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5">
  <p:sldMasterIdLst>
    <p:sldMasterId id="2147483660" r:id="rId1"/>
  </p:sldMasterIdLst>
  <p:notesMasterIdLst>
    <p:notesMasterId r:id="rId104"/>
  </p:notesMasterIdLst>
  <p:handoutMasterIdLst>
    <p:handoutMasterId r:id="rId105"/>
  </p:handoutMasterIdLst>
  <p:sldIdLst>
    <p:sldId id="256" r:id="rId2"/>
    <p:sldId id="257" r:id="rId3"/>
    <p:sldId id="348" r:id="rId4"/>
    <p:sldId id="258" r:id="rId5"/>
    <p:sldId id="259" r:id="rId6"/>
    <p:sldId id="260" r:id="rId7"/>
    <p:sldId id="261" r:id="rId8"/>
    <p:sldId id="394" r:id="rId9"/>
    <p:sldId id="266" r:id="rId10"/>
    <p:sldId id="267" r:id="rId11"/>
    <p:sldId id="268" r:id="rId12"/>
    <p:sldId id="269" r:id="rId13"/>
    <p:sldId id="270" r:id="rId14"/>
    <p:sldId id="271" r:id="rId15"/>
    <p:sldId id="384" r:id="rId16"/>
    <p:sldId id="378" r:id="rId17"/>
    <p:sldId id="273" r:id="rId18"/>
    <p:sldId id="386" r:id="rId19"/>
    <p:sldId id="275" r:id="rId20"/>
    <p:sldId id="276" r:id="rId21"/>
    <p:sldId id="277" r:id="rId22"/>
    <p:sldId id="385" r:id="rId23"/>
    <p:sldId id="278" r:id="rId24"/>
    <p:sldId id="279" r:id="rId25"/>
    <p:sldId id="280" r:id="rId26"/>
    <p:sldId id="368" r:id="rId27"/>
    <p:sldId id="281" r:id="rId28"/>
    <p:sldId id="367" r:id="rId29"/>
    <p:sldId id="287" r:id="rId30"/>
    <p:sldId id="289" r:id="rId31"/>
    <p:sldId id="290" r:id="rId32"/>
    <p:sldId id="388" r:id="rId33"/>
    <p:sldId id="389" r:id="rId34"/>
    <p:sldId id="397" r:id="rId35"/>
    <p:sldId id="398" r:id="rId36"/>
    <p:sldId id="294" r:id="rId37"/>
    <p:sldId id="387" r:id="rId38"/>
    <p:sldId id="297" r:id="rId39"/>
    <p:sldId id="298" r:id="rId40"/>
    <p:sldId id="299" r:id="rId41"/>
    <p:sldId id="300" r:id="rId42"/>
    <p:sldId id="301" r:id="rId43"/>
    <p:sldId id="401" r:id="rId44"/>
    <p:sldId id="303" r:id="rId45"/>
    <p:sldId id="365" r:id="rId46"/>
    <p:sldId id="305" r:id="rId47"/>
    <p:sldId id="307" r:id="rId48"/>
    <p:sldId id="306" r:id="rId49"/>
    <p:sldId id="308" r:id="rId50"/>
    <p:sldId id="309" r:id="rId51"/>
    <p:sldId id="310" r:id="rId52"/>
    <p:sldId id="311" r:id="rId53"/>
    <p:sldId id="312" r:id="rId54"/>
    <p:sldId id="313" r:id="rId55"/>
    <p:sldId id="314" r:id="rId56"/>
    <p:sldId id="315" r:id="rId57"/>
    <p:sldId id="366" r:id="rId58"/>
    <p:sldId id="383" r:id="rId59"/>
    <p:sldId id="318" r:id="rId60"/>
    <p:sldId id="265" r:id="rId61"/>
    <p:sldId id="296" r:id="rId62"/>
    <p:sldId id="319" r:id="rId63"/>
    <p:sldId id="320" r:id="rId64"/>
    <p:sldId id="382" r:id="rId65"/>
    <p:sldId id="321" r:id="rId66"/>
    <p:sldId id="393" r:id="rId67"/>
    <p:sldId id="380" r:id="rId68"/>
    <p:sldId id="381" r:id="rId69"/>
    <p:sldId id="363" r:id="rId70"/>
    <p:sldId id="316" r:id="rId71"/>
    <p:sldId id="322" r:id="rId72"/>
    <p:sldId id="323" r:id="rId73"/>
    <p:sldId id="324" r:id="rId74"/>
    <p:sldId id="326" r:id="rId75"/>
    <p:sldId id="327" r:id="rId76"/>
    <p:sldId id="370" r:id="rId77"/>
    <p:sldId id="390" r:id="rId78"/>
    <p:sldId id="391" r:id="rId79"/>
    <p:sldId id="329" r:id="rId80"/>
    <p:sldId id="332" r:id="rId81"/>
    <p:sldId id="350" r:id="rId82"/>
    <p:sldId id="351" r:id="rId83"/>
    <p:sldId id="402" r:id="rId84"/>
    <p:sldId id="352" r:id="rId85"/>
    <p:sldId id="354" r:id="rId86"/>
    <p:sldId id="355" r:id="rId87"/>
    <p:sldId id="403" r:id="rId88"/>
    <p:sldId id="356" r:id="rId89"/>
    <p:sldId id="404" r:id="rId90"/>
    <p:sldId id="358" r:id="rId91"/>
    <p:sldId id="359" r:id="rId92"/>
    <p:sldId id="360" r:id="rId93"/>
    <p:sldId id="361" r:id="rId94"/>
    <p:sldId id="405" r:id="rId95"/>
    <p:sldId id="372" r:id="rId96"/>
    <p:sldId id="373" r:id="rId97"/>
    <p:sldId id="374" r:id="rId98"/>
    <p:sldId id="375" r:id="rId99"/>
    <p:sldId id="399" r:id="rId100"/>
    <p:sldId id="400" r:id="rId101"/>
    <p:sldId id="406" r:id="rId102"/>
    <p:sldId id="347" r:id="rId103"/>
  </p:sldIdLst>
  <p:sldSz cx="7772400" cy="100584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0000"/>
    <a:srgbClr val="FF9999"/>
    <a:srgbClr val="2E26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001" autoAdjust="0"/>
    <p:restoredTop sz="93907" autoAdjust="0"/>
  </p:normalViewPr>
  <p:slideViewPr>
    <p:cSldViewPr snapToGrid="0">
      <p:cViewPr varScale="1">
        <p:scale>
          <a:sx n="41" d="100"/>
          <a:sy n="41" d="100"/>
        </p:scale>
        <p:origin x="2428" y="52"/>
      </p:cViewPr>
      <p:guideLst/>
    </p:cSldViewPr>
  </p:slideViewPr>
  <p:outlineViewPr>
    <p:cViewPr>
      <p:scale>
        <a:sx n="33" d="100"/>
        <a:sy n="33" d="100"/>
      </p:scale>
      <p:origin x="0" y="-328"/>
    </p:cViewPr>
  </p:outlineViewPr>
  <p:notesTextViewPr>
    <p:cViewPr>
      <p:scale>
        <a:sx n="1" d="1"/>
        <a:sy n="1" d="1"/>
      </p:scale>
      <p:origin x="0" y="0"/>
    </p:cViewPr>
  </p:notesTextViewPr>
  <p:sorterViewPr>
    <p:cViewPr>
      <p:scale>
        <a:sx n="100" d="100"/>
        <a:sy n="100" d="100"/>
      </p:scale>
      <p:origin x="0" y="-2430"/>
    </p:cViewPr>
  </p:sorterViewPr>
  <p:notesViewPr>
    <p:cSldViewPr snapToGrid="0">
      <p:cViewPr varScale="1">
        <p:scale>
          <a:sx n="89" d="100"/>
          <a:sy n="89" d="100"/>
        </p:scale>
        <p:origin x="1836" y="84"/>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viewProps" Target="view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F1B66719-ECD5-4A87-A9A1-A579A8832FE2}" type="datetimeFigureOut">
              <a:rPr lang="en-US" smtClean="0"/>
              <a:t>4/24/2018</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r>
              <a:rPr lang="en-US"/>
              <a:t>FSAE MICHIGAN 2015</a:t>
            </a:r>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968155A0-76CE-4027-8004-6B4A92FFD26B}" type="slidenum">
              <a:rPr lang="en-US" smtClean="0"/>
              <a:t>‹#›</a:t>
            </a:fld>
            <a:endParaRPr lang="en-US"/>
          </a:p>
        </p:txBody>
      </p:sp>
    </p:spTree>
    <p:extLst>
      <p:ext uri="{BB962C8B-B14F-4D97-AF65-F5344CB8AC3E}">
        <p14:creationId xmlns:p14="http://schemas.microsoft.com/office/powerpoint/2010/main" val="410889787"/>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23EC1EE2-8241-4AE2-AA96-80513978D5B3}" type="datetimeFigureOut">
              <a:rPr lang="en-US" smtClean="0"/>
              <a:t>4/24/2018</a:t>
            </a:fld>
            <a:endParaRPr lang="en-US"/>
          </a:p>
        </p:txBody>
      </p:sp>
      <p:sp>
        <p:nvSpPr>
          <p:cNvPr id="4" name="Slide Image Placeholder 3"/>
          <p:cNvSpPr>
            <a:spLocks noGrp="1" noRot="1" noChangeAspect="1"/>
          </p:cNvSpPr>
          <p:nvPr>
            <p:ph type="sldImg" idx="2"/>
          </p:nvPr>
        </p:nvSpPr>
        <p:spPr>
          <a:xfrm>
            <a:off x="2293938" y="1162050"/>
            <a:ext cx="2422525"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r>
              <a:rPr lang="en-US"/>
              <a:t>FSAE MICHIGAN 2015</a:t>
            </a:r>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41FD612-C1A1-4E08-A6B1-5C000EB83B76}" type="slidenum">
              <a:rPr lang="en-US" smtClean="0"/>
              <a:t>‹#›</a:t>
            </a:fld>
            <a:endParaRPr lang="en-US"/>
          </a:p>
        </p:txBody>
      </p:sp>
    </p:spTree>
    <p:extLst>
      <p:ext uri="{BB962C8B-B14F-4D97-AF65-F5344CB8AC3E}">
        <p14:creationId xmlns:p14="http://schemas.microsoft.com/office/powerpoint/2010/main" val="1418270176"/>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dirty="0"/>
              <a:t>FSAE MICHIGAN 2016</a:t>
            </a:r>
          </a:p>
        </p:txBody>
      </p:sp>
    </p:spTree>
    <p:extLst>
      <p:ext uri="{BB962C8B-B14F-4D97-AF65-F5344CB8AC3E}">
        <p14:creationId xmlns:p14="http://schemas.microsoft.com/office/powerpoint/2010/main" val="31431422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FSAE MICHIGAN 2015</a:t>
            </a:r>
          </a:p>
        </p:txBody>
      </p:sp>
    </p:spTree>
    <p:extLst>
      <p:ext uri="{BB962C8B-B14F-4D97-AF65-F5344CB8AC3E}">
        <p14:creationId xmlns:p14="http://schemas.microsoft.com/office/powerpoint/2010/main" val="93701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dirty="0"/>
              <a:t>FSAE MICHIGAN 2015</a:t>
            </a:r>
          </a:p>
        </p:txBody>
      </p:sp>
    </p:spTree>
    <p:extLst>
      <p:ext uri="{BB962C8B-B14F-4D97-AF65-F5344CB8AC3E}">
        <p14:creationId xmlns:p14="http://schemas.microsoft.com/office/powerpoint/2010/main" val="197670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FSAE MICHIGAN 2015</a:t>
            </a:r>
          </a:p>
        </p:txBody>
      </p:sp>
    </p:spTree>
    <p:extLst>
      <p:ext uri="{BB962C8B-B14F-4D97-AF65-F5344CB8AC3E}">
        <p14:creationId xmlns:p14="http://schemas.microsoft.com/office/powerpoint/2010/main" val="11610665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FSAE MICHIGAN 2015</a:t>
            </a:r>
          </a:p>
        </p:txBody>
      </p:sp>
    </p:spTree>
    <p:extLst>
      <p:ext uri="{BB962C8B-B14F-4D97-AF65-F5344CB8AC3E}">
        <p14:creationId xmlns:p14="http://schemas.microsoft.com/office/powerpoint/2010/main" val="35594300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FSAE MICHIGAN 2015</a:t>
            </a:r>
          </a:p>
        </p:txBody>
      </p:sp>
    </p:spTree>
    <p:extLst>
      <p:ext uri="{BB962C8B-B14F-4D97-AF65-F5344CB8AC3E}">
        <p14:creationId xmlns:p14="http://schemas.microsoft.com/office/powerpoint/2010/main" val="3298699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1646133"/>
            <a:ext cx="6606540" cy="3501813"/>
          </a:xfrm>
        </p:spPr>
        <p:txBody>
          <a:bodyPr anchor="b"/>
          <a:lstStyle>
            <a:lvl1pPr algn="ctr">
              <a:defRPr sz="5100"/>
            </a:lvl1pPr>
          </a:lstStyle>
          <a:p>
            <a:r>
              <a:rPr lang="en-US"/>
              <a:t>Click to edit Master title style</a:t>
            </a:r>
            <a:endParaRPr lang="en-US" dirty="0"/>
          </a:p>
        </p:txBody>
      </p:sp>
      <p:sp>
        <p:nvSpPr>
          <p:cNvPr id="3" name="Subtitle 2"/>
          <p:cNvSpPr>
            <a:spLocks noGrp="1"/>
          </p:cNvSpPr>
          <p:nvPr>
            <p:ph type="subTitle" idx="1"/>
          </p:nvPr>
        </p:nvSpPr>
        <p:spPr>
          <a:xfrm>
            <a:off x="971550" y="5282989"/>
            <a:ext cx="5829300" cy="2428451"/>
          </a:xfrm>
        </p:spPr>
        <p:txBody>
          <a:bodyPr/>
          <a:lstStyle>
            <a:lvl1pPr marL="0" indent="0" algn="ctr">
              <a:buNone/>
              <a:defRPr sz="2040"/>
            </a:lvl1pPr>
            <a:lvl2pPr marL="388620" indent="0" algn="ctr">
              <a:buNone/>
              <a:defRPr sz="1700"/>
            </a:lvl2pPr>
            <a:lvl3pPr marL="777240" indent="0" algn="ctr">
              <a:buNone/>
              <a:defRPr sz="1530"/>
            </a:lvl3pPr>
            <a:lvl4pPr marL="1165860" indent="0" algn="ctr">
              <a:buNone/>
              <a:defRPr sz="1360"/>
            </a:lvl4pPr>
            <a:lvl5pPr marL="1554480" indent="0" algn="ctr">
              <a:buNone/>
              <a:defRPr sz="1360"/>
            </a:lvl5pPr>
            <a:lvl6pPr marL="1943100" indent="0" algn="ctr">
              <a:buNone/>
              <a:defRPr sz="1360"/>
            </a:lvl6pPr>
            <a:lvl7pPr marL="2331720" indent="0" algn="ctr">
              <a:buNone/>
              <a:defRPr sz="1360"/>
            </a:lvl7pPr>
            <a:lvl8pPr marL="2720340" indent="0" algn="ctr">
              <a:buNone/>
              <a:defRPr sz="1360"/>
            </a:lvl8pPr>
            <a:lvl9pPr marL="3108960" indent="0" algn="ctr">
              <a:buNone/>
              <a:defRPr sz="13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4FDE71A-5B59-4379-9174-FC50D1FB65B9}" type="datetime1">
              <a:rPr lang="en-US" smtClean="0"/>
              <a:t>4/24/2018</a:t>
            </a:fld>
            <a:endParaRPr lang="en-US"/>
          </a:p>
        </p:txBody>
      </p:sp>
      <p:sp>
        <p:nvSpPr>
          <p:cNvPr id="5" name="Footer Placeholder 4"/>
          <p:cNvSpPr>
            <a:spLocks noGrp="1"/>
          </p:cNvSpPr>
          <p:nvPr>
            <p:ph type="ftr" sz="quarter" idx="11"/>
          </p:nvPr>
        </p:nvSpPr>
        <p:spPr/>
        <p:txBody>
          <a:bodyPr/>
          <a:lstStyle/>
          <a:p>
            <a:r>
              <a:rPr lang="en-US"/>
              <a:t>FSAE MICHIGAN 2015</a:t>
            </a:r>
          </a:p>
        </p:txBody>
      </p:sp>
      <p:sp>
        <p:nvSpPr>
          <p:cNvPr id="6" name="Slide Number Placeholder 5"/>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1304356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D5270D-2F8F-4AB1-A052-5B85FB3E34C4}" type="datetime1">
              <a:rPr lang="en-US" smtClean="0"/>
              <a:t>4/24/2018</a:t>
            </a:fld>
            <a:endParaRPr lang="en-US"/>
          </a:p>
        </p:txBody>
      </p:sp>
      <p:sp>
        <p:nvSpPr>
          <p:cNvPr id="5" name="Footer Placeholder 4"/>
          <p:cNvSpPr>
            <a:spLocks noGrp="1"/>
          </p:cNvSpPr>
          <p:nvPr>
            <p:ph type="ftr" sz="quarter" idx="11"/>
          </p:nvPr>
        </p:nvSpPr>
        <p:spPr/>
        <p:txBody>
          <a:bodyPr/>
          <a:lstStyle/>
          <a:p>
            <a:r>
              <a:rPr lang="en-US"/>
              <a:t>FSAE MICHIGAN 2015</a:t>
            </a:r>
          </a:p>
        </p:txBody>
      </p:sp>
      <p:sp>
        <p:nvSpPr>
          <p:cNvPr id="6" name="Slide Number Placeholder 5"/>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1253353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05" y="2507618"/>
            <a:ext cx="6703695" cy="4184014"/>
          </a:xfrm>
        </p:spPr>
        <p:txBody>
          <a:bodyPr anchor="b"/>
          <a:lstStyle>
            <a:lvl1pPr>
              <a:defRPr sz="5100"/>
            </a:lvl1pPr>
          </a:lstStyle>
          <a:p>
            <a:r>
              <a:rPr lang="en-US"/>
              <a:t>Click to edit Master title style</a:t>
            </a:r>
            <a:endParaRPr lang="en-US" dirty="0"/>
          </a:p>
        </p:txBody>
      </p:sp>
      <p:sp>
        <p:nvSpPr>
          <p:cNvPr id="3" name="Text Placeholder 2"/>
          <p:cNvSpPr>
            <a:spLocks noGrp="1"/>
          </p:cNvSpPr>
          <p:nvPr>
            <p:ph type="body" idx="1"/>
          </p:nvPr>
        </p:nvSpPr>
        <p:spPr>
          <a:xfrm>
            <a:off x="530305" y="6731215"/>
            <a:ext cx="6703695" cy="2200274"/>
          </a:xfrm>
        </p:spPr>
        <p:txBody>
          <a:bodyPr/>
          <a:lstStyle>
            <a:lvl1pPr marL="0" indent="0">
              <a:buNone/>
              <a:defRPr sz="2040">
                <a:solidFill>
                  <a:schemeClr val="tx1"/>
                </a:solidFill>
              </a:defRPr>
            </a:lvl1pPr>
            <a:lvl2pPr marL="388620" indent="0">
              <a:buNone/>
              <a:defRPr sz="1700">
                <a:solidFill>
                  <a:schemeClr val="tx1">
                    <a:tint val="75000"/>
                  </a:schemeClr>
                </a:solidFill>
              </a:defRPr>
            </a:lvl2pPr>
            <a:lvl3pPr marL="777240" indent="0">
              <a:buNone/>
              <a:defRPr sz="1530">
                <a:solidFill>
                  <a:schemeClr val="tx1">
                    <a:tint val="75000"/>
                  </a:schemeClr>
                </a:solidFill>
              </a:defRPr>
            </a:lvl3pPr>
            <a:lvl4pPr marL="1165860" indent="0">
              <a:buNone/>
              <a:defRPr sz="1360">
                <a:solidFill>
                  <a:schemeClr val="tx1">
                    <a:tint val="75000"/>
                  </a:schemeClr>
                </a:solidFill>
              </a:defRPr>
            </a:lvl4pPr>
            <a:lvl5pPr marL="1554480" indent="0">
              <a:buNone/>
              <a:defRPr sz="1360">
                <a:solidFill>
                  <a:schemeClr val="tx1">
                    <a:tint val="75000"/>
                  </a:schemeClr>
                </a:solidFill>
              </a:defRPr>
            </a:lvl5pPr>
            <a:lvl6pPr marL="1943100" indent="0">
              <a:buNone/>
              <a:defRPr sz="1360">
                <a:solidFill>
                  <a:schemeClr val="tx1">
                    <a:tint val="75000"/>
                  </a:schemeClr>
                </a:solidFill>
              </a:defRPr>
            </a:lvl6pPr>
            <a:lvl7pPr marL="2331720" indent="0">
              <a:buNone/>
              <a:defRPr sz="1360">
                <a:solidFill>
                  <a:schemeClr val="tx1">
                    <a:tint val="75000"/>
                  </a:schemeClr>
                </a:solidFill>
              </a:defRPr>
            </a:lvl7pPr>
            <a:lvl8pPr marL="2720340" indent="0">
              <a:buNone/>
              <a:defRPr sz="1360">
                <a:solidFill>
                  <a:schemeClr val="tx1">
                    <a:tint val="75000"/>
                  </a:schemeClr>
                </a:solidFill>
              </a:defRPr>
            </a:lvl8pPr>
            <a:lvl9pPr marL="3108960" indent="0">
              <a:buNone/>
              <a:defRPr sz="13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CC5A9F-A22C-4558-BC51-A169E7A54567}" type="datetime1">
              <a:rPr lang="en-US" smtClean="0"/>
              <a:t>4/24/2018</a:t>
            </a:fld>
            <a:endParaRPr lang="en-US"/>
          </a:p>
        </p:txBody>
      </p:sp>
      <p:sp>
        <p:nvSpPr>
          <p:cNvPr id="5" name="Footer Placeholder 4"/>
          <p:cNvSpPr>
            <a:spLocks noGrp="1"/>
          </p:cNvSpPr>
          <p:nvPr>
            <p:ph type="ftr" sz="quarter" idx="11"/>
          </p:nvPr>
        </p:nvSpPr>
        <p:spPr/>
        <p:txBody>
          <a:bodyPr/>
          <a:lstStyle/>
          <a:p>
            <a:r>
              <a:rPr lang="en-US"/>
              <a:t>FSAE MICHIGAN 2015</a:t>
            </a:r>
          </a:p>
        </p:txBody>
      </p:sp>
      <p:sp>
        <p:nvSpPr>
          <p:cNvPr id="6" name="Slide Number Placeholder 5"/>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3978407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34353" y="2677584"/>
            <a:ext cx="3303270" cy="6381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934778" y="2677584"/>
            <a:ext cx="3303270" cy="6381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6BF6869-6E43-4AFA-B25D-BC0210BBC48A}" type="datetime1">
              <a:rPr lang="en-US" smtClean="0"/>
              <a:t>4/24/2018</a:t>
            </a:fld>
            <a:endParaRPr lang="en-US"/>
          </a:p>
        </p:txBody>
      </p:sp>
      <p:sp>
        <p:nvSpPr>
          <p:cNvPr id="6" name="Footer Placeholder 5"/>
          <p:cNvSpPr>
            <a:spLocks noGrp="1"/>
          </p:cNvSpPr>
          <p:nvPr>
            <p:ph type="ftr" sz="quarter" idx="11"/>
          </p:nvPr>
        </p:nvSpPr>
        <p:spPr/>
        <p:txBody>
          <a:bodyPr/>
          <a:lstStyle/>
          <a:p>
            <a:r>
              <a:rPr lang="en-US"/>
              <a:t>FSAE MICHIGAN 2015</a:t>
            </a:r>
          </a:p>
        </p:txBody>
      </p:sp>
      <p:sp>
        <p:nvSpPr>
          <p:cNvPr id="7" name="Slide Number Placeholder 6"/>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1938474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5365" y="535519"/>
            <a:ext cx="6703695" cy="1944159"/>
          </a:xfrm>
        </p:spPr>
        <p:txBody>
          <a:bodyPr/>
          <a:lstStyle/>
          <a:p>
            <a:r>
              <a:rPr lang="en-US"/>
              <a:t>Click to edit Master title style</a:t>
            </a:r>
            <a:endParaRPr lang="en-US" dirty="0"/>
          </a:p>
        </p:txBody>
      </p:sp>
      <p:sp>
        <p:nvSpPr>
          <p:cNvPr id="3" name="Text Placeholder 2"/>
          <p:cNvSpPr>
            <a:spLocks noGrp="1"/>
          </p:cNvSpPr>
          <p:nvPr>
            <p:ph type="body" idx="1"/>
          </p:nvPr>
        </p:nvSpPr>
        <p:spPr>
          <a:xfrm>
            <a:off x="535366" y="2465706"/>
            <a:ext cx="3288089"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a:t>Click to edit Master text styles</a:t>
            </a:r>
          </a:p>
        </p:txBody>
      </p:sp>
      <p:sp>
        <p:nvSpPr>
          <p:cNvPr id="4" name="Content Placeholder 3"/>
          <p:cNvSpPr>
            <a:spLocks noGrp="1"/>
          </p:cNvSpPr>
          <p:nvPr>
            <p:ph sz="half" idx="2"/>
          </p:nvPr>
        </p:nvSpPr>
        <p:spPr>
          <a:xfrm>
            <a:off x="535366" y="3674110"/>
            <a:ext cx="3288089" cy="5404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934778" y="2465706"/>
            <a:ext cx="3304282"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a:t>Click to edit Master text styles</a:t>
            </a:r>
          </a:p>
        </p:txBody>
      </p:sp>
      <p:sp>
        <p:nvSpPr>
          <p:cNvPr id="6" name="Content Placeholder 5"/>
          <p:cNvSpPr>
            <a:spLocks noGrp="1"/>
          </p:cNvSpPr>
          <p:nvPr>
            <p:ph sz="quarter" idx="4"/>
          </p:nvPr>
        </p:nvSpPr>
        <p:spPr>
          <a:xfrm>
            <a:off x="3934778" y="3674110"/>
            <a:ext cx="3304282" cy="5404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7681BB-225B-4569-A046-A3BE0D8EB7B3}" type="datetime1">
              <a:rPr lang="en-US" smtClean="0"/>
              <a:t>4/24/2018</a:t>
            </a:fld>
            <a:endParaRPr lang="en-US"/>
          </a:p>
        </p:txBody>
      </p:sp>
      <p:sp>
        <p:nvSpPr>
          <p:cNvPr id="8" name="Footer Placeholder 7"/>
          <p:cNvSpPr>
            <a:spLocks noGrp="1"/>
          </p:cNvSpPr>
          <p:nvPr>
            <p:ph type="ftr" sz="quarter" idx="11"/>
          </p:nvPr>
        </p:nvSpPr>
        <p:spPr/>
        <p:txBody>
          <a:bodyPr/>
          <a:lstStyle/>
          <a:p>
            <a:r>
              <a:rPr lang="en-US"/>
              <a:t>FSAE MICHIGAN 2015</a:t>
            </a:r>
          </a:p>
        </p:txBody>
      </p:sp>
      <p:sp>
        <p:nvSpPr>
          <p:cNvPr id="9" name="Slide Number Placeholder 8"/>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24436848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A5F3301-7714-4189-B058-7C664400DC93}" type="datetime1">
              <a:rPr lang="en-US" smtClean="0"/>
              <a:t>4/24/2018</a:t>
            </a:fld>
            <a:endParaRPr lang="en-US"/>
          </a:p>
        </p:txBody>
      </p:sp>
      <p:sp>
        <p:nvSpPr>
          <p:cNvPr id="4" name="Footer Placeholder 3"/>
          <p:cNvSpPr>
            <a:spLocks noGrp="1"/>
          </p:cNvSpPr>
          <p:nvPr>
            <p:ph type="ftr" sz="quarter" idx="11"/>
          </p:nvPr>
        </p:nvSpPr>
        <p:spPr/>
        <p:txBody>
          <a:bodyPr/>
          <a:lstStyle/>
          <a:p>
            <a:r>
              <a:rPr lang="en-US"/>
              <a:t>FSAE MICHIGAN 2015</a:t>
            </a:r>
          </a:p>
        </p:txBody>
      </p:sp>
      <p:sp>
        <p:nvSpPr>
          <p:cNvPr id="5" name="Slide Number Placeholder 4"/>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1623544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35AFC3-16C5-4E44-96F8-5E43AE578443}" type="datetime1">
              <a:rPr lang="en-US" smtClean="0"/>
              <a:t>4/24/2018</a:t>
            </a:fld>
            <a:endParaRPr lang="en-US"/>
          </a:p>
        </p:txBody>
      </p:sp>
      <p:sp>
        <p:nvSpPr>
          <p:cNvPr id="3" name="Footer Placeholder 2"/>
          <p:cNvSpPr>
            <a:spLocks noGrp="1"/>
          </p:cNvSpPr>
          <p:nvPr>
            <p:ph type="ftr" sz="quarter" idx="11"/>
          </p:nvPr>
        </p:nvSpPr>
        <p:spPr/>
        <p:txBody>
          <a:bodyPr/>
          <a:lstStyle/>
          <a:p>
            <a:r>
              <a:rPr lang="en-US"/>
              <a:t>FSAE MICHIGAN 2015</a:t>
            </a:r>
          </a:p>
        </p:txBody>
      </p:sp>
      <p:sp>
        <p:nvSpPr>
          <p:cNvPr id="4" name="Slide Number Placeholder 3"/>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3443647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en-US"/>
              <a:t>Click to edit Master title style</a:t>
            </a:r>
            <a:endParaRPr lang="en-US" dirty="0"/>
          </a:p>
        </p:txBody>
      </p:sp>
      <p:sp>
        <p:nvSpPr>
          <p:cNvPr id="3" name="Content Placeholder 2"/>
          <p:cNvSpPr>
            <a:spLocks noGrp="1"/>
          </p:cNvSpPr>
          <p:nvPr>
            <p:ph idx="1"/>
          </p:nvPr>
        </p:nvSpPr>
        <p:spPr>
          <a:xfrm>
            <a:off x="3304282" y="1448226"/>
            <a:ext cx="3934778" cy="7147983"/>
          </a:xfrm>
        </p:spPr>
        <p:txBody>
          <a:bodyPr/>
          <a:lstStyle>
            <a:lvl1pPr>
              <a:defRPr sz="2720"/>
            </a:lvl1pPr>
            <a:lvl2pPr>
              <a:defRPr sz="2380"/>
            </a:lvl2pPr>
            <a:lvl3pPr>
              <a:defRPr sz="204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a:t>Click to edit Master text styles</a:t>
            </a:r>
          </a:p>
        </p:txBody>
      </p:sp>
      <p:sp>
        <p:nvSpPr>
          <p:cNvPr id="5" name="Date Placeholder 4"/>
          <p:cNvSpPr>
            <a:spLocks noGrp="1"/>
          </p:cNvSpPr>
          <p:nvPr>
            <p:ph type="dt" sz="half" idx="10"/>
          </p:nvPr>
        </p:nvSpPr>
        <p:spPr/>
        <p:txBody>
          <a:bodyPr/>
          <a:lstStyle/>
          <a:p>
            <a:fld id="{30466DC1-8208-4B75-9019-54A85FF7B4A3}" type="datetime1">
              <a:rPr lang="en-US" smtClean="0"/>
              <a:t>4/24/2018</a:t>
            </a:fld>
            <a:endParaRPr lang="en-US"/>
          </a:p>
        </p:txBody>
      </p:sp>
      <p:sp>
        <p:nvSpPr>
          <p:cNvPr id="6" name="Footer Placeholder 5"/>
          <p:cNvSpPr>
            <a:spLocks noGrp="1"/>
          </p:cNvSpPr>
          <p:nvPr>
            <p:ph type="ftr" sz="quarter" idx="11"/>
          </p:nvPr>
        </p:nvSpPr>
        <p:spPr/>
        <p:txBody>
          <a:bodyPr/>
          <a:lstStyle/>
          <a:p>
            <a:r>
              <a:rPr lang="en-US"/>
              <a:t>FSAE MICHIGAN 2015</a:t>
            </a:r>
          </a:p>
        </p:txBody>
      </p:sp>
      <p:sp>
        <p:nvSpPr>
          <p:cNvPr id="7" name="Slide Number Placeholder 6"/>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1861629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en-US"/>
              <a:t>Click to edit Master title style</a:t>
            </a:r>
            <a:endParaRPr lang="en-US" dirty="0"/>
          </a:p>
        </p:txBody>
      </p:sp>
      <p:sp>
        <p:nvSpPr>
          <p:cNvPr id="3" name="Picture Placeholder 2"/>
          <p:cNvSpPr>
            <a:spLocks noGrp="1" noChangeAspect="1"/>
          </p:cNvSpPr>
          <p:nvPr>
            <p:ph type="pic" idx="1"/>
          </p:nvPr>
        </p:nvSpPr>
        <p:spPr>
          <a:xfrm>
            <a:off x="3304282" y="1448226"/>
            <a:ext cx="3934778" cy="7147983"/>
          </a:xfrm>
        </p:spPr>
        <p:txBody>
          <a:bodyPr anchor="t"/>
          <a:lstStyle>
            <a:lvl1pPr marL="0" indent="0">
              <a:buNone/>
              <a:defRPr sz="2720"/>
            </a:lvl1pPr>
            <a:lvl2pPr marL="388620" indent="0">
              <a:buNone/>
              <a:defRPr sz="2380"/>
            </a:lvl2pPr>
            <a:lvl3pPr marL="777240" indent="0">
              <a:buNone/>
              <a:defRPr sz="2040"/>
            </a:lvl3pPr>
            <a:lvl4pPr marL="1165860" indent="0">
              <a:buNone/>
              <a:defRPr sz="1700"/>
            </a:lvl4pPr>
            <a:lvl5pPr marL="1554480" indent="0">
              <a:buNone/>
              <a:defRPr sz="1700"/>
            </a:lvl5pPr>
            <a:lvl6pPr marL="1943100" indent="0">
              <a:buNone/>
              <a:defRPr sz="1700"/>
            </a:lvl6pPr>
            <a:lvl7pPr marL="2331720" indent="0">
              <a:buNone/>
              <a:defRPr sz="1700"/>
            </a:lvl7pPr>
            <a:lvl8pPr marL="2720340" indent="0">
              <a:buNone/>
              <a:defRPr sz="1700"/>
            </a:lvl8pPr>
            <a:lvl9pPr marL="3108960" indent="0">
              <a:buNone/>
              <a:defRPr sz="1700"/>
            </a:lvl9pPr>
          </a:lstStyle>
          <a:p>
            <a:r>
              <a:rPr lang="en-US"/>
              <a:t>Click icon to add picture</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a:t>Click to edit Master text styles</a:t>
            </a:r>
          </a:p>
        </p:txBody>
      </p:sp>
      <p:sp>
        <p:nvSpPr>
          <p:cNvPr id="5" name="Date Placeholder 4"/>
          <p:cNvSpPr>
            <a:spLocks noGrp="1"/>
          </p:cNvSpPr>
          <p:nvPr>
            <p:ph type="dt" sz="half" idx="10"/>
          </p:nvPr>
        </p:nvSpPr>
        <p:spPr/>
        <p:txBody>
          <a:bodyPr/>
          <a:lstStyle/>
          <a:p>
            <a:fld id="{391AA3DE-8271-4B58-9A31-E67162E55E1D}" type="datetime1">
              <a:rPr lang="en-US" smtClean="0"/>
              <a:t>4/24/2018</a:t>
            </a:fld>
            <a:endParaRPr lang="en-US"/>
          </a:p>
        </p:txBody>
      </p:sp>
      <p:sp>
        <p:nvSpPr>
          <p:cNvPr id="6" name="Footer Placeholder 5"/>
          <p:cNvSpPr>
            <a:spLocks noGrp="1"/>
          </p:cNvSpPr>
          <p:nvPr>
            <p:ph type="ftr" sz="quarter" idx="11"/>
          </p:nvPr>
        </p:nvSpPr>
        <p:spPr/>
        <p:txBody>
          <a:bodyPr/>
          <a:lstStyle/>
          <a:p>
            <a:r>
              <a:rPr lang="en-US"/>
              <a:t>FSAE MICHIGAN 2015</a:t>
            </a:r>
          </a:p>
        </p:txBody>
      </p:sp>
      <p:sp>
        <p:nvSpPr>
          <p:cNvPr id="7" name="Slide Number Placeholder 6"/>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1243248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69116E-AEDD-455B-8C0B-AEBF9086A6D1}" type="datetime1">
              <a:rPr lang="en-US" smtClean="0"/>
              <a:t>4/24/2018</a:t>
            </a:fld>
            <a:endParaRPr lang="en-US"/>
          </a:p>
        </p:txBody>
      </p:sp>
      <p:sp>
        <p:nvSpPr>
          <p:cNvPr id="5" name="Footer Placeholder 4"/>
          <p:cNvSpPr>
            <a:spLocks noGrp="1"/>
          </p:cNvSpPr>
          <p:nvPr>
            <p:ph type="ftr" sz="quarter" idx="11"/>
          </p:nvPr>
        </p:nvSpPr>
        <p:spPr/>
        <p:txBody>
          <a:bodyPr/>
          <a:lstStyle/>
          <a:p>
            <a:r>
              <a:rPr lang="en-US"/>
              <a:t>FSAE MICHIGAN 2015</a:t>
            </a:r>
          </a:p>
        </p:txBody>
      </p:sp>
      <p:sp>
        <p:nvSpPr>
          <p:cNvPr id="6" name="Slide Number Placeholder 5"/>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3825794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62124" y="535517"/>
            <a:ext cx="1675924" cy="852402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34353" y="535517"/>
            <a:ext cx="4930616" cy="85240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A52AD4-E7CA-4972-A4D5-979C38E03072}" type="datetime1">
              <a:rPr lang="en-US" smtClean="0"/>
              <a:t>4/24/2018</a:t>
            </a:fld>
            <a:endParaRPr lang="en-US"/>
          </a:p>
        </p:txBody>
      </p:sp>
      <p:sp>
        <p:nvSpPr>
          <p:cNvPr id="5" name="Footer Placeholder 4"/>
          <p:cNvSpPr>
            <a:spLocks noGrp="1"/>
          </p:cNvSpPr>
          <p:nvPr>
            <p:ph type="ftr" sz="quarter" idx="11"/>
          </p:nvPr>
        </p:nvSpPr>
        <p:spPr/>
        <p:txBody>
          <a:bodyPr/>
          <a:lstStyle/>
          <a:p>
            <a:r>
              <a:rPr lang="en-US"/>
              <a:t>FSAE MICHIGAN 2015</a:t>
            </a:r>
          </a:p>
        </p:txBody>
      </p:sp>
      <p:sp>
        <p:nvSpPr>
          <p:cNvPr id="6" name="Slide Number Placeholder 5"/>
          <p:cNvSpPr>
            <a:spLocks noGrp="1"/>
          </p:cNvSpPr>
          <p:nvPr>
            <p:ph type="sldNum" sz="quarter" idx="12"/>
          </p:nvPr>
        </p:nvSpPr>
        <p:spPr/>
        <p:txBody>
          <a:bodyPr/>
          <a:lstStyle/>
          <a:p>
            <a:fld id="{1EE46988-AC4D-4F63-B87E-083C11D6C622}" type="slidenum">
              <a:rPr lang="en-US" smtClean="0"/>
              <a:t>‹#›</a:t>
            </a:fld>
            <a:endParaRPr lang="en-US"/>
          </a:p>
        </p:txBody>
      </p:sp>
    </p:spTree>
    <p:extLst>
      <p:ext uri="{BB962C8B-B14F-4D97-AF65-F5344CB8AC3E}">
        <p14:creationId xmlns:p14="http://schemas.microsoft.com/office/powerpoint/2010/main" val="4066772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353" y="535519"/>
            <a:ext cx="6703695" cy="194415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4353" y="2677584"/>
            <a:ext cx="6703695" cy="638196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34353" y="9322649"/>
            <a:ext cx="1748790" cy="535517"/>
          </a:xfrm>
          <a:prstGeom prst="rect">
            <a:avLst/>
          </a:prstGeom>
        </p:spPr>
        <p:txBody>
          <a:bodyPr vert="horz" lIns="91440" tIns="45720" rIns="91440" bIns="45720" rtlCol="0" anchor="ctr"/>
          <a:lstStyle>
            <a:lvl1pPr algn="l">
              <a:defRPr sz="1020">
                <a:solidFill>
                  <a:schemeClr val="tx1">
                    <a:tint val="75000"/>
                  </a:schemeClr>
                </a:solidFill>
              </a:defRPr>
            </a:lvl1pPr>
          </a:lstStyle>
          <a:p>
            <a:fld id="{92EF84B2-2FF4-4EB5-92E2-042EE2B76CDD}" type="datetime1">
              <a:rPr lang="en-US" smtClean="0"/>
              <a:t>4/24/2018</a:t>
            </a:fld>
            <a:endParaRPr lang="en-US"/>
          </a:p>
        </p:txBody>
      </p:sp>
      <p:sp>
        <p:nvSpPr>
          <p:cNvPr id="5" name="Footer Placeholder 4"/>
          <p:cNvSpPr>
            <a:spLocks noGrp="1"/>
          </p:cNvSpPr>
          <p:nvPr>
            <p:ph type="ftr" sz="quarter" idx="3"/>
          </p:nvPr>
        </p:nvSpPr>
        <p:spPr>
          <a:xfrm>
            <a:off x="2574608" y="9322649"/>
            <a:ext cx="2623185" cy="535517"/>
          </a:xfrm>
          <a:prstGeom prst="rect">
            <a:avLst/>
          </a:prstGeom>
        </p:spPr>
        <p:txBody>
          <a:bodyPr vert="horz" lIns="91440" tIns="45720" rIns="91440" bIns="45720" rtlCol="0" anchor="ctr"/>
          <a:lstStyle>
            <a:lvl1pPr algn="ctr">
              <a:defRPr sz="1020">
                <a:solidFill>
                  <a:schemeClr val="tx1">
                    <a:tint val="75000"/>
                  </a:schemeClr>
                </a:solidFill>
              </a:defRPr>
            </a:lvl1pPr>
          </a:lstStyle>
          <a:p>
            <a:r>
              <a:rPr lang="en-US" dirty="0"/>
              <a:t>FSAE MICHIGAN 2015</a:t>
            </a:r>
          </a:p>
        </p:txBody>
      </p:sp>
      <p:sp>
        <p:nvSpPr>
          <p:cNvPr id="6" name="Slide Number Placeholder 5"/>
          <p:cNvSpPr>
            <a:spLocks noGrp="1"/>
          </p:cNvSpPr>
          <p:nvPr>
            <p:ph type="sldNum" sz="quarter" idx="4"/>
          </p:nvPr>
        </p:nvSpPr>
        <p:spPr>
          <a:xfrm>
            <a:off x="5489258" y="9322649"/>
            <a:ext cx="1748790" cy="535517"/>
          </a:xfrm>
          <a:prstGeom prst="rect">
            <a:avLst/>
          </a:prstGeom>
        </p:spPr>
        <p:txBody>
          <a:bodyPr vert="horz" lIns="91440" tIns="45720" rIns="91440" bIns="45720" rtlCol="0" anchor="ctr"/>
          <a:lstStyle>
            <a:lvl1pPr algn="r">
              <a:defRPr sz="1020">
                <a:solidFill>
                  <a:schemeClr val="tx1">
                    <a:tint val="75000"/>
                  </a:schemeClr>
                </a:solidFill>
              </a:defRPr>
            </a:lvl1pPr>
          </a:lstStyle>
          <a:p>
            <a:fld id="{1EE46988-AC4D-4F63-B87E-083C11D6C622}" type="slidenum">
              <a:rPr lang="en-US" smtClean="0"/>
              <a:t>‹#›</a:t>
            </a:fld>
            <a:endParaRPr lang="en-US"/>
          </a:p>
        </p:txBody>
      </p:sp>
    </p:spTree>
    <p:extLst>
      <p:ext uri="{BB962C8B-B14F-4D97-AF65-F5344CB8AC3E}">
        <p14:creationId xmlns:p14="http://schemas.microsoft.com/office/powerpoint/2010/main" val="840859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777240" rtl="0" eaLnBrk="1" latinLnBrk="0" hangingPunct="1">
        <a:lnSpc>
          <a:spcPct val="90000"/>
        </a:lnSpc>
        <a:spcBef>
          <a:spcPct val="0"/>
        </a:spcBef>
        <a:buNone/>
        <a:defRPr sz="3740" kern="1200">
          <a:solidFill>
            <a:schemeClr val="tx1"/>
          </a:solidFill>
          <a:latin typeface="+mj-lt"/>
          <a:ea typeface="+mj-ea"/>
          <a:cs typeface="+mj-cs"/>
        </a:defRPr>
      </a:lvl1pPr>
    </p:titleStyle>
    <p:body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p:bodyStyle>
    <p:otherStyle>
      <a:defPPr>
        <a:defRPr lang="en-US"/>
      </a:defPPr>
      <a:lvl1pPr marL="0" algn="l" defTabSz="777240" rtl="0" eaLnBrk="1" latinLnBrk="0" hangingPunct="1">
        <a:defRPr sz="1530" kern="1200">
          <a:solidFill>
            <a:schemeClr val="tx1"/>
          </a:solidFill>
          <a:latin typeface="+mn-lt"/>
          <a:ea typeface="+mn-ea"/>
          <a:cs typeface="+mn-cs"/>
        </a:defRPr>
      </a:lvl1pPr>
      <a:lvl2pPr marL="388620" algn="l" defTabSz="777240" rtl="0" eaLnBrk="1" latinLnBrk="0" hangingPunct="1">
        <a:defRPr sz="1530" kern="1200">
          <a:solidFill>
            <a:schemeClr val="tx1"/>
          </a:solidFill>
          <a:latin typeface="+mn-lt"/>
          <a:ea typeface="+mn-ea"/>
          <a:cs typeface="+mn-cs"/>
        </a:defRPr>
      </a:lvl2pPr>
      <a:lvl3pPr marL="777240" algn="l" defTabSz="777240" rtl="0" eaLnBrk="1" latinLnBrk="0" hangingPunct="1">
        <a:defRPr sz="1530" kern="1200">
          <a:solidFill>
            <a:schemeClr val="tx1"/>
          </a:solidFill>
          <a:latin typeface="+mn-lt"/>
          <a:ea typeface="+mn-ea"/>
          <a:cs typeface="+mn-cs"/>
        </a:defRPr>
      </a:lvl3pPr>
      <a:lvl4pPr marL="1165860" algn="l" defTabSz="777240" rtl="0" eaLnBrk="1" latinLnBrk="0" hangingPunct="1">
        <a:defRPr sz="1530" kern="1200">
          <a:solidFill>
            <a:schemeClr val="tx1"/>
          </a:solidFill>
          <a:latin typeface="+mn-lt"/>
          <a:ea typeface="+mn-ea"/>
          <a:cs typeface="+mn-cs"/>
        </a:defRPr>
      </a:lvl4pPr>
      <a:lvl5pPr marL="1554480" algn="l" defTabSz="777240" rtl="0" eaLnBrk="1" latinLnBrk="0" hangingPunct="1">
        <a:defRPr sz="1530" kern="1200">
          <a:solidFill>
            <a:schemeClr val="tx1"/>
          </a:solidFill>
          <a:latin typeface="+mn-lt"/>
          <a:ea typeface="+mn-ea"/>
          <a:cs typeface="+mn-cs"/>
        </a:defRPr>
      </a:lvl5pPr>
      <a:lvl6pPr marL="1943100" algn="l" defTabSz="777240" rtl="0" eaLnBrk="1" latinLnBrk="0" hangingPunct="1">
        <a:defRPr sz="1530" kern="1200">
          <a:solidFill>
            <a:schemeClr val="tx1"/>
          </a:solidFill>
          <a:latin typeface="+mn-lt"/>
          <a:ea typeface="+mn-ea"/>
          <a:cs typeface="+mn-cs"/>
        </a:defRPr>
      </a:lvl6pPr>
      <a:lvl7pPr marL="2331720" algn="l" defTabSz="777240" rtl="0" eaLnBrk="1" latinLnBrk="0" hangingPunct="1">
        <a:defRPr sz="1530" kern="1200">
          <a:solidFill>
            <a:schemeClr val="tx1"/>
          </a:solidFill>
          <a:latin typeface="+mn-lt"/>
          <a:ea typeface="+mn-ea"/>
          <a:cs typeface="+mn-cs"/>
        </a:defRPr>
      </a:lvl7pPr>
      <a:lvl8pPr marL="2720340" algn="l" defTabSz="777240" rtl="0" eaLnBrk="1" latinLnBrk="0" hangingPunct="1">
        <a:defRPr sz="1530" kern="1200">
          <a:solidFill>
            <a:schemeClr val="tx1"/>
          </a:solidFill>
          <a:latin typeface="+mn-lt"/>
          <a:ea typeface="+mn-ea"/>
          <a:cs typeface="+mn-cs"/>
        </a:defRPr>
      </a:lvl8pPr>
      <a:lvl9pPr marL="3108960" algn="l" defTabSz="777240" rtl="0" eaLnBrk="1" latinLnBrk="0" hangingPunct="1">
        <a:defRPr sz="15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fsae.co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emf"/><Relationship Id="rId4" Type="http://schemas.openxmlformats.org/officeDocument/2006/relationships/image" Target="../media/image32.emf"/></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530" y="3795125"/>
            <a:ext cx="6606540" cy="1487864"/>
          </a:xfrm>
        </p:spPr>
        <p:txBody>
          <a:bodyPr>
            <a:normAutofit/>
          </a:bodyPr>
          <a:lstStyle/>
          <a:p>
            <a:r>
              <a:rPr lang="en-US" sz="4400" b="1" dirty="0">
                <a:solidFill>
                  <a:schemeClr val="tx1">
                    <a:lumMod val="65000"/>
                    <a:lumOff val="35000"/>
                  </a:schemeClr>
                </a:solidFill>
                <a:latin typeface="+mn-lt"/>
                <a:cs typeface="Lao UI" panose="020B0502040204020203" pitchFamily="34" charset="0"/>
              </a:rPr>
              <a:t>STUDENT HANDBOOK</a:t>
            </a:r>
            <a:br>
              <a:rPr lang="en-US" dirty="0">
                <a:latin typeface="+mn-lt"/>
              </a:rPr>
            </a:br>
            <a:endParaRPr lang="en-US" dirty="0">
              <a:latin typeface="+mn-lt"/>
            </a:endParaRPr>
          </a:p>
        </p:txBody>
      </p:sp>
      <p:sp>
        <p:nvSpPr>
          <p:cNvPr id="3" name="Subtitle 2"/>
          <p:cNvSpPr>
            <a:spLocks noGrp="1"/>
          </p:cNvSpPr>
          <p:nvPr>
            <p:ph type="subTitle" idx="1"/>
          </p:nvPr>
        </p:nvSpPr>
        <p:spPr>
          <a:xfrm>
            <a:off x="971550" y="5422689"/>
            <a:ext cx="5829300" cy="2428451"/>
          </a:xfrm>
        </p:spPr>
        <p:txBody>
          <a:bodyPr/>
          <a:lstStyle/>
          <a:p>
            <a:r>
              <a:rPr lang="en-US" b="1" dirty="0">
                <a:solidFill>
                  <a:schemeClr val="tx1">
                    <a:lumMod val="65000"/>
                    <a:lumOff val="35000"/>
                  </a:schemeClr>
                </a:solidFill>
                <a:cs typeface="Lao UI" panose="020B0502040204020203" pitchFamily="34" charset="0"/>
              </a:rPr>
              <a:t>FORMULA SAE MICHIGAN</a:t>
            </a:r>
          </a:p>
          <a:p>
            <a:r>
              <a:rPr lang="en-US" b="1" dirty="0">
                <a:solidFill>
                  <a:schemeClr val="tx1">
                    <a:lumMod val="65000"/>
                    <a:lumOff val="35000"/>
                  </a:schemeClr>
                </a:solidFill>
                <a:cs typeface="Lao UI" panose="020B0502040204020203" pitchFamily="34" charset="0"/>
              </a:rPr>
              <a:t>BROOKLYN, MICHIGAN</a:t>
            </a:r>
          </a:p>
          <a:p>
            <a:r>
              <a:rPr lang="en-US" b="1" dirty="0">
                <a:solidFill>
                  <a:schemeClr val="tx1">
                    <a:lumMod val="65000"/>
                    <a:lumOff val="35000"/>
                  </a:schemeClr>
                </a:solidFill>
                <a:cs typeface="Lao UI" panose="020B0502040204020203" pitchFamily="34" charset="0"/>
              </a:rPr>
              <a:t>MAY 9-12 2018</a:t>
            </a:r>
          </a:p>
        </p:txBody>
      </p:sp>
      <p:sp>
        <p:nvSpPr>
          <p:cNvPr id="4" name="Rectangle 3"/>
          <p:cNvSpPr/>
          <p:nvPr/>
        </p:nvSpPr>
        <p:spPr>
          <a:xfrm>
            <a:off x="0" y="0"/>
            <a:ext cx="7772400" cy="10414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8958"/>
            <a:ext cx="1314226" cy="101244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14226" y="240322"/>
            <a:ext cx="1670274" cy="577619"/>
          </a:xfrm>
          <a:prstGeom prst="rect">
            <a:avLst/>
          </a:prstGeom>
        </p:spPr>
      </p:pic>
      <p:sp>
        <p:nvSpPr>
          <p:cNvPr id="7" name="TextBox 6"/>
          <p:cNvSpPr txBox="1"/>
          <p:nvPr/>
        </p:nvSpPr>
        <p:spPr>
          <a:xfrm>
            <a:off x="5272486" y="9508052"/>
            <a:ext cx="2499914" cy="215444"/>
          </a:xfrm>
          <a:prstGeom prst="rect">
            <a:avLst/>
          </a:prstGeom>
          <a:noFill/>
        </p:spPr>
        <p:txBody>
          <a:bodyPr wrap="square" rtlCol="0">
            <a:spAutoFit/>
          </a:bodyPr>
          <a:lstStyle/>
          <a:p>
            <a:r>
              <a:rPr lang="en-US" sz="800" dirty="0"/>
              <a:t>Revision date of January 8</a:t>
            </a:r>
            <a:r>
              <a:rPr lang="en-US" sz="800" baseline="30000" dirty="0"/>
              <a:t>th</a:t>
            </a:r>
            <a:r>
              <a:rPr lang="en-US" sz="800" dirty="0"/>
              <a:t> 2018</a:t>
            </a:r>
          </a:p>
        </p:txBody>
      </p:sp>
    </p:spTree>
    <p:extLst>
      <p:ext uri="{BB962C8B-B14F-4D97-AF65-F5344CB8AC3E}">
        <p14:creationId xmlns:p14="http://schemas.microsoft.com/office/powerpoint/2010/main" val="387082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2" y="1286329"/>
            <a:ext cx="6703695" cy="8293100"/>
          </a:xfrm>
        </p:spPr>
        <p:txBody>
          <a:bodyPr>
            <a:noAutofit/>
          </a:bodyPr>
          <a:lstStyle/>
          <a:p>
            <a:pPr marL="0" marR="0" lvl="0" indent="0" algn="just">
              <a:lnSpc>
                <a:spcPct val="115000"/>
              </a:lnSpc>
              <a:spcBef>
                <a:spcPts val="0"/>
              </a:spcBef>
              <a:spcAft>
                <a:spcPts val="0"/>
              </a:spcAft>
              <a:buNone/>
            </a:pPr>
            <a:r>
              <a:rPr lang="en-US" sz="1100" b="1" dirty="0">
                <a:solidFill>
                  <a:schemeClr val="tx1">
                    <a:lumMod val="65000"/>
                    <a:lumOff val="35000"/>
                  </a:schemeClr>
                </a:solidFill>
                <a:ea typeface="Times New Roman" panose="02020603050405020304" pitchFamily="18" charset="0"/>
                <a:cs typeface="Lao UI" panose="020B0502040204020203" pitchFamily="34" charset="0"/>
              </a:rPr>
              <a:t>EVENT SITE OPERATIONS</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On-Site Contact Information &amp; First Aid			                         	4</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Event Site Review             					 	5-6</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Photography Rule  	 		                                             	  	 7 </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Honda Paddock Rules	 	                       		                           	 8                        </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Restricted Area &amp; Access                                          				 9-10</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Hospitality 						    	 11</a:t>
            </a:r>
          </a:p>
          <a:p>
            <a:pPr marL="262890" marR="0" indent="0">
              <a:lnSpc>
                <a:spcPct val="115000"/>
              </a:lnSpc>
              <a:spcBef>
                <a:spcPts val="0"/>
              </a:spcBef>
              <a:spcAft>
                <a:spcPts val="0"/>
              </a:spcAft>
              <a:buNone/>
            </a:pPr>
            <a:r>
              <a:rPr lang="en-US" sz="1100" dirty="0">
                <a:solidFill>
                  <a:schemeClr val="tx1">
                    <a:lumMod val="65000"/>
                    <a:lumOff val="35000"/>
                  </a:schemeClr>
                </a:solidFill>
                <a:ea typeface="Times New Roman" panose="02020603050405020304" pitchFamily="18" charset="0"/>
                <a:cs typeface="Lao UI" panose="020B0502040204020203" pitchFamily="34" charset="0"/>
              </a:rPr>
              <a:t> </a:t>
            </a:r>
          </a:p>
          <a:p>
            <a:pPr marL="0" marR="0" lvl="0" indent="0">
              <a:lnSpc>
                <a:spcPct val="115000"/>
              </a:lnSpc>
              <a:spcBef>
                <a:spcPts val="0"/>
              </a:spcBef>
              <a:spcAft>
                <a:spcPts val="0"/>
              </a:spcAft>
              <a:buNone/>
            </a:pPr>
            <a:r>
              <a:rPr lang="en-US" sz="1100" b="1" dirty="0">
                <a:solidFill>
                  <a:schemeClr val="tx1">
                    <a:lumMod val="65000"/>
                    <a:lumOff val="35000"/>
                  </a:schemeClr>
                </a:solidFill>
                <a:ea typeface="Times New Roman" panose="02020603050405020304" pitchFamily="18" charset="0"/>
                <a:cs typeface="Lao UI" panose="020B0502040204020203" pitchFamily="34" charset="0"/>
              </a:rPr>
              <a:t>SCHEDULE</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Daily Schedule					                        12</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Detailed Schedule					                  	13-15</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Schedule Notes					                        16</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Support Services					                        17</a:t>
            </a:r>
          </a:p>
          <a:p>
            <a:pPr marL="0" indent="0">
              <a:lnSpc>
                <a:spcPct val="115000"/>
              </a:lnSpc>
              <a:spcBef>
                <a:spcPts val="0"/>
              </a:spcBef>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Sponsor </a:t>
            </a:r>
            <a:r>
              <a:rPr lang="en-US" sz="1100" u="sng" dirty="0" err="1">
                <a:solidFill>
                  <a:schemeClr val="tx1">
                    <a:lumMod val="65000"/>
                    <a:lumOff val="35000"/>
                  </a:schemeClr>
                </a:solidFill>
                <a:ea typeface="Times New Roman" panose="02020603050405020304" pitchFamily="18" charset="0"/>
                <a:cs typeface="Lao UI" panose="020B0502040204020203" pitchFamily="34" charset="0"/>
              </a:rPr>
              <a:t>Skillshop</a:t>
            </a:r>
            <a:r>
              <a:rPr lang="en-US" sz="1100" u="sng" dirty="0">
                <a:solidFill>
                  <a:schemeClr val="tx1">
                    <a:lumMod val="65000"/>
                    <a:lumOff val="35000"/>
                  </a:schemeClr>
                </a:solidFill>
                <a:ea typeface="Times New Roman" panose="02020603050405020304" pitchFamily="18" charset="0"/>
                <a:cs typeface="Lao UI" panose="020B0502040204020203" pitchFamily="34" charset="0"/>
              </a:rPr>
              <a:t> Schedule 					18</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Static Schedules				                                      	19-22</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Cost Event Schedule					                        23</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Presentation Event Schedule				                        24</a:t>
            </a:r>
          </a:p>
          <a:p>
            <a:pPr marL="0" marR="0" lvl="0" indent="0">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Design Event Schedule					                        25</a:t>
            </a:r>
          </a:p>
          <a:p>
            <a:pPr marL="262890" marR="0" indent="0" algn="just">
              <a:lnSpc>
                <a:spcPct val="115000"/>
              </a:lnSpc>
              <a:spcBef>
                <a:spcPts val="0"/>
              </a:spcBef>
              <a:spcAft>
                <a:spcPts val="0"/>
              </a:spcAft>
              <a:buNone/>
            </a:pPr>
            <a:r>
              <a:rPr lang="en-US" sz="1100" dirty="0">
                <a:solidFill>
                  <a:schemeClr val="tx1">
                    <a:lumMod val="65000"/>
                    <a:lumOff val="35000"/>
                  </a:schemeClr>
                </a:solidFill>
                <a:ea typeface="Times New Roman" panose="02020603050405020304" pitchFamily="18" charset="0"/>
                <a:cs typeface="Lao UI" panose="020B0502040204020203" pitchFamily="34" charset="0"/>
              </a:rPr>
              <a:t> </a:t>
            </a:r>
          </a:p>
          <a:p>
            <a:pPr marL="0" marR="0" lvl="0" indent="0" algn="just">
              <a:lnSpc>
                <a:spcPct val="115000"/>
              </a:lnSpc>
              <a:spcBef>
                <a:spcPts val="0"/>
              </a:spcBef>
              <a:spcAft>
                <a:spcPts val="0"/>
              </a:spcAft>
              <a:buNone/>
            </a:pPr>
            <a:r>
              <a:rPr lang="en-US" sz="1100" b="1" dirty="0">
                <a:solidFill>
                  <a:schemeClr val="tx1">
                    <a:lumMod val="65000"/>
                    <a:lumOff val="35000"/>
                  </a:schemeClr>
                </a:solidFill>
                <a:ea typeface="Times New Roman" panose="02020603050405020304" pitchFamily="18" charset="0"/>
                <a:cs typeface="Lao UI" panose="020B0502040204020203" pitchFamily="34" charset="0"/>
              </a:rPr>
              <a:t>REGISTERED TEAM LISTS</a:t>
            </a:r>
          </a:p>
          <a:p>
            <a:pPr marL="0" marR="0" lvl="0" indent="0" algn="just">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Numerically						                  	26-28</a:t>
            </a:r>
          </a:p>
          <a:p>
            <a:pPr marL="262890" marR="0" indent="0" algn="just">
              <a:lnSpc>
                <a:spcPct val="115000"/>
              </a:lnSpc>
              <a:spcBef>
                <a:spcPts val="0"/>
              </a:spcBef>
              <a:spcAft>
                <a:spcPts val="0"/>
              </a:spcAft>
              <a:buNone/>
            </a:pPr>
            <a:endParaRPr lang="en-US" sz="1100" b="1" dirty="0">
              <a:solidFill>
                <a:schemeClr val="tx1">
                  <a:lumMod val="65000"/>
                  <a:lumOff val="3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100" b="1" dirty="0">
                <a:solidFill>
                  <a:schemeClr val="tx1">
                    <a:lumMod val="65000"/>
                    <a:lumOff val="35000"/>
                  </a:schemeClr>
                </a:solidFill>
                <a:ea typeface="Times New Roman" panose="02020603050405020304" pitchFamily="18" charset="0"/>
                <a:cs typeface="Lao UI" panose="020B0502040204020203" pitchFamily="34" charset="0"/>
              </a:rPr>
              <a:t>AWARDS</a:t>
            </a:r>
          </a:p>
          <a:p>
            <a:pPr marL="0" marR="0" lvl="0" indent="0" algn="just">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List						                  	29</a:t>
            </a:r>
          </a:p>
          <a:p>
            <a:pPr marL="0" marR="0" lvl="0" indent="0" algn="just">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Ceremonies 	- Sponsored by General Motors			                       	30</a:t>
            </a:r>
          </a:p>
          <a:p>
            <a:pPr marL="262890" marR="0" indent="0" algn="just">
              <a:lnSpc>
                <a:spcPct val="115000"/>
              </a:lnSpc>
              <a:spcBef>
                <a:spcPts val="0"/>
              </a:spcBef>
              <a:spcAft>
                <a:spcPts val="0"/>
              </a:spcAft>
              <a:buNone/>
            </a:pPr>
            <a:r>
              <a:rPr lang="en-US" sz="1100" b="1" dirty="0">
                <a:solidFill>
                  <a:schemeClr val="tx1">
                    <a:lumMod val="65000"/>
                    <a:lumOff val="35000"/>
                  </a:schemeClr>
                </a:solidFill>
                <a:ea typeface="Times New Roman" panose="02020603050405020304" pitchFamily="18" charset="0"/>
                <a:cs typeface="Lao UI" panose="020B0502040204020203" pitchFamily="34" charset="0"/>
              </a:rPr>
              <a:t> </a:t>
            </a:r>
          </a:p>
          <a:p>
            <a:pPr marL="0" marR="0" lvl="0" indent="0" algn="just">
              <a:lnSpc>
                <a:spcPct val="115000"/>
              </a:lnSpc>
              <a:spcBef>
                <a:spcPts val="0"/>
              </a:spcBef>
              <a:spcAft>
                <a:spcPts val="0"/>
              </a:spcAft>
              <a:buNone/>
            </a:pPr>
            <a:r>
              <a:rPr lang="en-US" sz="1100" b="1" dirty="0">
                <a:solidFill>
                  <a:schemeClr val="tx1">
                    <a:lumMod val="65000"/>
                    <a:lumOff val="35000"/>
                  </a:schemeClr>
                </a:solidFill>
                <a:ea typeface="Times New Roman" panose="02020603050405020304" pitchFamily="18" charset="0"/>
                <a:cs typeface="Lao UI" panose="020B0502040204020203" pitchFamily="34" charset="0"/>
              </a:rPr>
              <a:t>TECHNICAL INSPECTION – SPONSORED BY CUMMINS</a:t>
            </a:r>
          </a:p>
          <a:p>
            <a:pPr marL="0" marR="0" lvl="0" indent="0" algn="just">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Event Description					                   	31-33</a:t>
            </a:r>
          </a:p>
          <a:p>
            <a:pPr marL="0" marR="0" lvl="0" indent="0" algn="just">
              <a:lnSpc>
                <a:spcPct val="115000"/>
              </a:lnSpc>
              <a:spcBef>
                <a:spcPts val="0"/>
              </a:spcBef>
              <a:spcAft>
                <a:spcPts val="0"/>
              </a:spcAft>
              <a:buNone/>
            </a:pPr>
            <a:endParaRPr lang="en-US" sz="1100" u="sng" dirty="0">
              <a:solidFill>
                <a:schemeClr val="tx1">
                  <a:lumMod val="65000"/>
                  <a:lumOff val="3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100" dirty="0">
                <a:solidFill>
                  <a:schemeClr val="tx1">
                    <a:lumMod val="65000"/>
                    <a:lumOff val="35000"/>
                  </a:schemeClr>
                </a:solidFill>
                <a:ea typeface="Times New Roman" panose="02020603050405020304" pitchFamily="18" charset="0"/>
                <a:cs typeface="Lao UI" panose="020B0502040204020203" pitchFamily="34" charset="0"/>
              </a:rPr>
              <a:t>Scales</a:t>
            </a:r>
          </a:p>
          <a:p>
            <a:pPr marL="0" marR="0" lvl="0" indent="0" algn="just">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Event Description 						34</a:t>
            </a:r>
          </a:p>
          <a:p>
            <a:pPr marL="0" marR="0" lvl="0" indent="0" algn="just">
              <a:lnSpc>
                <a:spcPct val="115000"/>
              </a:lnSpc>
              <a:spcBef>
                <a:spcPts val="0"/>
              </a:spcBef>
              <a:spcAft>
                <a:spcPts val="0"/>
              </a:spcAft>
              <a:buNone/>
            </a:pPr>
            <a:endParaRPr lang="en-US" sz="1100" b="1" dirty="0">
              <a:solidFill>
                <a:schemeClr val="tx1">
                  <a:lumMod val="65000"/>
                  <a:lumOff val="3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100" b="1" dirty="0">
                <a:solidFill>
                  <a:schemeClr val="tx1">
                    <a:lumMod val="65000"/>
                    <a:lumOff val="35000"/>
                  </a:schemeClr>
                </a:solidFill>
                <a:ea typeface="Times New Roman" panose="02020603050405020304" pitchFamily="18" charset="0"/>
                <a:cs typeface="Lao UI" panose="020B0502040204020203" pitchFamily="34" charset="0"/>
              </a:rPr>
              <a:t>STATIC EVENTS</a:t>
            </a:r>
          </a:p>
          <a:p>
            <a:pPr marL="0" marR="0" lvl="0" indent="0" algn="just">
              <a:lnSpc>
                <a:spcPct val="115000"/>
              </a:lnSpc>
              <a:spcBef>
                <a:spcPts val="0"/>
              </a:spcBef>
              <a:spcAft>
                <a:spcPts val="0"/>
              </a:spcAft>
              <a:buNone/>
            </a:pPr>
            <a:r>
              <a:rPr lang="en-US" sz="1100" dirty="0">
                <a:solidFill>
                  <a:schemeClr val="tx1">
                    <a:lumMod val="65000"/>
                    <a:lumOff val="35000"/>
                  </a:schemeClr>
                </a:solidFill>
                <a:ea typeface="Times New Roman" panose="02020603050405020304" pitchFamily="18" charset="0"/>
                <a:cs typeface="Lao UI" panose="020B0502040204020203" pitchFamily="34" charset="0"/>
              </a:rPr>
              <a:t>COST EVENT</a:t>
            </a:r>
          </a:p>
          <a:p>
            <a:pPr marL="0" marR="0" lvl="0" indent="0" algn="just">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Event Description					                   	35-36</a:t>
            </a:r>
          </a:p>
          <a:p>
            <a:pPr marL="0" marR="0" lvl="0" indent="0" algn="just">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Real Case Cost Scenario						37</a:t>
            </a:r>
          </a:p>
          <a:p>
            <a:pPr marL="0" marR="0" lvl="0" indent="0" algn="just">
              <a:lnSpc>
                <a:spcPct val="115000"/>
              </a:lnSpc>
              <a:spcBef>
                <a:spcPts val="0"/>
              </a:spcBef>
              <a:spcAft>
                <a:spcPts val="0"/>
              </a:spcAft>
              <a:buNone/>
            </a:pPr>
            <a:endParaRPr lang="en-US" sz="1100" u="sng" dirty="0">
              <a:solidFill>
                <a:schemeClr val="tx1">
                  <a:lumMod val="65000"/>
                  <a:lumOff val="3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100" dirty="0">
                <a:solidFill>
                  <a:schemeClr val="tx1">
                    <a:lumMod val="65000"/>
                    <a:lumOff val="35000"/>
                  </a:schemeClr>
                </a:solidFill>
                <a:ea typeface="Times New Roman" panose="02020603050405020304" pitchFamily="18" charset="0"/>
                <a:cs typeface="Lao UI" panose="020B0502040204020203" pitchFamily="34" charset="0"/>
              </a:rPr>
              <a:t>DESIGN EVENT – SPONSORED BY BOSCH</a:t>
            </a:r>
          </a:p>
          <a:p>
            <a:pPr marL="0" marR="0" lvl="0" indent="0" algn="just">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Event Description					                   	38-39</a:t>
            </a:r>
          </a:p>
          <a:p>
            <a:pPr marL="0" marR="0" lvl="0" indent="0" algn="just">
              <a:lnSpc>
                <a:spcPct val="115000"/>
              </a:lnSpc>
              <a:spcBef>
                <a:spcPts val="0"/>
              </a:spcBef>
              <a:spcAft>
                <a:spcPts val="0"/>
              </a:spcAft>
              <a:buNone/>
            </a:pPr>
            <a:endParaRPr lang="en-US" sz="1100" b="1" dirty="0">
              <a:solidFill>
                <a:schemeClr val="tx1">
                  <a:lumMod val="65000"/>
                  <a:lumOff val="3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100" dirty="0">
                <a:solidFill>
                  <a:schemeClr val="tx1">
                    <a:lumMod val="65000"/>
                    <a:lumOff val="35000"/>
                  </a:schemeClr>
                </a:solidFill>
                <a:ea typeface="Times New Roman" panose="02020603050405020304" pitchFamily="18" charset="0"/>
                <a:cs typeface="Lao UI" panose="020B0502040204020203" pitchFamily="34" charset="0"/>
              </a:rPr>
              <a:t>SALES PRESENTATION EVENT </a:t>
            </a:r>
          </a:p>
          <a:p>
            <a:pPr marL="0" marR="0" lvl="0" indent="0" algn="just">
              <a:lnSpc>
                <a:spcPct val="115000"/>
              </a:lnSpc>
              <a:spcBef>
                <a:spcPts val="0"/>
              </a:spcBef>
              <a:spcAft>
                <a:spcPts val="0"/>
              </a:spcAft>
              <a:buNone/>
            </a:pPr>
            <a:r>
              <a:rPr lang="en-US" sz="1100" u="sng" dirty="0">
                <a:solidFill>
                  <a:schemeClr val="tx1">
                    <a:lumMod val="65000"/>
                    <a:lumOff val="35000"/>
                  </a:schemeClr>
                </a:solidFill>
                <a:ea typeface="Times New Roman" panose="02020603050405020304" pitchFamily="18" charset="0"/>
                <a:cs typeface="Lao UI" panose="020B0502040204020203" pitchFamily="34" charset="0"/>
              </a:rPr>
              <a:t>Event Description					                   	40-41</a:t>
            </a: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TABLE OF CONTENTS</a:t>
            </a:r>
          </a:p>
        </p:txBody>
      </p:sp>
      <p:sp>
        <p:nvSpPr>
          <p:cNvPr id="2" name="Footer Placeholder 1"/>
          <p:cNvSpPr>
            <a:spLocks noGrp="1"/>
          </p:cNvSpPr>
          <p:nvPr>
            <p:ph type="ftr" sz="quarter" idx="11"/>
          </p:nvPr>
        </p:nvSpPr>
        <p:spPr/>
        <p:txBody>
          <a:bodyPr/>
          <a:lstStyle/>
          <a:p>
            <a:r>
              <a:rPr lang="en-US" dirty="0">
                <a:solidFill>
                  <a:schemeClr val="tx1"/>
                </a:solidFill>
              </a:rPr>
              <a:t>FSAE MICHIGAN 2018</a:t>
            </a:r>
          </a:p>
        </p:txBody>
      </p:sp>
      <p:sp>
        <p:nvSpPr>
          <p:cNvPr id="5" name="Slide Number Placeholder 4"/>
          <p:cNvSpPr>
            <a:spLocks noGrp="1"/>
          </p:cNvSpPr>
          <p:nvPr>
            <p:ph type="sldNum" sz="quarter" idx="12"/>
          </p:nvPr>
        </p:nvSpPr>
        <p:spPr/>
        <p:txBody>
          <a:bodyPr/>
          <a:lstStyle/>
          <a:p>
            <a:r>
              <a:rPr lang="en-US" dirty="0"/>
              <a:t> </a:t>
            </a:r>
            <a:fld id="{1EE46988-AC4D-4F63-B87E-083C11D6C622}" type="slidenum">
              <a:rPr lang="en-US" smtClean="0"/>
              <a:t>2</a:t>
            </a:fld>
            <a:endParaRPr lang="en-US" dirty="0"/>
          </a:p>
        </p:txBody>
      </p:sp>
    </p:spTree>
    <p:extLst>
      <p:ext uri="{BB962C8B-B14F-4D97-AF65-F5344CB8AC3E}">
        <p14:creationId xmlns:p14="http://schemas.microsoft.com/office/powerpoint/2010/main" val="264601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954557"/>
            <a:ext cx="6703696" cy="8620503"/>
          </a:xfrm>
        </p:spPr>
        <p:txBody>
          <a:bodyPr>
            <a:noAutofit/>
          </a:bodyPr>
          <a:lstStyle/>
          <a:p>
            <a:pPr marL="0" marR="0" lvl="0" indent="0">
              <a:lnSpc>
                <a:spcPct val="115000"/>
              </a:lnSpc>
              <a:spcBef>
                <a:spcPts val="0"/>
              </a:spcBef>
              <a:spcAft>
                <a:spcPts val="0"/>
              </a:spcAft>
              <a:buNone/>
            </a:pPr>
            <a:r>
              <a:rPr lang="en-US" sz="1000" b="1" dirty="0">
                <a:solidFill>
                  <a:schemeClr val="tx1">
                    <a:lumMod val="75000"/>
                    <a:lumOff val="25000"/>
                  </a:schemeClr>
                </a:solidFill>
                <a:ea typeface="Times New Roman" panose="02020603050405020304" pitchFamily="18" charset="0"/>
                <a:cs typeface="Lao UI" panose="020B0502040204020203" pitchFamily="34" charset="0"/>
              </a:rPr>
              <a:t>DYNAMIC EVENTS</a:t>
            </a:r>
          </a:p>
          <a:p>
            <a:pPr marL="0" marR="0" lvl="0" indent="0" algn="just">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FUEL &amp; TILT TABLE EVENT</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Event Description					                   	42-43</a:t>
            </a:r>
          </a:p>
          <a:p>
            <a:pPr marL="0" marR="0" lvl="0" indent="0" algn="just">
              <a:lnSpc>
                <a:spcPct val="115000"/>
              </a:lnSpc>
              <a:spcBef>
                <a:spcPts val="0"/>
              </a:spcBef>
              <a:spcAft>
                <a:spcPts val="0"/>
              </a:spcAft>
              <a:buNone/>
            </a:pPr>
            <a:endParaRPr lang="en-US" sz="1000"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BRAKE &amp; NOISE TEST EVENT – SPONSORED BY AKEBONO</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Event Description					                   	44-46</a:t>
            </a:r>
          </a:p>
          <a:p>
            <a:pPr marL="0" marR="0" lvl="0" indent="0" algn="just">
              <a:lnSpc>
                <a:spcPct val="115000"/>
              </a:lnSpc>
              <a:spcBef>
                <a:spcPts val="0"/>
              </a:spcBef>
              <a:spcAft>
                <a:spcPts val="0"/>
              </a:spcAft>
              <a:buNone/>
            </a:pPr>
            <a:endParaRPr lang="en-US" sz="1000"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PRACTICE TRACK – SPONSORED BY MAHLE</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Event Description					                	47-48</a:t>
            </a:r>
          </a:p>
          <a:p>
            <a:pPr marL="0" marR="0" lvl="0" indent="0" algn="just">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	</a:t>
            </a:r>
          </a:p>
          <a:p>
            <a:pPr marL="0" marR="0" lvl="0" indent="0" algn="just">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ACCELERATION EVENT – SPONSORED BY ROUSH</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Event Description					                   	49</a:t>
            </a:r>
          </a:p>
          <a:p>
            <a:pPr marL="0" marR="0" lvl="0" indent="0" algn="just">
              <a:lnSpc>
                <a:spcPct val="115000"/>
              </a:lnSpc>
              <a:spcBef>
                <a:spcPts val="0"/>
              </a:spcBef>
              <a:spcAft>
                <a:spcPts val="0"/>
              </a:spcAft>
              <a:buNone/>
            </a:pPr>
            <a:endParaRPr lang="en-US" sz="1000"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SKID PAD</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Event Description					                   	50</a:t>
            </a:r>
          </a:p>
          <a:p>
            <a:pPr marL="0" marR="0" lvl="0" indent="0" algn="just">
              <a:lnSpc>
                <a:spcPct val="115000"/>
              </a:lnSpc>
              <a:spcBef>
                <a:spcPts val="0"/>
              </a:spcBef>
              <a:spcAft>
                <a:spcPts val="0"/>
              </a:spcAft>
              <a:buNone/>
            </a:pPr>
            <a:endParaRPr lang="en-US" sz="1000"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AUTOCROSS – SPONSORED BY MAGNA</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Event Description					                 	51-52</a:t>
            </a:r>
          </a:p>
          <a:p>
            <a:pPr marL="0" marR="0" lvl="0" indent="0" algn="just">
              <a:lnSpc>
                <a:spcPct val="115000"/>
              </a:lnSpc>
              <a:spcBef>
                <a:spcPts val="0"/>
              </a:spcBef>
              <a:spcAft>
                <a:spcPts val="0"/>
              </a:spcAft>
              <a:buNone/>
            </a:pPr>
            <a:endParaRPr lang="en-US" sz="1000" u="sng"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FORD ENDURANCE &amp; FORD FUEL EFFICIENCY EVENT</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Event Description					                 	53-57</a:t>
            </a:r>
          </a:p>
          <a:p>
            <a:pPr marL="262890" marR="0" indent="0" algn="just">
              <a:lnSpc>
                <a:spcPct val="115000"/>
              </a:lnSpc>
              <a:spcBef>
                <a:spcPts val="0"/>
              </a:spcBef>
              <a:spcAft>
                <a:spcPts val="0"/>
              </a:spcAft>
              <a:buNone/>
            </a:pPr>
            <a:endParaRPr lang="en-US" sz="1000"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000" b="1" dirty="0">
                <a:solidFill>
                  <a:schemeClr val="tx1">
                    <a:lumMod val="75000"/>
                    <a:lumOff val="25000"/>
                  </a:schemeClr>
                </a:solidFill>
                <a:ea typeface="Times New Roman" panose="02020603050405020304" pitchFamily="18" charset="0"/>
                <a:cs typeface="Lao UI" panose="020B0502040204020203" pitchFamily="34" charset="0"/>
              </a:rPr>
              <a:t>MAPS</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MIS Site Map					         		58</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Garage Layout					                        		59</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Paddock Layout						60</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Cost Event Map						61</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Fuel/Tilt/Noise Layout					                       	62</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Fuel Station Layout					                       	63</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Brake Layout					                     	                        	64</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Practice Track Layout					                        	65-66</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Acceleration Layout						67</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Skid Pad Layout 						68</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Autocross Layout						69</a:t>
            </a:r>
          </a:p>
          <a:p>
            <a:pPr marL="0" marR="0" lvl="0" indent="0">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Endurance Map	 				                        	70</a:t>
            </a:r>
          </a:p>
          <a:p>
            <a:pPr marL="262890" marR="0" indent="0">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 </a:t>
            </a:r>
          </a:p>
          <a:p>
            <a:pPr marL="0" marR="0" lvl="0" indent="0" algn="just">
              <a:lnSpc>
                <a:spcPct val="115000"/>
              </a:lnSpc>
              <a:spcBef>
                <a:spcPts val="0"/>
              </a:spcBef>
              <a:spcAft>
                <a:spcPts val="0"/>
              </a:spcAft>
              <a:buNone/>
            </a:pPr>
            <a:r>
              <a:rPr lang="en-US" sz="1000" b="1" dirty="0">
                <a:solidFill>
                  <a:schemeClr val="tx1">
                    <a:lumMod val="75000"/>
                    <a:lumOff val="25000"/>
                  </a:schemeClr>
                </a:solidFill>
                <a:ea typeface="Times New Roman" panose="02020603050405020304" pitchFamily="18" charset="0"/>
                <a:cs typeface="Lao UI" panose="020B0502040204020203" pitchFamily="34" charset="0"/>
              </a:rPr>
              <a:t>LOCAL MERCHANTS</a:t>
            </a:r>
            <a:endParaRPr lang="en-US" sz="1000"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Places To Eat					             	                   	71-73</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Motorcycle Shops &amp; Fire Extinguisher Suppliers			                        	74</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Racing Supplies				                                         	75-76</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Local Business Guide		       				77</a:t>
            </a:r>
          </a:p>
          <a:p>
            <a:pPr marL="0" marR="0" lvl="0" indent="0" algn="just">
              <a:lnSpc>
                <a:spcPct val="115000"/>
              </a:lnSpc>
              <a:spcBef>
                <a:spcPts val="0"/>
              </a:spcBef>
              <a:spcAft>
                <a:spcPts val="0"/>
              </a:spcAft>
              <a:buNone/>
            </a:pPr>
            <a:r>
              <a:rPr lang="en-US" sz="1000" u="sng" dirty="0">
                <a:solidFill>
                  <a:schemeClr val="tx1">
                    <a:lumMod val="75000"/>
                    <a:lumOff val="25000"/>
                  </a:schemeClr>
                </a:solidFill>
                <a:ea typeface="Times New Roman" panose="02020603050405020304" pitchFamily="18" charset="0"/>
                <a:cs typeface="Lao UI" panose="020B0502040204020203" pitchFamily="34" charset="0"/>
              </a:rPr>
              <a:t>Student Survival List						78</a:t>
            </a:r>
          </a:p>
          <a:p>
            <a:pPr marL="0" marR="0" lvl="0" indent="0" algn="just">
              <a:lnSpc>
                <a:spcPct val="115000"/>
              </a:lnSpc>
              <a:spcBef>
                <a:spcPts val="0"/>
              </a:spcBef>
              <a:spcAft>
                <a:spcPts val="0"/>
              </a:spcAft>
              <a:buNone/>
            </a:pPr>
            <a:r>
              <a:rPr lang="en-US" sz="1000" dirty="0">
                <a:solidFill>
                  <a:schemeClr val="tx1">
                    <a:lumMod val="75000"/>
                    <a:lumOff val="25000"/>
                  </a:schemeClr>
                </a:solidFill>
                <a:ea typeface="Times New Roman" panose="02020603050405020304" pitchFamily="18" charset="0"/>
                <a:cs typeface="Lao UI" panose="020B0502040204020203" pitchFamily="34" charset="0"/>
              </a:rPr>
              <a:t>	</a:t>
            </a:r>
          </a:p>
          <a:p>
            <a:pPr marL="0" marR="0" lvl="0" indent="0" algn="just">
              <a:lnSpc>
                <a:spcPct val="115000"/>
              </a:lnSpc>
              <a:spcBef>
                <a:spcPts val="0"/>
              </a:spcBef>
              <a:spcAft>
                <a:spcPts val="0"/>
              </a:spcAft>
              <a:buNone/>
            </a:pPr>
            <a:r>
              <a:rPr lang="en-US" sz="1000" b="1" u="sng" dirty="0">
                <a:solidFill>
                  <a:schemeClr val="tx1">
                    <a:lumMod val="75000"/>
                    <a:lumOff val="25000"/>
                  </a:schemeClr>
                </a:solidFill>
                <a:ea typeface="Times New Roman" panose="02020603050405020304" pitchFamily="18" charset="0"/>
                <a:cs typeface="Lao UI" panose="020B0502040204020203" pitchFamily="34" charset="0"/>
              </a:rPr>
              <a:t>TIMING AND SCORING TECHNOLOGY					79</a:t>
            </a:r>
            <a:endParaRPr lang="en-US" sz="1000" u="sng"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endParaRPr lang="en-US" sz="1000" b="1" u="sng"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000" b="1" u="sng" dirty="0">
                <a:solidFill>
                  <a:schemeClr val="tx1">
                    <a:lumMod val="75000"/>
                    <a:lumOff val="25000"/>
                  </a:schemeClr>
                </a:solidFill>
                <a:ea typeface="Times New Roman" panose="02020603050405020304" pitchFamily="18" charset="0"/>
                <a:cs typeface="Lao UI" panose="020B0502040204020203" pitchFamily="34" charset="0"/>
              </a:rPr>
              <a:t>DESIGN JUDGES BIOGRAPHIES					</a:t>
            </a:r>
            <a:r>
              <a:rPr lang="en-US" sz="1000" u="sng" dirty="0">
                <a:solidFill>
                  <a:schemeClr val="tx1">
                    <a:lumMod val="75000"/>
                    <a:lumOff val="25000"/>
                  </a:schemeClr>
                </a:solidFill>
                <a:ea typeface="Times New Roman" panose="02020603050405020304" pitchFamily="18" charset="0"/>
                <a:cs typeface="Lao UI" panose="020B0502040204020203" pitchFamily="34" charset="0"/>
              </a:rPr>
              <a:t>80-101</a:t>
            </a:r>
          </a:p>
          <a:p>
            <a:pPr marL="0" marR="0" lvl="0" indent="0" algn="just">
              <a:lnSpc>
                <a:spcPct val="115000"/>
              </a:lnSpc>
              <a:spcBef>
                <a:spcPts val="0"/>
              </a:spcBef>
              <a:spcAft>
                <a:spcPts val="0"/>
              </a:spcAft>
              <a:buNone/>
            </a:pPr>
            <a:endParaRPr lang="en-US" sz="1000" b="1" u="sng" dirty="0">
              <a:solidFill>
                <a:schemeClr val="tx1">
                  <a:lumMod val="75000"/>
                  <a:lumOff val="25000"/>
                </a:schemeClr>
              </a:solidFill>
              <a:ea typeface="Times New Roman" panose="02020603050405020304" pitchFamily="18" charset="0"/>
              <a:cs typeface="Lao UI" panose="020B0502040204020203" pitchFamily="34" charset="0"/>
            </a:endParaRPr>
          </a:p>
          <a:p>
            <a:pPr marL="0" marR="0" lvl="0" indent="0" algn="just">
              <a:lnSpc>
                <a:spcPct val="115000"/>
              </a:lnSpc>
              <a:spcBef>
                <a:spcPts val="0"/>
              </a:spcBef>
              <a:spcAft>
                <a:spcPts val="0"/>
              </a:spcAft>
              <a:buNone/>
            </a:pPr>
            <a:r>
              <a:rPr lang="en-US" sz="1000" b="1" u="sng" dirty="0">
                <a:solidFill>
                  <a:schemeClr val="tx1">
                    <a:lumMod val="75000"/>
                    <a:lumOff val="25000"/>
                  </a:schemeClr>
                </a:solidFill>
                <a:ea typeface="Times New Roman" panose="02020603050405020304" pitchFamily="18" charset="0"/>
                <a:cs typeface="Lao UI" panose="020B0502040204020203" pitchFamily="34" charset="0"/>
              </a:rPr>
              <a:t>SPONSORS							102</a:t>
            </a:r>
            <a:endParaRPr lang="en-US" sz="1000" u="sng" dirty="0">
              <a:solidFill>
                <a:schemeClr val="tx1">
                  <a:lumMod val="75000"/>
                  <a:lumOff val="25000"/>
                </a:schemeClr>
              </a:solidFill>
              <a:ea typeface="Times New Roman" panose="02020603050405020304" pitchFamily="18" charset="0"/>
              <a:cs typeface="Lao UI" panose="020B0502040204020203" pitchFamily="34" charset="0"/>
            </a:endParaRPr>
          </a:p>
          <a:p>
            <a:pPr marL="0" indent="0">
              <a:buNone/>
            </a:pPr>
            <a:endParaRPr lang="en-US" sz="1100" dirty="0">
              <a:cs typeface="Lao UI" panose="020B0502040204020203" pitchFamily="34" charset="0"/>
            </a:endParaRPr>
          </a:p>
        </p:txBody>
      </p:sp>
      <p:sp>
        <p:nvSpPr>
          <p:cNvPr id="4" name="Rectangle 3"/>
          <p:cNvSpPr/>
          <p:nvPr/>
        </p:nvSpPr>
        <p:spPr>
          <a:xfrm>
            <a:off x="0" y="3429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TABLE OF CONTENTS</a:t>
            </a:r>
          </a:p>
        </p:txBody>
      </p:sp>
      <p:sp>
        <p:nvSpPr>
          <p:cNvPr id="2" name="Footer Placeholder 1"/>
          <p:cNvSpPr>
            <a:spLocks noGrp="1"/>
          </p:cNvSpPr>
          <p:nvPr>
            <p:ph type="ftr" sz="quarter" idx="11"/>
          </p:nvPr>
        </p:nvSpPr>
        <p:spPr>
          <a:xfrm>
            <a:off x="2488883" y="9575060"/>
            <a:ext cx="2623185" cy="326176"/>
          </a:xfrm>
        </p:spPr>
        <p:txBody>
          <a:bodyPr/>
          <a:lstStyle/>
          <a:p>
            <a:r>
              <a:rPr lang="en-US" dirty="0"/>
              <a:t>FSAE MICHIGAN 2018</a:t>
            </a:r>
          </a:p>
        </p:txBody>
      </p:sp>
      <p:sp>
        <p:nvSpPr>
          <p:cNvPr id="5" name="Slide Number Placeholder 4"/>
          <p:cNvSpPr>
            <a:spLocks noGrp="1"/>
          </p:cNvSpPr>
          <p:nvPr>
            <p:ph type="sldNum" sz="quarter" idx="12"/>
          </p:nvPr>
        </p:nvSpPr>
        <p:spPr>
          <a:xfrm>
            <a:off x="5489259" y="9575060"/>
            <a:ext cx="1748790" cy="297601"/>
          </a:xfrm>
        </p:spPr>
        <p:txBody>
          <a:bodyPr/>
          <a:lstStyle/>
          <a:p>
            <a:fld id="{1EE46988-AC4D-4F63-B87E-083C11D6C622}" type="slidenum">
              <a:rPr lang="en-US" smtClean="0"/>
              <a:t>3</a:t>
            </a:fld>
            <a:endParaRPr lang="en-US" dirty="0"/>
          </a:p>
        </p:txBody>
      </p:sp>
    </p:spTree>
    <p:extLst>
      <p:ext uri="{BB962C8B-B14F-4D97-AF65-F5344CB8AC3E}">
        <p14:creationId xmlns:p14="http://schemas.microsoft.com/office/powerpoint/2010/main" val="3930111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1231900"/>
            <a:ext cx="6703695" cy="3378200"/>
          </a:xfrm>
        </p:spPr>
        <p:txBody>
          <a:bodyPr>
            <a:normAutofit/>
          </a:bodyPr>
          <a:lstStyle/>
          <a:p>
            <a:pPr marL="0" indent="0">
              <a:buNone/>
            </a:pPr>
            <a:r>
              <a:rPr lang="en-US" sz="1300" dirty="0">
                <a:solidFill>
                  <a:schemeClr val="tx1">
                    <a:lumMod val="75000"/>
                    <a:lumOff val="25000"/>
                  </a:schemeClr>
                </a:solidFill>
                <a:cs typeface="Lao UI" panose="020B0502040204020203" pitchFamily="34" charset="0"/>
              </a:rPr>
              <a:t>G1 will be staffed with volunteers and the Official Announcer will be in the Main Tent at all times that the competition is in progress.  </a:t>
            </a:r>
          </a:p>
          <a:p>
            <a:pPr marL="0" indent="0">
              <a:buNone/>
            </a:pPr>
            <a:endParaRPr lang="en-US" sz="1300" dirty="0">
              <a:solidFill>
                <a:schemeClr val="tx1">
                  <a:lumMod val="75000"/>
                  <a:lumOff val="25000"/>
                </a:schemeClr>
              </a:solidFill>
              <a:cs typeface="Lao UI" panose="020B0502040204020203" pitchFamily="34" charset="0"/>
            </a:endParaRPr>
          </a:p>
          <a:p>
            <a:pPr marL="0" indent="0">
              <a:buNone/>
            </a:pPr>
            <a:r>
              <a:rPr lang="en-US" sz="1300" dirty="0">
                <a:solidFill>
                  <a:schemeClr val="tx1">
                    <a:lumMod val="75000"/>
                    <a:lumOff val="25000"/>
                  </a:schemeClr>
                </a:solidFill>
                <a:cs typeface="Lao UI" panose="020B0502040204020203" pitchFamily="34" charset="0"/>
              </a:rPr>
              <a:t>For all other communication, stewards and event crew should find the nearest event official or Paddock Patrol/Spectator Marshal volunteer with a mobile radio.</a:t>
            </a:r>
          </a:p>
          <a:p>
            <a:pPr marL="0" indent="0">
              <a:buNone/>
            </a:pPr>
            <a:endParaRPr lang="en-US" sz="1300" dirty="0">
              <a:solidFill>
                <a:schemeClr val="tx1">
                  <a:lumMod val="75000"/>
                  <a:lumOff val="25000"/>
                </a:schemeClr>
              </a:solidFill>
              <a:cs typeface="Lao UI" panose="020B0502040204020203" pitchFamily="34" charset="0"/>
            </a:endParaRPr>
          </a:p>
          <a:p>
            <a:pPr marL="0" indent="0" algn="ctr">
              <a:buNone/>
            </a:pPr>
            <a:r>
              <a:rPr lang="en-US" sz="1300" b="1" dirty="0">
                <a:solidFill>
                  <a:schemeClr val="tx1">
                    <a:lumMod val="75000"/>
                    <a:lumOff val="25000"/>
                  </a:schemeClr>
                </a:solidFill>
                <a:cs typeface="Lao UI" panose="020B0502040204020203" pitchFamily="34" charset="0"/>
              </a:rPr>
              <a:t>STUDENTS MAY CONTACT</a:t>
            </a:r>
            <a:r>
              <a:rPr lang="en-US" sz="1300" b="1" dirty="0">
                <a:solidFill>
                  <a:schemeClr val="tx1">
                    <a:lumMod val="75000"/>
                    <a:lumOff val="25000"/>
                  </a:schemeClr>
                </a:solidFill>
                <a:cs typeface="Lao UI" panose="020B0502040204020203" pitchFamily="34" charset="0"/>
                <a:sym typeface="Wingdings" panose="05000000000000000000" pitchFamily="2" charset="2"/>
              </a:rPr>
              <a:t>:(After Hours)</a:t>
            </a:r>
            <a:endParaRPr lang="en-US" sz="1300" b="1" dirty="0">
              <a:solidFill>
                <a:schemeClr val="tx1">
                  <a:lumMod val="75000"/>
                  <a:lumOff val="25000"/>
                </a:schemeClr>
              </a:solidFill>
              <a:cs typeface="Lao UI" panose="020B0502040204020203" pitchFamily="34" charset="0"/>
            </a:endParaRPr>
          </a:p>
          <a:p>
            <a:pPr marL="0" indent="0" algn="ctr">
              <a:buNone/>
            </a:pPr>
            <a:r>
              <a:rPr lang="en-US" sz="1300" dirty="0">
                <a:solidFill>
                  <a:schemeClr val="tx1">
                    <a:lumMod val="75000"/>
                    <a:lumOff val="25000"/>
                  </a:schemeClr>
                </a:solidFill>
                <a:cs typeface="Lao UI" panose="020B0502040204020203" pitchFamily="34" charset="0"/>
              </a:rPr>
              <a:t>Kaley Zundel 412-719-2865</a:t>
            </a:r>
          </a:p>
          <a:p>
            <a:pPr marL="0" indent="0" algn="ctr">
              <a:buNone/>
            </a:pPr>
            <a:r>
              <a:rPr lang="en-US" sz="1300" dirty="0">
                <a:solidFill>
                  <a:schemeClr val="tx1">
                    <a:lumMod val="75000"/>
                    <a:lumOff val="25000"/>
                  </a:schemeClr>
                </a:solidFill>
                <a:cs typeface="Lao UI" panose="020B0502040204020203" pitchFamily="34" charset="0"/>
              </a:rPr>
              <a:t>Ryan Good 724-859-5402</a:t>
            </a:r>
          </a:p>
          <a:p>
            <a:pPr marL="0" indent="0" algn="ctr">
              <a:buNone/>
            </a:pPr>
            <a:endParaRPr lang="en-US" sz="1100" dirty="0">
              <a:solidFill>
                <a:schemeClr val="tx1">
                  <a:lumMod val="75000"/>
                  <a:lumOff val="25000"/>
                </a:schemeClr>
              </a:solidFill>
              <a:cs typeface="Lao UI" panose="020B0502040204020203" pitchFamily="34" charset="0"/>
            </a:endParaRPr>
          </a:p>
          <a:p>
            <a:pPr marL="0" indent="0">
              <a:buNone/>
            </a:pPr>
            <a:endParaRPr lang="en-US" sz="1200" dirty="0">
              <a:solidFill>
                <a:schemeClr val="tx1">
                  <a:lumMod val="75000"/>
                  <a:lumOff val="25000"/>
                </a:schemeClr>
              </a:solidFill>
              <a:cs typeface="Lao UI" panose="020B0502040204020203" pitchFamily="34" charset="0"/>
            </a:endParaRPr>
          </a:p>
        </p:txBody>
      </p:sp>
      <p:sp>
        <p:nvSpPr>
          <p:cNvPr id="4" name="Rectangle 3"/>
          <p:cNvSpPr/>
          <p:nvPr/>
        </p:nvSpPr>
        <p:spPr>
          <a:xfrm>
            <a:off x="-1" y="457200"/>
            <a:ext cx="3716215"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cs typeface="Lao UI" panose="020B0502040204020203" pitchFamily="34" charset="0"/>
              </a:rPr>
              <a:t>ONSITE CONTACT INFORMATION</a:t>
            </a:r>
          </a:p>
        </p:txBody>
      </p:sp>
      <p:sp>
        <p:nvSpPr>
          <p:cNvPr id="5" name="Rectangle 4"/>
          <p:cNvSpPr/>
          <p:nvPr/>
        </p:nvSpPr>
        <p:spPr>
          <a:xfrm>
            <a:off x="0" y="499745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cs typeface="Lao UI" panose="020B0502040204020203" pitchFamily="34" charset="0"/>
              </a:rPr>
              <a:t>FIRST AID INFORMATION</a:t>
            </a:r>
          </a:p>
        </p:txBody>
      </p:sp>
      <p:sp>
        <p:nvSpPr>
          <p:cNvPr id="6" name="Content Placeholder 2"/>
          <p:cNvSpPr txBox="1">
            <a:spLocks/>
          </p:cNvSpPr>
          <p:nvPr/>
        </p:nvSpPr>
        <p:spPr>
          <a:xfrm>
            <a:off x="534353" y="5765801"/>
            <a:ext cx="6703695" cy="3556848"/>
          </a:xfrm>
          <a:prstGeom prst="rect">
            <a:avLst/>
          </a:prstGeom>
        </p:spPr>
        <p:txBody>
          <a:bodyPr vert="horz" lIns="91440" tIns="45720" rIns="91440" bIns="45720" rtlCol="0">
            <a:normAutofit fontScale="85000" lnSpcReduction="20000"/>
          </a:bodyPr>
          <a:lst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a:lstStyle>
          <a:p>
            <a:pPr marL="0" indent="0">
              <a:buNone/>
            </a:pPr>
            <a:r>
              <a:rPr lang="en-US" sz="1500" dirty="0">
                <a:solidFill>
                  <a:schemeClr val="tx1">
                    <a:lumMod val="75000"/>
                    <a:lumOff val="25000"/>
                  </a:schemeClr>
                </a:solidFill>
                <a:cs typeface="Lao UI" panose="020B0502040204020203" pitchFamily="34" charset="0"/>
              </a:rPr>
              <a:t>There will </a:t>
            </a:r>
            <a:r>
              <a:rPr lang="en-US" sz="1500" b="1" dirty="0">
                <a:solidFill>
                  <a:schemeClr val="tx1">
                    <a:lumMod val="75000"/>
                    <a:lumOff val="25000"/>
                  </a:schemeClr>
                </a:solidFill>
                <a:cs typeface="Lao UI" panose="020B0502040204020203" pitchFamily="34" charset="0"/>
              </a:rPr>
              <a:t>NOT</a:t>
            </a:r>
            <a:r>
              <a:rPr lang="en-US" sz="1500" dirty="0">
                <a:solidFill>
                  <a:schemeClr val="tx1">
                    <a:lumMod val="75000"/>
                    <a:lumOff val="25000"/>
                  </a:schemeClr>
                </a:solidFill>
                <a:cs typeface="Lao UI" panose="020B0502040204020203" pitchFamily="34" charset="0"/>
              </a:rPr>
              <a:t> be a First Aid Station on site.  All incidences will be covered by EMS or one of the two supporting fire trucks. </a:t>
            </a:r>
          </a:p>
          <a:p>
            <a:pPr marL="0" indent="0">
              <a:buNone/>
            </a:pPr>
            <a:endParaRPr lang="en-US" sz="1500" dirty="0">
              <a:solidFill>
                <a:schemeClr val="tx1">
                  <a:lumMod val="75000"/>
                  <a:lumOff val="25000"/>
                </a:schemeClr>
              </a:solidFill>
              <a:cs typeface="Lao UI" panose="020B0502040204020203" pitchFamily="34" charset="0"/>
            </a:endParaRPr>
          </a:p>
          <a:p>
            <a:pPr marL="0" indent="0">
              <a:buNone/>
            </a:pPr>
            <a:r>
              <a:rPr lang="en-US" sz="1500" dirty="0">
                <a:solidFill>
                  <a:schemeClr val="tx1">
                    <a:lumMod val="75000"/>
                    <a:lumOff val="25000"/>
                  </a:schemeClr>
                </a:solidFill>
                <a:cs typeface="Lao UI" panose="020B0502040204020203" pitchFamily="34" charset="0"/>
              </a:rPr>
              <a:t>To expedite matters in case of accident or injury after-hours, simply call 911.  </a:t>
            </a:r>
          </a:p>
          <a:p>
            <a:pPr marL="0" indent="0">
              <a:buNone/>
            </a:pPr>
            <a:endParaRPr lang="en-US" sz="1500" dirty="0">
              <a:solidFill>
                <a:schemeClr val="tx1">
                  <a:lumMod val="75000"/>
                  <a:lumOff val="25000"/>
                </a:schemeClr>
              </a:solidFill>
              <a:cs typeface="Lao UI" panose="020B0502040204020203" pitchFamily="34" charset="0"/>
            </a:endParaRPr>
          </a:p>
          <a:p>
            <a:pPr marL="0" indent="0">
              <a:buNone/>
            </a:pPr>
            <a:r>
              <a:rPr lang="en-US" sz="1500" b="1" dirty="0">
                <a:solidFill>
                  <a:schemeClr val="tx1">
                    <a:lumMod val="75000"/>
                    <a:lumOff val="25000"/>
                  </a:schemeClr>
                </a:solidFill>
                <a:cs typeface="Lao UI" panose="020B0502040204020203" pitchFamily="34" charset="0"/>
              </a:rPr>
              <a:t>STORM SHELTER:</a:t>
            </a:r>
          </a:p>
          <a:p>
            <a:pPr marL="0" indent="0">
              <a:buNone/>
            </a:pPr>
            <a:r>
              <a:rPr lang="en-US" sz="1500" dirty="0">
                <a:solidFill>
                  <a:schemeClr val="tx1">
                    <a:lumMod val="75000"/>
                    <a:lumOff val="25000"/>
                  </a:schemeClr>
                </a:solidFill>
                <a:cs typeface="Lao UI" panose="020B0502040204020203" pitchFamily="34" charset="0"/>
              </a:rPr>
              <a:t>In the event of severe weather, we have been instructed by MIS management to gather inside the Pedestrian Tunnels.  </a:t>
            </a:r>
          </a:p>
          <a:p>
            <a:pPr marL="0" indent="0">
              <a:buNone/>
            </a:pPr>
            <a:endParaRPr lang="en-US" sz="1500" dirty="0">
              <a:solidFill>
                <a:schemeClr val="tx1">
                  <a:lumMod val="75000"/>
                  <a:lumOff val="25000"/>
                </a:schemeClr>
              </a:solidFill>
              <a:cs typeface="Lao UI" panose="020B0502040204020203" pitchFamily="34" charset="0"/>
            </a:endParaRPr>
          </a:p>
          <a:p>
            <a:pPr marL="0" indent="0" algn="ctr">
              <a:buNone/>
            </a:pPr>
            <a:r>
              <a:rPr lang="en-US" sz="1500" b="1" dirty="0">
                <a:solidFill>
                  <a:schemeClr val="tx1">
                    <a:lumMod val="75000"/>
                    <a:lumOff val="25000"/>
                  </a:schemeClr>
                </a:solidFill>
                <a:cs typeface="Lao UI" panose="020B0502040204020203" pitchFamily="34" charset="0"/>
              </a:rPr>
              <a:t>Local Emergency Contact Information for MIS Area</a:t>
            </a:r>
          </a:p>
          <a:p>
            <a:pPr marL="0" indent="0" algn="ctr">
              <a:buNone/>
            </a:pPr>
            <a:r>
              <a:rPr lang="en-US" sz="1500" dirty="0">
                <a:solidFill>
                  <a:schemeClr val="tx1">
                    <a:lumMod val="75000"/>
                    <a:lumOff val="25000"/>
                  </a:schemeClr>
                </a:solidFill>
                <a:cs typeface="Lao UI" panose="020B0502040204020203" pitchFamily="34" charset="0"/>
              </a:rPr>
              <a:t>MedPlus – After Hours Clinic</a:t>
            </a:r>
          </a:p>
          <a:p>
            <a:pPr marL="0" indent="0" algn="ctr">
              <a:buNone/>
            </a:pPr>
            <a:r>
              <a:rPr lang="en-US" sz="1500" dirty="0">
                <a:solidFill>
                  <a:schemeClr val="tx1">
                    <a:lumMod val="75000"/>
                    <a:lumOff val="25000"/>
                  </a:schemeClr>
                </a:solidFill>
                <a:cs typeface="Lao UI" panose="020B0502040204020203" pitchFamily="34" charset="0"/>
              </a:rPr>
              <a:t>212 South Main Street</a:t>
            </a:r>
          </a:p>
          <a:p>
            <a:pPr marL="0" indent="0" algn="ctr">
              <a:buNone/>
            </a:pPr>
            <a:r>
              <a:rPr lang="en-US" sz="1500" dirty="0">
                <a:solidFill>
                  <a:schemeClr val="tx1">
                    <a:lumMod val="75000"/>
                    <a:lumOff val="25000"/>
                  </a:schemeClr>
                </a:solidFill>
                <a:cs typeface="Lao UI" panose="020B0502040204020203" pitchFamily="34" charset="0"/>
              </a:rPr>
              <a:t>Brooklyn, MI  49230</a:t>
            </a:r>
          </a:p>
          <a:p>
            <a:pPr marL="0" indent="0" algn="ctr">
              <a:buNone/>
            </a:pPr>
            <a:r>
              <a:rPr lang="en-US" sz="1500" dirty="0">
                <a:solidFill>
                  <a:schemeClr val="tx1">
                    <a:lumMod val="75000"/>
                    <a:lumOff val="25000"/>
                  </a:schemeClr>
                </a:solidFill>
                <a:cs typeface="Lao UI" panose="020B0502040204020203" pitchFamily="34" charset="0"/>
              </a:rPr>
              <a:t>(517) 592-6047</a:t>
            </a:r>
          </a:p>
          <a:p>
            <a:pPr marL="0" indent="0" algn="ctr">
              <a:buNone/>
            </a:pPr>
            <a:r>
              <a:rPr lang="en-US" sz="1500" dirty="0">
                <a:solidFill>
                  <a:schemeClr val="tx1">
                    <a:lumMod val="75000"/>
                    <a:lumOff val="25000"/>
                  </a:schemeClr>
                </a:solidFill>
                <a:cs typeface="Lao UI" panose="020B0502040204020203" pitchFamily="34" charset="0"/>
              </a:rPr>
              <a:t>Mon.-Fri.: 5 p.m. – 10 p.m.	Sat.-Sun. 10 a.m. – 6 p.m.</a:t>
            </a:r>
          </a:p>
          <a:p>
            <a:pPr marL="0" indent="0">
              <a:buFont typeface="Arial" panose="020B0604020202020204" pitchFamily="34" charset="0"/>
              <a:buNone/>
            </a:pPr>
            <a:endParaRPr lang="en-US" sz="1200" dirty="0">
              <a:solidFill>
                <a:schemeClr val="tx1">
                  <a:lumMod val="75000"/>
                  <a:lumOff val="25000"/>
                </a:schemeClr>
              </a:solidFill>
              <a:cs typeface="Lao UI" panose="020B0502040204020203" pitchFamily="34" charset="0"/>
            </a:endParaRPr>
          </a:p>
        </p:txBody>
      </p:sp>
      <p:sp>
        <p:nvSpPr>
          <p:cNvPr id="2" name="Footer Placeholder 1"/>
          <p:cNvSpPr>
            <a:spLocks noGrp="1"/>
          </p:cNvSpPr>
          <p:nvPr>
            <p:ph type="ftr" sz="quarter" idx="11"/>
          </p:nvPr>
        </p:nvSpPr>
        <p:spPr/>
        <p:txBody>
          <a:bodyPr/>
          <a:lstStyle/>
          <a:p>
            <a:r>
              <a:rPr lang="en-US" dirty="0"/>
              <a:t>FSAE MICHIGAN 2018</a:t>
            </a:r>
          </a:p>
        </p:txBody>
      </p:sp>
      <p:sp>
        <p:nvSpPr>
          <p:cNvPr id="7" name="Slide Number Placeholder 6"/>
          <p:cNvSpPr>
            <a:spLocks noGrp="1"/>
          </p:cNvSpPr>
          <p:nvPr>
            <p:ph type="sldNum" sz="quarter" idx="12"/>
          </p:nvPr>
        </p:nvSpPr>
        <p:spPr/>
        <p:txBody>
          <a:bodyPr/>
          <a:lstStyle/>
          <a:p>
            <a:fld id="{1EE46988-AC4D-4F63-B87E-083C11D6C622}" type="slidenum">
              <a:rPr lang="en-US" smtClean="0"/>
              <a:t>4</a:t>
            </a:fld>
            <a:endParaRPr lang="en-US" dirty="0"/>
          </a:p>
        </p:txBody>
      </p:sp>
    </p:spTree>
    <p:extLst>
      <p:ext uri="{BB962C8B-B14F-4D97-AF65-F5344CB8AC3E}">
        <p14:creationId xmlns:p14="http://schemas.microsoft.com/office/powerpoint/2010/main" val="2697215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7657" y="1335314"/>
            <a:ext cx="6570391" cy="8189686"/>
          </a:xfrm>
        </p:spPr>
        <p:txBody>
          <a:bodyPr>
            <a:normAutofit lnSpcReduction="10000"/>
          </a:bodyPr>
          <a:lstStyle/>
          <a:p>
            <a:pPr marL="0" indent="0">
              <a:buNone/>
            </a:pPr>
            <a:r>
              <a:rPr lang="en-US" sz="1200" b="1" dirty="0">
                <a:solidFill>
                  <a:schemeClr val="tx1">
                    <a:lumMod val="75000"/>
                    <a:lumOff val="25000"/>
                  </a:schemeClr>
                </a:solidFill>
                <a:cs typeface="Lao UI" panose="020B0502040204020203" pitchFamily="34" charset="0"/>
              </a:rPr>
              <a:t>ASK QUESTIONS:  </a:t>
            </a:r>
            <a:r>
              <a:rPr lang="en-US" sz="1200" dirty="0">
                <a:solidFill>
                  <a:schemeClr val="tx1">
                    <a:lumMod val="75000"/>
                    <a:lumOff val="25000"/>
                  </a:schemeClr>
                </a:solidFill>
                <a:cs typeface="Lao UI" panose="020B0502040204020203" pitchFamily="34" charset="0"/>
              </a:rPr>
              <a:t>If you have a question – ask!  If you have any questions about any part of the competition, the schedule, the procedures, the rules or anything else, just ask one of the officials.  The first place to bring questions is to the staff in the registration area.  Rules questions may be presented to the technical inspectors.  </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ANNOUNCEMENTS: </a:t>
            </a:r>
            <a:r>
              <a:rPr lang="en-US" sz="1200" dirty="0">
                <a:solidFill>
                  <a:schemeClr val="tx1">
                    <a:lumMod val="75000"/>
                    <a:lumOff val="25000"/>
                  </a:schemeClr>
                </a:solidFill>
                <a:cs typeface="Lao UI" panose="020B0502040204020203" pitchFamily="34" charset="0"/>
              </a:rPr>
              <a:t>Announcements requesting parts, tools or assistance can be made by the announcer in the Main Tent. In addition, the sound system will be FM Broadcasted. We will announce at the Welcome Ceremony and remind teams at Drivers' meetings of what the frequency is. Event Announcements will also be available on Live Mobile Scoring Website.</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ARRIVAL: </a:t>
            </a:r>
            <a:r>
              <a:rPr lang="en-US" sz="1200" dirty="0">
                <a:solidFill>
                  <a:schemeClr val="tx1">
                    <a:lumMod val="75000"/>
                    <a:lumOff val="25000"/>
                  </a:schemeClr>
                </a:solidFill>
                <a:cs typeface="Lao UI" panose="020B0502040204020203" pitchFamily="34" charset="0"/>
              </a:rPr>
              <a:t>In order to prevent traffic backlogs onto U.S. 12, please plan to arrive at MIS no earlier than 7:30 a.m. Wednesday, May 9. </a:t>
            </a:r>
            <a:br>
              <a:rPr lang="en-US" sz="1200" dirty="0">
                <a:solidFill>
                  <a:srgbClr val="00B0F0"/>
                </a:solidFill>
                <a:cs typeface="Lao UI" panose="020B0502040204020203" pitchFamily="34" charset="0"/>
              </a:rPr>
            </a:br>
            <a:endParaRPr lang="en-US" sz="1200" dirty="0">
              <a:solidFill>
                <a:srgbClr val="00B0F0"/>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BE ON TIME: </a:t>
            </a:r>
            <a:r>
              <a:rPr lang="en-US" sz="1200" dirty="0">
                <a:solidFill>
                  <a:schemeClr val="tx1">
                    <a:lumMod val="75000"/>
                    <a:lumOff val="25000"/>
                  </a:schemeClr>
                </a:solidFill>
                <a:cs typeface="Lao UI" panose="020B0502040204020203" pitchFamily="34" charset="0"/>
              </a:rPr>
              <a:t>The schedule is included in the Student Handbook and posted online.  It is your responsibility to be on time.</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BRING YOUR DOCUMENTATION: </a:t>
            </a:r>
            <a:r>
              <a:rPr lang="en-US" sz="1200" dirty="0">
                <a:solidFill>
                  <a:schemeClr val="tx1">
                    <a:lumMod val="75000"/>
                    <a:lumOff val="25000"/>
                  </a:schemeClr>
                </a:solidFill>
                <a:cs typeface="Lao UI" panose="020B0502040204020203" pitchFamily="34" charset="0"/>
              </a:rPr>
              <a:t>When you come to tech inspection bring all the documentation and correspondence connected to your (1) SEF submission, (2) Impact Attenuator Data Report and (3) any Rules Questions you submitted. The inspectors do not have immediate access to this material and you may need it to answer questions about your vehicles design and construction.  The inspectors want you to pass tech and pass it easily, but they need your help to make that happen.</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DO NOT  RUN:  </a:t>
            </a:r>
            <a:r>
              <a:rPr lang="en-US" sz="1200" dirty="0">
                <a:solidFill>
                  <a:schemeClr val="tx1">
                    <a:lumMod val="75000"/>
                    <a:lumOff val="25000"/>
                  </a:schemeClr>
                </a:solidFill>
                <a:cs typeface="Lao UI" panose="020B0502040204020203" pitchFamily="34" charset="0"/>
              </a:rPr>
              <a:t>Running tells people there’s an emergency. Do not run unless life or limb is in danger.</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DRIVER MEETINGS: </a:t>
            </a:r>
            <a:r>
              <a:rPr lang="en-US" sz="1200" dirty="0">
                <a:solidFill>
                  <a:schemeClr val="tx1">
                    <a:lumMod val="75000"/>
                    <a:lumOff val="25000"/>
                  </a:schemeClr>
                </a:solidFill>
                <a:cs typeface="Lao UI" panose="020B0502040204020203" pitchFamily="34" charset="0"/>
              </a:rPr>
              <a:t>Attending ALL drivers’ meetings is mandatory if you are planning to drive. Attendance may be taken.</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DYNAMIC/TECH AREA PASSES: </a:t>
            </a:r>
            <a:r>
              <a:rPr lang="en-US" sz="1200" dirty="0">
                <a:solidFill>
                  <a:schemeClr val="tx1">
                    <a:lumMod val="75000"/>
                    <a:lumOff val="25000"/>
                  </a:schemeClr>
                </a:solidFill>
                <a:cs typeface="Lao UI" panose="020B0502040204020203" pitchFamily="34" charset="0"/>
              </a:rPr>
              <a:t>Each team is issued 4 dynamic area passes.  You must have a pass to gain access to the dynamic events areas. This pass is also used for tech inspection as we limit the number of team members with the car in tech to 4.</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ENTERING AND EXITING THE SITE: </a:t>
            </a:r>
            <a:r>
              <a:rPr lang="en-US" sz="1200" dirty="0">
                <a:solidFill>
                  <a:schemeClr val="tx1">
                    <a:lumMod val="75000"/>
                    <a:lumOff val="25000"/>
                  </a:schemeClr>
                </a:solidFill>
                <a:cs typeface="Lao UI" panose="020B0502040204020203" pitchFamily="34" charset="0"/>
              </a:rPr>
              <a:t>Trucks cannot fit in through the General Entrance (Gate 21) tunnel off Brooklyn Highway.  All team member cars are to park outside oval in MIS Fan Zone located near Gate 21.  The formula car transportation trucks must enter in and out through the US 12 (Gate 12) entrance. You will be driving across the track, so on Friday and Saturday the truck entrance will be closed when dynamic events are running; teams will need to arrange for escorts in G1. </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EVENT CLOSING TIMES: </a:t>
            </a:r>
            <a:r>
              <a:rPr lang="en-US" sz="1200" dirty="0">
                <a:solidFill>
                  <a:schemeClr val="tx1">
                    <a:lumMod val="75000"/>
                    <a:lumOff val="25000"/>
                  </a:schemeClr>
                </a:solidFill>
                <a:cs typeface="Lao UI" panose="020B0502040204020203" pitchFamily="34" charset="0"/>
              </a:rPr>
              <a:t>Friday dynamic event times will be expanded and consist of a staggered opening.  All events will close at 5 p.m.  Your car must have crossed the starting line by that time or you can’t run.</a:t>
            </a:r>
          </a:p>
          <a:p>
            <a:pPr marL="0" indent="0">
              <a:buNone/>
            </a:pPr>
            <a:endParaRPr lang="en-US" sz="1200" dirty="0">
              <a:solidFill>
                <a:schemeClr val="tx1">
                  <a:lumMod val="75000"/>
                  <a:lumOff val="25000"/>
                </a:schemeClr>
              </a:solidFill>
              <a:cs typeface="Lao UI" panose="020B0502040204020203" pitchFamily="34" charset="0"/>
            </a:endParaRP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EVENT SITE REVIEW</a:t>
            </a:r>
          </a:p>
        </p:txBody>
      </p:sp>
      <p:sp>
        <p:nvSpPr>
          <p:cNvPr id="2" name="Footer Placeholder 1"/>
          <p:cNvSpPr>
            <a:spLocks noGrp="1"/>
          </p:cNvSpPr>
          <p:nvPr>
            <p:ph type="ftr" sz="quarter" idx="11"/>
          </p:nvPr>
        </p:nvSpPr>
        <p:spPr/>
        <p:txBody>
          <a:bodyPr/>
          <a:lstStyle/>
          <a:p>
            <a:r>
              <a:rPr lang="en-US" dirty="0"/>
              <a:t>FSAE MICHIGAN 2018</a:t>
            </a:r>
          </a:p>
        </p:txBody>
      </p:sp>
      <p:sp>
        <p:nvSpPr>
          <p:cNvPr id="5" name="Slide Number Placeholder 4"/>
          <p:cNvSpPr>
            <a:spLocks noGrp="1"/>
          </p:cNvSpPr>
          <p:nvPr>
            <p:ph type="sldNum" sz="quarter" idx="12"/>
          </p:nvPr>
        </p:nvSpPr>
        <p:spPr/>
        <p:txBody>
          <a:bodyPr/>
          <a:lstStyle/>
          <a:p>
            <a:fld id="{1EE46988-AC4D-4F63-B87E-083C11D6C622}" type="slidenum">
              <a:rPr lang="en-US" smtClean="0"/>
              <a:t>5</a:t>
            </a:fld>
            <a:endParaRPr lang="en-US" dirty="0"/>
          </a:p>
        </p:txBody>
      </p:sp>
    </p:spTree>
    <p:extLst>
      <p:ext uri="{BB962C8B-B14F-4D97-AF65-F5344CB8AC3E}">
        <p14:creationId xmlns:p14="http://schemas.microsoft.com/office/powerpoint/2010/main" val="3723395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1231900"/>
            <a:ext cx="6703695" cy="8090749"/>
          </a:xfrm>
        </p:spPr>
        <p:txBody>
          <a:bodyPr>
            <a:normAutofit fontScale="92500" lnSpcReduction="20000"/>
          </a:bodyPr>
          <a:lstStyle/>
          <a:p>
            <a:pPr marL="0" indent="0">
              <a:buNone/>
            </a:pPr>
            <a:r>
              <a:rPr lang="en-US" sz="1300" b="1" dirty="0">
                <a:solidFill>
                  <a:schemeClr val="tx1">
                    <a:lumMod val="75000"/>
                    <a:lumOff val="25000"/>
                  </a:schemeClr>
                </a:solidFill>
                <a:cs typeface="Lao UI" panose="020B0502040204020203" pitchFamily="34" charset="0"/>
              </a:rPr>
              <a:t>PARKING: </a:t>
            </a:r>
            <a:r>
              <a:rPr lang="en-US" sz="1300" dirty="0">
                <a:solidFill>
                  <a:schemeClr val="tx1">
                    <a:lumMod val="75000"/>
                    <a:lumOff val="25000"/>
                  </a:schemeClr>
                </a:solidFill>
                <a:cs typeface="Lao UI" panose="020B0502040204020203" pitchFamily="34" charset="0"/>
              </a:rPr>
              <a:t>All students will need to park outside of track in MIS Fan Zone. Paddocks can only contain FSAE Vehicle transporter. and 1 commuter vehicle if it fits in your paddock.</a:t>
            </a:r>
          </a:p>
          <a:p>
            <a:pPr marL="0" indent="0">
              <a:buNone/>
            </a:pPr>
            <a:endParaRPr lang="en-US" sz="1300" b="1" dirty="0">
              <a:solidFill>
                <a:schemeClr val="tx1">
                  <a:lumMod val="75000"/>
                  <a:lumOff val="25000"/>
                </a:schemeClr>
              </a:solidFill>
              <a:cs typeface="Lao UI" panose="020B0502040204020203" pitchFamily="34" charset="0"/>
            </a:endParaRPr>
          </a:p>
          <a:p>
            <a:pPr marL="0" indent="0">
              <a:buNone/>
            </a:pPr>
            <a:r>
              <a:rPr lang="en-US" sz="1300" b="1" dirty="0">
                <a:solidFill>
                  <a:schemeClr val="tx1">
                    <a:lumMod val="75000"/>
                    <a:lumOff val="25000"/>
                  </a:schemeClr>
                </a:solidFill>
                <a:cs typeface="Lao UI" panose="020B0502040204020203" pitchFamily="34" charset="0"/>
              </a:rPr>
              <a:t>PHOTOGRAPHY:</a:t>
            </a:r>
            <a:r>
              <a:rPr lang="en-US" sz="1300" dirty="0">
                <a:solidFill>
                  <a:schemeClr val="tx1">
                    <a:lumMod val="75000"/>
                    <a:lumOff val="25000"/>
                  </a:schemeClr>
                </a:solidFill>
                <a:cs typeface="Lao UI" panose="020B0502040204020203" pitchFamily="34" charset="0"/>
              </a:rPr>
              <a:t> For 2018, there will be no controlled area for photographers to have an unblocked view of the Autocross and Endurance due to expansion of Endurance.  Acceleration can be photographed from the top of the suite area.  There will be no photography areas available for Skid Pad.  Official press will be escorted onto track; credentials required. Event photographs captured by SAE photographer will be made public.</a:t>
            </a:r>
          </a:p>
          <a:p>
            <a:pPr marL="0" indent="0">
              <a:buNone/>
            </a:pPr>
            <a:endParaRPr lang="en-US" sz="1300" b="1" dirty="0">
              <a:solidFill>
                <a:schemeClr val="tx1">
                  <a:lumMod val="75000"/>
                  <a:lumOff val="25000"/>
                </a:schemeClr>
              </a:solidFill>
              <a:cs typeface="Lao UI" panose="020B0502040204020203" pitchFamily="34" charset="0"/>
            </a:endParaRPr>
          </a:p>
          <a:p>
            <a:pPr marL="0" indent="0">
              <a:buNone/>
            </a:pPr>
            <a:r>
              <a:rPr lang="en-US" sz="1300" b="1" dirty="0">
                <a:solidFill>
                  <a:schemeClr val="tx1">
                    <a:lumMod val="75000"/>
                    <a:lumOff val="25000"/>
                  </a:schemeClr>
                </a:solidFill>
                <a:cs typeface="Lao UI" panose="020B0502040204020203" pitchFamily="34" charset="0"/>
              </a:rPr>
              <a:t>PUSH BAR: </a:t>
            </a:r>
            <a:r>
              <a:rPr lang="en-US" sz="1300" dirty="0">
                <a:solidFill>
                  <a:schemeClr val="tx1">
                    <a:lumMod val="75000"/>
                    <a:lumOff val="25000"/>
                  </a:schemeClr>
                </a:solidFill>
                <a:cs typeface="Lao UI" panose="020B0502040204020203" pitchFamily="34" charset="0"/>
              </a:rPr>
              <a:t>You can only move your car if you use the push bar. Please Note: Push Bar Competition will NOT be operating this year.</a:t>
            </a:r>
          </a:p>
          <a:p>
            <a:pPr marL="0" indent="0">
              <a:buNone/>
            </a:pPr>
            <a:endParaRPr lang="en-US" sz="1300" dirty="0">
              <a:solidFill>
                <a:schemeClr val="tx1">
                  <a:lumMod val="75000"/>
                  <a:lumOff val="25000"/>
                </a:schemeClr>
              </a:solidFill>
              <a:cs typeface="Lao UI" panose="020B0502040204020203" pitchFamily="34" charset="0"/>
            </a:endParaRPr>
          </a:p>
          <a:p>
            <a:pPr marL="0" indent="0">
              <a:buNone/>
            </a:pPr>
            <a:r>
              <a:rPr lang="en-US" sz="1300" b="1" dirty="0">
                <a:solidFill>
                  <a:schemeClr val="tx1">
                    <a:lumMod val="75000"/>
                    <a:lumOff val="25000"/>
                  </a:schemeClr>
                </a:solidFill>
                <a:cs typeface="Lao UI" panose="020B0502040204020203" pitchFamily="34" charset="0"/>
              </a:rPr>
              <a:t>REMOVING CARS OVERNIGHT: </a:t>
            </a:r>
            <a:r>
              <a:rPr lang="en-US" sz="1300" dirty="0">
                <a:solidFill>
                  <a:schemeClr val="tx1">
                    <a:lumMod val="75000"/>
                    <a:lumOff val="25000"/>
                  </a:schemeClr>
                </a:solidFill>
                <a:cs typeface="Lao UI" panose="020B0502040204020203" pitchFamily="34" charset="0"/>
              </a:rPr>
              <a:t>Removing your car from MIS overnight is entirely your decision.  If you want to take your car off site you must take it to tech inspection and have an inspector remove part one of the tech sticker.  When you return you’ll need to have the items you’ve worked on re-inspected.</a:t>
            </a:r>
          </a:p>
          <a:p>
            <a:pPr marL="0" indent="0">
              <a:buNone/>
            </a:pPr>
            <a:endParaRPr lang="en-US" sz="1300" dirty="0">
              <a:solidFill>
                <a:schemeClr val="tx1">
                  <a:lumMod val="75000"/>
                  <a:lumOff val="25000"/>
                </a:schemeClr>
              </a:solidFill>
              <a:cs typeface="Lao UI" panose="020B0502040204020203" pitchFamily="34" charset="0"/>
            </a:endParaRPr>
          </a:p>
          <a:p>
            <a:pPr marL="0" indent="0">
              <a:buNone/>
            </a:pPr>
            <a:r>
              <a:rPr lang="en-US" sz="1300" b="1" dirty="0">
                <a:solidFill>
                  <a:schemeClr val="tx1">
                    <a:lumMod val="75000"/>
                    <a:lumOff val="25000"/>
                  </a:schemeClr>
                </a:solidFill>
                <a:cs typeface="Lao UI" panose="020B0502040204020203" pitchFamily="34" charset="0"/>
              </a:rPr>
              <a:t>RESTRICTED AREAS: </a:t>
            </a:r>
            <a:r>
              <a:rPr lang="en-US" sz="1300" dirty="0">
                <a:solidFill>
                  <a:schemeClr val="tx1">
                    <a:lumMod val="75000"/>
                    <a:lumOff val="25000"/>
                  </a:schemeClr>
                </a:solidFill>
                <a:cs typeface="Lao UI" panose="020B0502040204020203" pitchFamily="34" charset="0"/>
              </a:rPr>
              <a:t>At MIS, we are only authorized to use the infield, back straight, Pit Lane, garages and certain surrounding facilities.  We are not permitted on the other parts of the main oval or the buildings immediately adjacent to the main oval.  Please respect these restrictions.</a:t>
            </a:r>
          </a:p>
          <a:p>
            <a:pPr marL="0" indent="0">
              <a:buNone/>
            </a:pPr>
            <a:endParaRPr lang="en-US" sz="1300" dirty="0">
              <a:solidFill>
                <a:schemeClr val="tx1">
                  <a:lumMod val="75000"/>
                  <a:lumOff val="25000"/>
                </a:schemeClr>
              </a:solidFill>
              <a:cs typeface="Lao UI" panose="020B0502040204020203" pitchFamily="34" charset="0"/>
            </a:endParaRPr>
          </a:p>
          <a:p>
            <a:pPr marL="0" indent="0">
              <a:buNone/>
            </a:pPr>
            <a:r>
              <a:rPr lang="en-US" sz="1300" b="1" dirty="0">
                <a:solidFill>
                  <a:schemeClr val="tx1">
                    <a:lumMod val="75000"/>
                    <a:lumOff val="25000"/>
                  </a:schemeClr>
                </a:solidFill>
                <a:cs typeface="Lao UI" panose="020B0502040204020203" pitchFamily="34" charset="0"/>
              </a:rPr>
              <a:t>SECURITY: </a:t>
            </a:r>
            <a:r>
              <a:rPr lang="en-US" sz="1300" dirty="0">
                <a:solidFill>
                  <a:schemeClr val="tx1">
                    <a:lumMod val="75000"/>
                    <a:lumOff val="25000"/>
                  </a:schemeClr>
                </a:solidFill>
                <a:cs typeface="Lao UI" panose="020B0502040204020203" pitchFamily="34" charset="0"/>
              </a:rPr>
              <a:t>Keep your equipment locked up. This is a large site and security can’t be everywhere.  Don’t leave your tools, computers and other equipment lying around where they could be stolen. </a:t>
            </a:r>
          </a:p>
          <a:p>
            <a:pPr marL="0" indent="0">
              <a:buNone/>
            </a:pPr>
            <a:endParaRPr lang="en-US" sz="1300" dirty="0">
              <a:solidFill>
                <a:schemeClr val="tx1">
                  <a:lumMod val="75000"/>
                  <a:lumOff val="25000"/>
                </a:schemeClr>
              </a:solidFill>
              <a:cs typeface="Lao UI" panose="020B0502040204020203" pitchFamily="34" charset="0"/>
            </a:endParaRPr>
          </a:p>
          <a:p>
            <a:pPr marL="0" indent="0">
              <a:buNone/>
            </a:pPr>
            <a:r>
              <a:rPr lang="en-US" sz="1300" b="1" dirty="0">
                <a:solidFill>
                  <a:schemeClr val="tx1">
                    <a:lumMod val="75000"/>
                    <a:lumOff val="25000"/>
                  </a:schemeClr>
                </a:solidFill>
                <a:cs typeface="Lao UI" panose="020B0502040204020203" pitchFamily="34" charset="0"/>
              </a:rPr>
              <a:t>SOCIAL MEDIA:</a:t>
            </a:r>
            <a:r>
              <a:rPr lang="en-US" sz="1300" dirty="0">
                <a:solidFill>
                  <a:schemeClr val="tx1">
                    <a:lumMod val="75000"/>
                    <a:lumOff val="25000"/>
                  </a:schemeClr>
                </a:solidFill>
                <a:cs typeface="Lao UI" panose="020B0502040204020203" pitchFamily="34" charset="0"/>
              </a:rPr>
              <a:t> #FSAEMICHIGAN</a:t>
            </a:r>
          </a:p>
          <a:p>
            <a:pPr marL="0" indent="0">
              <a:buNone/>
            </a:pPr>
            <a:r>
              <a:rPr lang="en-US" sz="1300" dirty="0">
                <a:solidFill>
                  <a:schemeClr val="tx1">
                    <a:lumMod val="75000"/>
                    <a:lumOff val="25000"/>
                  </a:schemeClr>
                </a:solidFill>
                <a:cs typeface="Lao UI" panose="020B0502040204020203" pitchFamily="34" charset="0"/>
              </a:rPr>
              <a:t>https://www.facebook.com/FormulaSAE</a:t>
            </a:r>
          </a:p>
          <a:p>
            <a:pPr marL="0" indent="0">
              <a:buNone/>
            </a:pPr>
            <a:r>
              <a:rPr lang="en-US" sz="1300" dirty="0">
                <a:solidFill>
                  <a:schemeClr val="tx1">
                    <a:lumMod val="75000"/>
                    <a:lumOff val="25000"/>
                  </a:schemeClr>
                </a:solidFill>
                <a:cs typeface="Lao UI" panose="020B0502040204020203" pitchFamily="34" charset="0"/>
              </a:rPr>
              <a:t>https://twitter.com/formulasae </a:t>
            </a:r>
          </a:p>
          <a:p>
            <a:pPr marL="0" indent="0">
              <a:buNone/>
            </a:pPr>
            <a:endParaRPr lang="en-US" sz="1300" dirty="0">
              <a:solidFill>
                <a:schemeClr val="tx1">
                  <a:lumMod val="75000"/>
                  <a:lumOff val="25000"/>
                </a:schemeClr>
              </a:solidFill>
              <a:cs typeface="Lao UI" panose="020B0502040204020203" pitchFamily="34" charset="0"/>
            </a:endParaRPr>
          </a:p>
          <a:p>
            <a:pPr marL="0" indent="0">
              <a:buNone/>
            </a:pPr>
            <a:r>
              <a:rPr lang="en-US" sz="1300" b="1" dirty="0">
                <a:solidFill>
                  <a:schemeClr val="tx1">
                    <a:lumMod val="75000"/>
                    <a:lumOff val="25000"/>
                  </a:schemeClr>
                </a:solidFill>
                <a:cs typeface="Lao UI" panose="020B0502040204020203" pitchFamily="34" charset="0"/>
              </a:rPr>
              <a:t>SPECTATORS: </a:t>
            </a:r>
            <a:r>
              <a:rPr lang="en-US" sz="1300" dirty="0">
                <a:solidFill>
                  <a:schemeClr val="tx1">
                    <a:lumMod val="75000"/>
                    <a:lumOff val="25000"/>
                  </a:schemeClr>
                </a:solidFill>
                <a:cs typeface="Lao UI" panose="020B0502040204020203" pitchFamily="34" charset="0"/>
              </a:rPr>
              <a:t>Spectators are welcome to attend FSAE.  If you have friends or family who want to see the competition, tell them to park in MIS Fan Zone near gate 21 on Brooklyn Highway and walk through pedestrian tunnels.  Spectators must go to Registration in Garage 1  to sign the SAE waiver and receive their wristband.  Please note to all spectators closed toed shoes are preferred.  No pets allowed; except guide dogs.</a:t>
            </a:r>
          </a:p>
          <a:p>
            <a:pPr marL="0" indent="0">
              <a:buNone/>
            </a:pPr>
            <a:endParaRPr lang="en-US" sz="1300" dirty="0">
              <a:solidFill>
                <a:schemeClr val="tx1">
                  <a:lumMod val="75000"/>
                  <a:lumOff val="25000"/>
                </a:schemeClr>
              </a:solidFill>
              <a:cs typeface="Lao UI" panose="020B0502040204020203" pitchFamily="34" charset="0"/>
            </a:endParaRPr>
          </a:p>
          <a:p>
            <a:pPr marL="0" indent="0">
              <a:buNone/>
            </a:pPr>
            <a:r>
              <a:rPr lang="en-US" sz="1300" b="1" dirty="0">
                <a:solidFill>
                  <a:schemeClr val="tx1">
                    <a:lumMod val="75000"/>
                    <a:lumOff val="25000"/>
                  </a:schemeClr>
                </a:solidFill>
                <a:cs typeface="Lao UI" panose="020B0502040204020203" pitchFamily="34" charset="0"/>
              </a:rPr>
              <a:t>TRANSLATORS: </a:t>
            </a:r>
            <a:r>
              <a:rPr lang="en-US" sz="1300" dirty="0">
                <a:solidFill>
                  <a:schemeClr val="tx1">
                    <a:lumMod val="75000"/>
                    <a:lumOff val="25000"/>
                  </a:schemeClr>
                </a:solidFill>
                <a:cs typeface="Lao UI" panose="020B0502040204020203" pitchFamily="34" charset="0"/>
              </a:rPr>
              <a:t>If you have a driver who isn’t fluent in English, you must have a translator. Translators must be in the dynamic events area and available to the officials when that driver is on the course.  Translators will be issued an additional dynamic area pass.  If you need a dynamic area pass for your translator - ask at the registration area.</a:t>
            </a:r>
          </a:p>
          <a:p>
            <a:pPr marL="0" indent="0">
              <a:buNone/>
            </a:pPr>
            <a:endParaRPr lang="en-US" sz="1300" dirty="0">
              <a:solidFill>
                <a:schemeClr val="tx1">
                  <a:lumMod val="75000"/>
                  <a:lumOff val="25000"/>
                </a:schemeClr>
              </a:solidFill>
              <a:cs typeface="Lao UI" panose="020B0502040204020203" pitchFamily="34" charset="0"/>
            </a:endParaRPr>
          </a:p>
          <a:p>
            <a:pPr marL="0" indent="0">
              <a:buNone/>
            </a:pPr>
            <a:r>
              <a:rPr lang="en-US" sz="1300" b="1" dirty="0">
                <a:solidFill>
                  <a:schemeClr val="tx1">
                    <a:lumMod val="75000"/>
                    <a:lumOff val="25000"/>
                  </a:schemeClr>
                </a:solidFill>
                <a:cs typeface="Lao UI" panose="020B0502040204020203" pitchFamily="34" charset="0"/>
              </a:rPr>
              <a:t>WEATHER: </a:t>
            </a:r>
            <a:r>
              <a:rPr lang="en-US" sz="1300" dirty="0">
                <a:solidFill>
                  <a:schemeClr val="tx1">
                    <a:lumMod val="75000"/>
                    <a:lumOff val="25000"/>
                  </a:schemeClr>
                </a:solidFill>
                <a:cs typeface="Lao UI" panose="020B0502040204020203" pitchFamily="34" charset="0"/>
              </a:rPr>
              <a:t>In May, the local weather can be unpredictable. We encourage you to be prepared for all weather types from sun to rain.  Pack long and short sleeve apparel, sun block, coats and comfortable; closed-toe shoes.</a:t>
            </a:r>
          </a:p>
          <a:p>
            <a:pPr marL="0" indent="0">
              <a:buNone/>
            </a:pPr>
            <a:endParaRPr lang="en-US" sz="1200" dirty="0">
              <a:solidFill>
                <a:schemeClr val="tx1">
                  <a:lumMod val="75000"/>
                  <a:lumOff val="25000"/>
                </a:schemeClr>
              </a:solidFill>
              <a:cs typeface="Lao UI" panose="020B0502040204020203" pitchFamily="34" charset="0"/>
            </a:endParaRP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EVENT SITE REVIEW CONT.</a:t>
            </a:r>
          </a:p>
        </p:txBody>
      </p:sp>
      <p:sp>
        <p:nvSpPr>
          <p:cNvPr id="2" name="Footer Placeholder 1"/>
          <p:cNvSpPr>
            <a:spLocks noGrp="1"/>
          </p:cNvSpPr>
          <p:nvPr>
            <p:ph type="ftr" sz="quarter" idx="11"/>
          </p:nvPr>
        </p:nvSpPr>
        <p:spPr/>
        <p:txBody>
          <a:bodyPr/>
          <a:lstStyle/>
          <a:p>
            <a:r>
              <a:rPr lang="en-US" dirty="0"/>
              <a:t>FSAE MICHIGAN 2018</a:t>
            </a:r>
          </a:p>
        </p:txBody>
      </p:sp>
      <p:sp>
        <p:nvSpPr>
          <p:cNvPr id="5" name="Slide Number Placeholder 4"/>
          <p:cNvSpPr>
            <a:spLocks noGrp="1"/>
          </p:cNvSpPr>
          <p:nvPr>
            <p:ph type="sldNum" sz="quarter" idx="12"/>
          </p:nvPr>
        </p:nvSpPr>
        <p:spPr/>
        <p:txBody>
          <a:bodyPr/>
          <a:lstStyle/>
          <a:p>
            <a:fld id="{1EE46988-AC4D-4F63-B87E-083C11D6C622}" type="slidenum">
              <a:rPr lang="en-US" smtClean="0"/>
              <a:t>6</a:t>
            </a:fld>
            <a:endParaRPr lang="en-US" dirty="0"/>
          </a:p>
        </p:txBody>
      </p:sp>
    </p:spTree>
    <p:extLst>
      <p:ext uri="{BB962C8B-B14F-4D97-AF65-F5344CB8AC3E}">
        <p14:creationId xmlns:p14="http://schemas.microsoft.com/office/powerpoint/2010/main" val="1528142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1231900"/>
            <a:ext cx="6703695" cy="8293100"/>
          </a:xfrm>
        </p:spPr>
        <p:txBody>
          <a:bodyPr>
            <a:noAutofit/>
          </a:bodyPr>
          <a:lstStyle/>
          <a:p>
            <a:pPr marL="0" indent="0" algn="ctr">
              <a:buNone/>
            </a:pPr>
            <a:r>
              <a:rPr lang="en-US" sz="1200" b="1" dirty="0">
                <a:solidFill>
                  <a:schemeClr val="tx1">
                    <a:lumMod val="75000"/>
                    <a:lumOff val="25000"/>
                  </a:schemeClr>
                </a:solidFill>
                <a:cs typeface="Lao UI" panose="020B0502040204020203" pitchFamily="34" charset="0"/>
              </a:rPr>
              <a:t>RULES FOR ALL PHOTOGRAPHERS ON TRACK</a:t>
            </a:r>
          </a:p>
          <a:p>
            <a:pPr marL="0" indent="0">
              <a:buNone/>
            </a:pPr>
            <a:r>
              <a:rPr lang="en-US" sz="1200" dirty="0">
                <a:solidFill>
                  <a:schemeClr val="tx1">
                    <a:lumMod val="75000"/>
                    <a:lumOff val="25000"/>
                  </a:schemeClr>
                </a:solidFill>
                <a:cs typeface="Lao UI" panose="020B0502040204020203" pitchFamily="34" charset="0"/>
              </a:rPr>
              <a:t>DYNAMIC EVENTS AREA: For 2018, Students will not have a separate controlled area on the track due to Endurance course expansion. Acceleration can be photographed from the top of the suite area.  There will be no photography area available for Skid Pad. </a:t>
            </a:r>
          </a:p>
          <a:p>
            <a:pPr marL="0" indent="0">
              <a:buNone/>
            </a:pPr>
            <a:r>
              <a:rPr lang="en-US" sz="1200" dirty="0">
                <a:solidFill>
                  <a:schemeClr val="tx1">
                    <a:lumMod val="75000"/>
                    <a:lumOff val="25000"/>
                  </a:schemeClr>
                </a:solidFill>
                <a:cs typeface="Lao UI" panose="020B0502040204020203" pitchFamily="34" charset="0"/>
              </a:rPr>
              <a:t>  </a:t>
            </a:r>
          </a:p>
          <a:p>
            <a:pPr marL="0" indent="0">
              <a:buNone/>
            </a:pPr>
            <a:r>
              <a:rPr lang="en-US" sz="1200" dirty="0">
                <a:solidFill>
                  <a:schemeClr val="tx1">
                    <a:lumMod val="75000"/>
                    <a:lumOff val="25000"/>
                  </a:schemeClr>
                </a:solidFill>
                <a:cs typeface="Lao UI" panose="020B0502040204020203" pitchFamily="34" charset="0"/>
              </a:rPr>
              <a:t>AUTHORIZATION: SAE staff is solely responsible for authorizing professional photographers/spotters, such as media, to enter the dynamic event area.  Photographers/spotters must (1) be registered for the competition, (2) sign all required waivers, (3) read any required material, (4) agree that they understand and have no questions regarding the policies and procedures for photographers, and (5) agree to abide by these policies and procedures at the risk of being escorted from the dynamic area.  </a:t>
            </a:r>
          </a:p>
          <a:p>
            <a:pPr marL="0" indent="0">
              <a:buNone/>
            </a:pPr>
            <a:r>
              <a:rPr lang="en-US" sz="1200" dirty="0">
                <a:solidFill>
                  <a:schemeClr val="tx1">
                    <a:lumMod val="75000"/>
                    <a:lumOff val="25000"/>
                  </a:schemeClr>
                </a:solidFill>
                <a:cs typeface="Lao UI" panose="020B0502040204020203" pitchFamily="34" charset="0"/>
              </a:rPr>
              <a:t>Videographers are classified as photographers. </a:t>
            </a:r>
          </a:p>
          <a:p>
            <a:pPr marL="0" indent="0">
              <a:buNone/>
            </a:pPr>
            <a:r>
              <a:rPr lang="en-US" sz="1200" dirty="0">
                <a:solidFill>
                  <a:schemeClr val="tx1">
                    <a:lumMod val="75000"/>
                    <a:lumOff val="25000"/>
                  </a:schemeClr>
                </a:solidFill>
                <a:cs typeface="Lao UI" panose="020B0502040204020203" pitchFamily="34" charset="0"/>
              </a:rPr>
              <a:t>Photographers must have photographic equipment – cell phones are not cameras. </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dirty="0">
                <a:solidFill>
                  <a:schemeClr val="tx1">
                    <a:lumMod val="75000"/>
                    <a:lumOff val="25000"/>
                  </a:schemeClr>
                </a:solidFill>
                <a:cs typeface="Lao UI" panose="020B0502040204020203" pitchFamily="34" charset="0"/>
              </a:rPr>
              <a:t>ACCESS POLICY: Properly credentialed photographers/spotters may only access the dynamic events area with  escort of SAE staff or designated volunteer. </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dirty="0">
                <a:solidFill>
                  <a:schemeClr val="tx1">
                    <a:lumMod val="75000"/>
                    <a:lumOff val="25000"/>
                  </a:schemeClr>
                </a:solidFill>
                <a:cs typeface="Lao UI" panose="020B0502040204020203" pitchFamily="34" charset="0"/>
              </a:rPr>
              <a:t>SPOTTERS: Photographers in the dynamic events area must be accompanied by a spotter at all times.  Photographers are responsible for providing their own spotters. Spotters may not have cameras or take pictures - they are there to spot only. </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dirty="0">
                <a:solidFill>
                  <a:schemeClr val="tx1">
                    <a:lumMod val="75000"/>
                    <a:lumOff val="25000"/>
                  </a:schemeClr>
                </a:solidFill>
                <a:cs typeface="Lao UI" panose="020B0502040204020203" pitchFamily="34" charset="0"/>
              </a:rPr>
              <a:t>ACCESS PERIOD: Photographers/spotters will be based on the availability of staff escort; conscious effort will be made to provide enough time on track. </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dirty="0">
                <a:solidFill>
                  <a:schemeClr val="tx1">
                    <a:lumMod val="75000"/>
                    <a:lumOff val="25000"/>
                  </a:schemeClr>
                </a:solidFill>
                <a:cs typeface="Lao UI" panose="020B0502040204020203" pitchFamily="34" charset="0"/>
              </a:rPr>
              <a:t>AREA CONTROL: At all times photographers/spotters are under the control of the Photographer Access Captain and the Director of Operations.   Instructions and commands from Captain, Director or nearest Course Marshal must be followed immediately and without question. </a:t>
            </a:r>
          </a:p>
          <a:p>
            <a:pPr marL="0" indent="0">
              <a:buNone/>
            </a:pPr>
            <a:endParaRPr lang="en-US" sz="1200" dirty="0">
              <a:solidFill>
                <a:schemeClr val="tx1">
                  <a:lumMod val="75000"/>
                  <a:lumOff val="25000"/>
                </a:schemeClr>
              </a:solidFill>
              <a:cs typeface="Lao UI" panose="020B0502040204020203" pitchFamily="34" charset="0"/>
            </a:endParaRPr>
          </a:p>
          <a:p>
            <a:pPr marL="0" lvl="0" indent="0">
              <a:buNone/>
            </a:pPr>
            <a:r>
              <a:rPr lang="en-US" sz="1200" dirty="0">
                <a:solidFill>
                  <a:prstClr val="black"/>
                </a:solidFill>
                <a:cs typeface="Lao UI" panose="020B0502040204020203" pitchFamily="34" charset="0"/>
              </a:rPr>
              <a:t>CHECK-IN: Photographers/spotters must check-in and check-out with controlled area gate control. </a:t>
            </a:r>
          </a:p>
          <a:p>
            <a:pPr marL="0" lvl="0" indent="0">
              <a:buNone/>
            </a:pPr>
            <a:endParaRPr lang="en-US" sz="1200" dirty="0">
              <a:solidFill>
                <a:prstClr val="black"/>
              </a:solidFill>
              <a:cs typeface="Lao UI" panose="020B0502040204020203" pitchFamily="34" charset="0"/>
            </a:endParaRPr>
          </a:p>
          <a:p>
            <a:pPr marL="0" lvl="0" indent="0" algn="ctr">
              <a:buNone/>
            </a:pPr>
            <a:r>
              <a:rPr lang="en-US" sz="1100" dirty="0">
                <a:solidFill>
                  <a:prstClr val="black"/>
                </a:solidFill>
                <a:cs typeface="Lao UI" panose="020B0502040204020203" pitchFamily="34" charset="0"/>
              </a:rPr>
              <a:t>REMINDER: You are responsible for your own safety at all times!</a:t>
            </a:r>
          </a:p>
          <a:p>
            <a:pPr marL="0" lvl="0" indent="0">
              <a:buNone/>
            </a:pPr>
            <a:endParaRPr lang="en-US" sz="1200" dirty="0">
              <a:solidFill>
                <a:prstClr val="black"/>
              </a:solidFill>
              <a:cs typeface="Lao UI" panose="020B0502040204020203" pitchFamily="34" charset="0"/>
            </a:endParaRPr>
          </a:p>
          <a:p>
            <a:pPr marL="0" indent="0">
              <a:buNone/>
            </a:pPr>
            <a:endParaRPr lang="en-US" sz="1100" dirty="0">
              <a:solidFill>
                <a:schemeClr val="tx1">
                  <a:lumMod val="75000"/>
                  <a:lumOff val="25000"/>
                </a:schemeClr>
              </a:solidFill>
              <a:cs typeface="Lao UI" panose="020B0502040204020203" pitchFamily="34" charset="0"/>
            </a:endParaRPr>
          </a:p>
          <a:p>
            <a:pPr marL="0" indent="0">
              <a:buNone/>
            </a:pPr>
            <a:endParaRPr lang="en-US" sz="1100" dirty="0">
              <a:solidFill>
                <a:schemeClr val="tx1">
                  <a:lumMod val="75000"/>
                  <a:lumOff val="25000"/>
                </a:schemeClr>
              </a:solidFill>
              <a:cs typeface="Lao UI" panose="020B0502040204020203" pitchFamily="34" charset="0"/>
            </a:endParaRP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PHOTOGRAPHER RULES</a:t>
            </a:r>
          </a:p>
        </p:txBody>
      </p:sp>
      <p:sp>
        <p:nvSpPr>
          <p:cNvPr id="2" name="Footer Placeholder 1"/>
          <p:cNvSpPr>
            <a:spLocks noGrp="1"/>
          </p:cNvSpPr>
          <p:nvPr>
            <p:ph type="ftr" sz="quarter" idx="11"/>
          </p:nvPr>
        </p:nvSpPr>
        <p:spPr/>
        <p:txBody>
          <a:bodyPr/>
          <a:lstStyle/>
          <a:p>
            <a:r>
              <a:rPr lang="en-US" dirty="0"/>
              <a:t>FSAE MICHIGAN 2018</a:t>
            </a:r>
          </a:p>
        </p:txBody>
      </p:sp>
      <p:sp>
        <p:nvSpPr>
          <p:cNvPr id="5" name="Slide Number Placeholder 4"/>
          <p:cNvSpPr>
            <a:spLocks noGrp="1"/>
          </p:cNvSpPr>
          <p:nvPr>
            <p:ph type="sldNum" sz="quarter" idx="12"/>
          </p:nvPr>
        </p:nvSpPr>
        <p:spPr/>
        <p:txBody>
          <a:bodyPr/>
          <a:lstStyle/>
          <a:p>
            <a:fld id="{1EE46988-AC4D-4F63-B87E-083C11D6C622}" type="slidenum">
              <a:rPr lang="en-US" smtClean="0"/>
              <a:t>7</a:t>
            </a:fld>
            <a:endParaRPr lang="en-US" dirty="0"/>
          </a:p>
        </p:txBody>
      </p:sp>
    </p:spTree>
    <p:extLst>
      <p:ext uri="{BB962C8B-B14F-4D97-AF65-F5344CB8AC3E}">
        <p14:creationId xmlns:p14="http://schemas.microsoft.com/office/powerpoint/2010/main" val="8206945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1231900"/>
            <a:ext cx="6703695" cy="8369300"/>
          </a:xfrm>
        </p:spPr>
        <p:txBody>
          <a:bodyPr>
            <a:noAutofit/>
          </a:bodyPr>
          <a:lstStyle/>
          <a:p>
            <a:pPr marL="0" indent="0">
              <a:buNone/>
            </a:pPr>
            <a:r>
              <a:rPr lang="en-US" sz="1100" b="1" dirty="0">
                <a:solidFill>
                  <a:schemeClr val="tx1">
                    <a:lumMod val="75000"/>
                    <a:lumOff val="25000"/>
                  </a:schemeClr>
                </a:solidFill>
                <a:cs typeface="Lao UI" panose="020B0502040204020203" pitchFamily="34" charset="0"/>
              </a:rPr>
              <a:t>ENGINE RUNNING IN THE PADDOCK: </a:t>
            </a:r>
            <a:r>
              <a:rPr lang="en-US" sz="1100" dirty="0">
                <a:solidFill>
                  <a:schemeClr val="tx1">
                    <a:lumMod val="75000"/>
                    <a:lumOff val="25000"/>
                  </a:schemeClr>
                </a:solidFill>
                <a:cs typeface="Lao UI" panose="020B0502040204020203" pitchFamily="34" charset="0"/>
              </a:rPr>
              <a:t>Engines may be run in the paddock provided the car has passed parts 1 and 2 of technical inspection and the following conditions are satisfied (Rule S2.7): (A) The car is on an adequate stand, and (B) The drive wheels are at least 10.2 cm (4 in) off the ground, or the driver wheels have been removed.  Note – People may not be underneath the vehicles while engines are running.</a:t>
            </a:r>
          </a:p>
          <a:p>
            <a:pPr marL="0" indent="0">
              <a:buNone/>
            </a:pPr>
            <a:r>
              <a:rPr lang="en-US" sz="1100" b="1" dirty="0">
                <a:solidFill>
                  <a:schemeClr val="tx1">
                    <a:lumMod val="75000"/>
                    <a:lumOff val="25000"/>
                  </a:schemeClr>
                </a:solidFill>
                <a:cs typeface="Lao UI" panose="020B0502040204020203" pitchFamily="34" charset="0"/>
              </a:rPr>
              <a:t>DRIVER’S EQUIPMENT: </a:t>
            </a:r>
            <a:r>
              <a:rPr lang="en-US" sz="1100" dirty="0">
                <a:solidFill>
                  <a:schemeClr val="tx1">
                    <a:lumMod val="75000"/>
                    <a:lumOff val="25000"/>
                  </a:schemeClr>
                </a:solidFill>
                <a:cs typeface="Lao UI" panose="020B0502040204020203" pitchFamily="34" charset="0"/>
              </a:rPr>
              <a:t>Anytime the driver is in the cockpit with the engine running, the following approved safety equipment must be worn: helmet, driver’s suit, racing gloves, goggles/face shields, racing shoes, and hair covering, if necessary (Rule T14.1 “Driver’s Equipment”).</a:t>
            </a:r>
          </a:p>
          <a:p>
            <a:pPr marL="0" indent="0">
              <a:buNone/>
            </a:pPr>
            <a:r>
              <a:rPr lang="en-US" sz="1100" b="1" dirty="0">
                <a:solidFill>
                  <a:schemeClr val="tx1">
                    <a:lumMod val="75000"/>
                    <a:lumOff val="25000"/>
                  </a:schemeClr>
                </a:solidFill>
                <a:cs typeface="Lao UI" panose="020B0502040204020203" pitchFamily="34" charset="0"/>
              </a:rPr>
              <a:t>VEHICLE MOVEMENT:</a:t>
            </a:r>
            <a:r>
              <a:rPr lang="en-US" sz="1100" dirty="0">
                <a:solidFill>
                  <a:schemeClr val="tx1">
                    <a:lumMod val="75000"/>
                    <a:lumOff val="25000"/>
                  </a:schemeClr>
                </a:solidFill>
                <a:cs typeface="Lao UI" panose="020B0502040204020203" pitchFamily="34" charset="0"/>
              </a:rPr>
              <a:t> Vehicles may not move under their own power anywhere but on the practice or competition tracks.  Off track vehicles must be pushed at a normal walking pace by means of a “Push Bar” (D12.2), with all four (4) wheels on the ground, a team member sitting in the cockpit to steer and brake and with another team member walking beside the car (Rule D12.1.3). </a:t>
            </a:r>
          </a:p>
          <a:p>
            <a:pPr marL="0" indent="0">
              <a:buNone/>
            </a:pPr>
            <a:r>
              <a:rPr lang="en-US" sz="1100" b="1" dirty="0">
                <a:solidFill>
                  <a:schemeClr val="tx1">
                    <a:lumMod val="75000"/>
                    <a:lumOff val="25000"/>
                  </a:schemeClr>
                </a:solidFill>
                <a:cs typeface="Lao UI" panose="020B0502040204020203" pitchFamily="34" charset="0"/>
              </a:rPr>
              <a:t>JACKING:</a:t>
            </a:r>
            <a:r>
              <a:rPr lang="en-US" sz="1100" dirty="0">
                <a:solidFill>
                  <a:schemeClr val="tx1">
                    <a:lumMod val="75000"/>
                    <a:lumOff val="25000"/>
                  </a:schemeClr>
                </a:solidFill>
                <a:cs typeface="Lao UI" panose="020B0502040204020203" pitchFamily="34" charset="0"/>
              </a:rPr>
              <a:t> When supporting cars off the ground, use strong, sturdy stands which support the vehicle in a stable and secure way.  Do not use milk crates, piles of wood, four of the strongest team members, etc.</a:t>
            </a:r>
          </a:p>
          <a:p>
            <a:pPr marL="0" indent="0">
              <a:buNone/>
            </a:pPr>
            <a:r>
              <a:rPr lang="en-US" sz="1100" b="1" dirty="0">
                <a:solidFill>
                  <a:schemeClr val="tx1">
                    <a:lumMod val="75000"/>
                    <a:lumOff val="25000"/>
                  </a:schemeClr>
                </a:solidFill>
                <a:cs typeface="Lao UI" panose="020B0502040204020203" pitchFamily="34" charset="0"/>
              </a:rPr>
              <a:t>FIRES: </a:t>
            </a:r>
            <a:r>
              <a:rPr lang="en-US" sz="1100" dirty="0">
                <a:solidFill>
                  <a:schemeClr val="tx1">
                    <a:lumMod val="75000"/>
                    <a:lumOff val="25000"/>
                  </a:schemeClr>
                </a:solidFill>
                <a:cs typeface="Lao UI" panose="020B0502040204020203" pitchFamily="34" charset="0"/>
              </a:rPr>
              <a:t>No open fires in the paddock including BBQ grills, oxy-acetylene torches, heaters, cigarettes, etc.  Electric hot plates and MIG or TIG welding (with gas bottles safely secured) are allowed in your stall.  Propane BBQ grills ONLY may be used only in the designated area, which is also the smoking area located in the grass outside paddocks.</a:t>
            </a:r>
          </a:p>
          <a:p>
            <a:pPr marL="0" indent="0">
              <a:buNone/>
            </a:pPr>
            <a:r>
              <a:rPr lang="en-US" sz="1100" b="1" dirty="0">
                <a:solidFill>
                  <a:schemeClr val="tx1">
                    <a:lumMod val="75000"/>
                    <a:lumOff val="25000"/>
                  </a:schemeClr>
                </a:solidFill>
                <a:cs typeface="Lao UI" panose="020B0502040204020203" pitchFamily="34" charset="0"/>
              </a:rPr>
              <a:t>FUEL AND OIL: </a:t>
            </a:r>
            <a:r>
              <a:rPr lang="en-US" sz="1100" dirty="0">
                <a:solidFill>
                  <a:schemeClr val="tx1">
                    <a:lumMod val="75000"/>
                    <a:lumOff val="25000"/>
                  </a:schemeClr>
                </a:solidFill>
                <a:cs typeface="Lao UI" panose="020B0502040204020203" pitchFamily="34" charset="0"/>
              </a:rPr>
              <a:t>No open fuel containers. All fuel containers must be DOT approved. Waste oil, etc., is to be taken to the fuel station for disposal.  Once at the race site, the FSAE race cars cannot be fueled except by the Formula SAE provided fuel at the fuel station. Note: waste fuel/oil may be disposed of at the fuel station.</a:t>
            </a:r>
          </a:p>
          <a:p>
            <a:pPr marL="0" indent="0">
              <a:buNone/>
            </a:pPr>
            <a:r>
              <a:rPr lang="en-US" sz="1100" b="1" dirty="0">
                <a:solidFill>
                  <a:schemeClr val="tx1">
                    <a:lumMod val="75000"/>
                    <a:lumOff val="25000"/>
                  </a:schemeClr>
                </a:solidFill>
                <a:cs typeface="Lao UI" panose="020B0502040204020203" pitchFamily="34" charset="0"/>
              </a:rPr>
              <a:t>FIRE EXTINGUISHERS: </a:t>
            </a:r>
            <a:r>
              <a:rPr lang="en-US" sz="1100" dirty="0">
                <a:solidFill>
                  <a:schemeClr val="tx1">
                    <a:lumMod val="75000"/>
                    <a:lumOff val="25000"/>
                  </a:schemeClr>
                </a:solidFill>
                <a:cs typeface="Lao UI" panose="020B0502040204020203" pitchFamily="34" charset="0"/>
              </a:rPr>
              <a:t>Fire extinguishers should be close by the vehicle and readily accessible and all team members must be knowledgeable in their use.  A fire extinguisher must accompany the car wherever it is in the paddock or moved to any part of the site.   A team member must hold a fire extinguisher ready whenever the car is running in your stall.</a:t>
            </a:r>
          </a:p>
          <a:p>
            <a:pPr marL="0" indent="0">
              <a:buNone/>
            </a:pPr>
            <a:r>
              <a:rPr lang="en-US" sz="1100" b="1" dirty="0">
                <a:solidFill>
                  <a:schemeClr val="tx1">
                    <a:lumMod val="75000"/>
                    <a:lumOff val="25000"/>
                  </a:schemeClr>
                </a:solidFill>
                <a:cs typeface="Lao UI" panose="020B0502040204020203" pitchFamily="34" charset="0"/>
              </a:rPr>
              <a:t>VEHICLE MODIFICATIONS: </a:t>
            </a:r>
            <a:r>
              <a:rPr lang="en-US" sz="1100" dirty="0">
                <a:solidFill>
                  <a:schemeClr val="tx1">
                    <a:lumMod val="75000"/>
                    <a:lumOff val="25000"/>
                  </a:schemeClr>
                </a:solidFill>
                <a:cs typeface="Lao UI" panose="020B0502040204020203" pitchFamily="34" charset="0"/>
              </a:rPr>
              <a:t>No unapproved modification to the vehicle after it has been through tech inspection. (Rule T1.2)</a:t>
            </a:r>
          </a:p>
          <a:p>
            <a:pPr marL="0" indent="0">
              <a:buNone/>
            </a:pPr>
            <a:r>
              <a:rPr lang="en-US" sz="1100" b="1" dirty="0">
                <a:solidFill>
                  <a:schemeClr val="tx1">
                    <a:lumMod val="75000"/>
                    <a:lumOff val="25000"/>
                  </a:schemeClr>
                </a:solidFill>
                <a:cs typeface="Lao UI" panose="020B0502040204020203" pitchFamily="34" charset="0"/>
              </a:rPr>
              <a:t>BEHAVIOR: </a:t>
            </a:r>
            <a:r>
              <a:rPr lang="en-US" sz="1100" dirty="0">
                <a:solidFill>
                  <a:schemeClr val="tx1">
                    <a:lumMod val="75000"/>
                    <a:lumOff val="25000"/>
                  </a:schemeClr>
                </a:solidFill>
                <a:cs typeface="Lao UI" panose="020B0502040204020203" pitchFamily="34" charset="0"/>
              </a:rPr>
              <a:t>Alcohol, illegal drugs, weapons or other illegal material are prohibited on the event site during the competition.  Use of motorcycles, quads, bicycles, skateboards, rollerblades, scooters, or similar person-carrying devices in any part of the competition area (including the paddocks) are prohibited, as are self-propelled pit carts, tool boxes, tire carriers, etc.. (Rules D10.5, D11.6, D11.7)</a:t>
            </a:r>
          </a:p>
          <a:p>
            <a:pPr marL="0" indent="0">
              <a:buNone/>
            </a:pPr>
            <a:r>
              <a:rPr lang="en-US" sz="1100" b="1" dirty="0">
                <a:solidFill>
                  <a:schemeClr val="tx1">
                    <a:lumMod val="75000"/>
                    <a:lumOff val="25000"/>
                  </a:schemeClr>
                </a:solidFill>
                <a:cs typeface="Lao UI" panose="020B0502040204020203" pitchFamily="34" charset="0"/>
              </a:rPr>
              <a:t>DRIVING PRACTICE: </a:t>
            </a:r>
            <a:r>
              <a:rPr lang="en-US" sz="1100" dirty="0">
                <a:solidFill>
                  <a:schemeClr val="tx1">
                    <a:lumMod val="75000"/>
                    <a:lumOff val="25000"/>
                  </a:schemeClr>
                </a:solidFill>
                <a:cs typeface="Lao UI" panose="020B0502040204020203" pitchFamily="34" charset="0"/>
              </a:rPr>
              <a:t>Practice is only to take place in the designated areas during designated hours.</a:t>
            </a:r>
          </a:p>
          <a:p>
            <a:pPr marL="0" indent="0">
              <a:buNone/>
            </a:pPr>
            <a:r>
              <a:rPr lang="en-US" sz="1100" b="1" dirty="0">
                <a:solidFill>
                  <a:schemeClr val="tx1">
                    <a:lumMod val="75000"/>
                    <a:lumOff val="25000"/>
                  </a:schemeClr>
                </a:solidFill>
                <a:cs typeface="Lao UI" panose="020B0502040204020203" pitchFamily="34" charset="0"/>
              </a:rPr>
              <a:t>TOOL USE: </a:t>
            </a:r>
            <a:r>
              <a:rPr lang="en-US" sz="1100" dirty="0">
                <a:solidFill>
                  <a:schemeClr val="tx1">
                    <a:lumMod val="75000"/>
                    <a:lumOff val="25000"/>
                  </a:schemeClr>
                </a:solidFill>
                <a:cs typeface="Lao UI" panose="020B0502040204020203" pitchFamily="34" charset="0"/>
              </a:rPr>
              <a:t>Tools are expected to be used safely.  Wear safety glasses when cutting, grinding, etc.  Wear appropriate eye protection while welding.</a:t>
            </a:r>
            <a:endParaRPr lang="en-US" sz="1100" b="1" dirty="0">
              <a:solidFill>
                <a:schemeClr val="tx1">
                  <a:lumMod val="75000"/>
                  <a:lumOff val="25000"/>
                </a:schemeClr>
              </a:solidFill>
              <a:cs typeface="Lao UI" panose="020B0502040204020203" pitchFamily="34" charset="0"/>
            </a:endParaRPr>
          </a:p>
          <a:p>
            <a:pPr marL="0" indent="0">
              <a:buNone/>
            </a:pPr>
            <a:r>
              <a:rPr lang="en-US" sz="1100" b="1" dirty="0">
                <a:solidFill>
                  <a:schemeClr val="tx1">
                    <a:lumMod val="75000"/>
                    <a:lumOff val="25000"/>
                  </a:schemeClr>
                </a:solidFill>
                <a:cs typeface="Lao UI" panose="020B0502040204020203" pitchFamily="34" charset="0"/>
              </a:rPr>
              <a:t>TRASH: </a:t>
            </a:r>
            <a:r>
              <a:rPr lang="en-US" sz="1100" dirty="0">
                <a:solidFill>
                  <a:schemeClr val="tx1">
                    <a:lumMod val="75000"/>
                    <a:lumOff val="25000"/>
                  </a:schemeClr>
                </a:solidFill>
                <a:cs typeface="Lao UI" panose="020B0502040204020203" pitchFamily="34" charset="0"/>
              </a:rPr>
              <a:t>It is the team’s responsibility to keep their Paddocks clean throughout the event.  There are trash compactors in the paddock and near the suites.  No trash (including broken parts, old furniture, worn out tires or other materials) may be left behind at the end of the event.  (Rule D10.7)</a:t>
            </a:r>
          </a:p>
          <a:p>
            <a:pPr marL="0" indent="0">
              <a:buNone/>
            </a:pPr>
            <a:r>
              <a:rPr lang="en-US" sz="1100" b="1" dirty="0">
                <a:solidFill>
                  <a:schemeClr val="tx1">
                    <a:lumMod val="75000"/>
                    <a:lumOff val="25000"/>
                  </a:schemeClr>
                </a:solidFill>
                <a:cs typeface="Lao UI" panose="020B0502040204020203" pitchFamily="34" charset="0"/>
              </a:rPr>
              <a:t>2018 FSAE RESTRICTED AREAS: </a:t>
            </a:r>
            <a:r>
              <a:rPr lang="en-US" sz="1100" dirty="0">
                <a:solidFill>
                  <a:schemeClr val="tx1">
                    <a:lumMod val="75000"/>
                    <a:lumOff val="25000"/>
                  </a:schemeClr>
                </a:solidFill>
                <a:cs typeface="Lao UI" panose="020B0502040204020203" pitchFamily="34" charset="0"/>
              </a:rPr>
              <a:t>Please reference the Restricted Areas document.</a:t>
            </a:r>
          </a:p>
          <a:p>
            <a:pPr marL="0" indent="0">
              <a:buNone/>
            </a:pPr>
            <a:r>
              <a:rPr lang="en-US" sz="1100" b="1" dirty="0">
                <a:solidFill>
                  <a:schemeClr val="tx1">
                    <a:lumMod val="75000"/>
                    <a:lumOff val="25000"/>
                  </a:schemeClr>
                </a:solidFill>
                <a:cs typeface="Lao UI" panose="020B0502040204020203" pitchFamily="34" charset="0"/>
              </a:rPr>
              <a:t>UNDER NO CIRCUMSTANCES ARE PASSENGER VEHICLES TO BE DRIVEN ON THE TRACK.  </a:t>
            </a:r>
          </a:p>
          <a:p>
            <a:pPr marL="0" indent="0">
              <a:buNone/>
            </a:pPr>
            <a:r>
              <a:rPr lang="en-US" sz="1100" dirty="0">
                <a:solidFill>
                  <a:schemeClr val="tx1">
                    <a:lumMod val="75000"/>
                    <a:lumOff val="25000"/>
                  </a:schemeClr>
                </a:solidFill>
                <a:cs typeface="Lao UI" panose="020B0502040204020203" pitchFamily="34" charset="0"/>
              </a:rPr>
              <a:t>Exception – crossing the track upon arrival to and departure from MIS is permitted under supervision.</a:t>
            </a:r>
          </a:p>
          <a:p>
            <a:pPr marL="0" indent="0">
              <a:buNone/>
            </a:pPr>
            <a:r>
              <a:rPr lang="en-US" sz="1100" b="1" dirty="0">
                <a:solidFill>
                  <a:schemeClr val="tx1">
                    <a:lumMod val="75000"/>
                    <a:lumOff val="25000"/>
                  </a:schemeClr>
                </a:solidFill>
                <a:cs typeface="Lao UI" panose="020B0502040204020203" pitchFamily="34" charset="0"/>
              </a:rPr>
              <a:t>A special note for drivers: </a:t>
            </a:r>
            <a:r>
              <a:rPr lang="en-US" sz="1100" dirty="0">
                <a:solidFill>
                  <a:schemeClr val="tx1">
                    <a:lumMod val="75000"/>
                    <a:lumOff val="25000"/>
                  </a:schemeClr>
                </a:solidFill>
                <a:cs typeface="Lao UI" panose="020B0502040204020203" pitchFamily="34" charset="0"/>
              </a:rPr>
              <a:t>All drivers should perform a check of critical fasteners and components on their vehicles to assure complete control during the driving events. Fasteners do come loose, parts do fatigue, and occasionally someone forgets to torque a nut – you will be intimately involved if this happens. It is OK to use the kill switch in the event of engine or brake malfunction.</a:t>
            </a:r>
          </a:p>
          <a:p>
            <a:pPr marL="0" indent="0">
              <a:buNone/>
            </a:pPr>
            <a:endParaRPr lang="en-US" sz="1100" dirty="0">
              <a:solidFill>
                <a:schemeClr val="tx1">
                  <a:lumMod val="75000"/>
                  <a:lumOff val="25000"/>
                </a:schemeClr>
              </a:solidFill>
              <a:cs typeface="Lao UI" panose="020B0502040204020203" pitchFamily="34" charset="0"/>
            </a:endParaRP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PADDOCKS RULES</a:t>
            </a:r>
          </a:p>
        </p:txBody>
      </p:sp>
      <p:sp>
        <p:nvSpPr>
          <p:cNvPr id="2" name="Footer Placeholder 1"/>
          <p:cNvSpPr>
            <a:spLocks noGrp="1"/>
          </p:cNvSpPr>
          <p:nvPr>
            <p:ph type="ftr" sz="quarter" idx="11"/>
          </p:nvPr>
        </p:nvSpPr>
        <p:spPr>
          <a:xfrm>
            <a:off x="2574608" y="9601200"/>
            <a:ext cx="2623185" cy="256966"/>
          </a:xfrm>
        </p:spPr>
        <p:txBody>
          <a:bodyPr/>
          <a:lstStyle/>
          <a:p>
            <a:r>
              <a:rPr lang="en-US" dirty="0"/>
              <a:t>FSAE MICHIGAN 2018</a:t>
            </a:r>
          </a:p>
        </p:txBody>
      </p:sp>
      <p:sp>
        <p:nvSpPr>
          <p:cNvPr id="5" name="Slide Number Placeholder 4"/>
          <p:cNvSpPr>
            <a:spLocks noGrp="1"/>
          </p:cNvSpPr>
          <p:nvPr>
            <p:ph type="sldNum" sz="quarter" idx="12"/>
          </p:nvPr>
        </p:nvSpPr>
        <p:spPr/>
        <p:txBody>
          <a:bodyPr/>
          <a:lstStyle/>
          <a:p>
            <a:fld id="{1EE46988-AC4D-4F63-B87E-083C11D6C622}" type="slidenum">
              <a:rPr lang="en-US" smtClean="0"/>
              <a:t>8</a:t>
            </a:fld>
            <a:endParaRPr lang="en-US" dirty="0"/>
          </a:p>
        </p:txBody>
      </p:sp>
      <p:sp>
        <p:nvSpPr>
          <p:cNvPr id="6" name="Rectangle 5">
            <a:extLst>
              <a:ext uri="{FF2B5EF4-FFF2-40B4-BE49-F238E27FC236}">
                <a16:creationId xmlns:a16="http://schemas.microsoft.com/office/drawing/2014/main" id="{4484CA02-BC06-4827-B361-46D4AAC81BB8}"/>
              </a:ext>
            </a:extLst>
          </p:cNvPr>
          <p:cNvSpPr/>
          <p:nvPr/>
        </p:nvSpPr>
        <p:spPr>
          <a:xfrm>
            <a:off x="534353" y="898734"/>
            <a:ext cx="2555508" cy="261610"/>
          </a:xfrm>
          <a:prstGeom prst="rect">
            <a:avLst/>
          </a:prstGeom>
        </p:spPr>
        <p:txBody>
          <a:bodyPr wrap="none">
            <a:spAutoFit/>
          </a:bodyPr>
          <a:lstStyle/>
          <a:p>
            <a:r>
              <a:rPr lang="en-US" sz="1100" b="1" dirty="0">
                <a:solidFill>
                  <a:schemeClr val="tx1">
                    <a:lumMod val="75000"/>
                    <a:lumOff val="25000"/>
                  </a:schemeClr>
                </a:solidFill>
                <a:latin typeface="Lao UI" panose="020B0502040204020203" pitchFamily="34" charset="0"/>
                <a:cs typeface="Lao UI" panose="020B0502040204020203" pitchFamily="34" charset="0"/>
              </a:rPr>
              <a:t>PADDOCKS SPONSORED BY: Honda</a:t>
            </a:r>
          </a:p>
        </p:txBody>
      </p:sp>
    </p:spTree>
    <p:extLst>
      <p:ext uri="{BB962C8B-B14F-4D97-AF65-F5344CB8AC3E}">
        <p14:creationId xmlns:p14="http://schemas.microsoft.com/office/powerpoint/2010/main" val="14858387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1231900"/>
            <a:ext cx="6703695" cy="8293100"/>
          </a:xfrm>
        </p:spPr>
        <p:txBody>
          <a:bodyPr>
            <a:noAutofit/>
          </a:bodyPr>
          <a:lstStyle/>
          <a:p>
            <a:pPr marL="0" indent="0">
              <a:buNone/>
            </a:pPr>
            <a:r>
              <a:rPr lang="en-US" sz="1200" b="1" dirty="0">
                <a:solidFill>
                  <a:schemeClr val="tx1">
                    <a:lumMod val="75000"/>
                    <a:lumOff val="25000"/>
                  </a:schemeClr>
                </a:solidFill>
                <a:cs typeface="Lao UI" panose="020B0502040204020203" pitchFamily="34" charset="0"/>
              </a:rPr>
              <a:t>ALUMNI ACTIVITIES– </a:t>
            </a:r>
            <a:r>
              <a:rPr lang="en-US" sz="1200" dirty="0">
                <a:solidFill>
                  <a:schemeClr val="tx1">
                    <a:lumMod val="75000"/>
                    <a:lumOff val="25000"/>
                  </a:schemeClr>
                </a:solidFill>
                <a:cs typeface="Lao UI" panose="020B0502040204020203" pitchFamily="34" charset="0"/>
              </a:rPr>
              <a:t>Some teams invite alumni, parents and sponsors to the competition.  These visitors are welcome but must comply with the rules that apply to all spectators and sign the liability waivers and be wrist banded. Any formally organized alumni activities, e.g. meetings, rallies, cook outs, must take place within the relevant team’s paddock and under the same rules that apply to the team.</a:t>
            </a:r>
          </a:p>
          <a:p>
            <a:pPr marL="0" indent="0">
              <a:buNone/>
            </a:pPr>
            <a:r>
              <a:rPr lang="en-US" sz="1200" b="1" dirty="0">
                <a:solidFill>
                  <a:schemeClr val="tx1">
                    <a:lumMod val="75000"/>
                    <a:lumOff val="25000"/>
                  </a:schemeClr>
                </a:solidFill>
                <a:cs typeface="Lao UI" panose="020B0502040204020203" pitchFamily="34" charset="0"/>
              </a:rPr>
              <a:t>DYNAMIC AREA &amp; DYNAMIC AREA ACCESS: </a:t>
            </a:r>
            <a:r>
              <a:rPr lang="en-US" sz="1200" dirty="0">
                <a:solidFill>
                  <a:schemeClr val="tx1">
                    <a:lumMod val="75000"/>
                    <a:lumOff val="25000"/>
                  </a:schemeClr>
                </a:solidFill>
                <a:cs typeface="Lao UI" panose="020B0502040204020203" pitchFamily="34" charset="0"/>
              </a:rPr>
              <a:t>At Formula SAE the “dynamic area” is one of the “restricted areas” and is defined as any part of the competition site where cars are running under power.   The “dynamic area” includes the following parts of the site:</a:t>
            </a:r>
          </a:p>
          <a:p>
            <a:pPr lvl="1"/>
            <a:r>
              <a:rPr lang="en-US" sz="1200" dirty="0">
                <a:solidFill>
                  <a:schemeClr val="tx1">
                    <a:lumMod val="75000"/>
                    <a:lumOff val="25000"/>
                  </a:schemeClr>
                </a:solidFill>
                <a:cs typeface="Lao UI" panose="020B0502040204020203" pitchFamily="34" charset="0"/>
              </a:rPr>
              <a:t>Brake test area</a:t>
            </a:r>
          </a:p>
          <a:p>
            <a:pPr lvl="1"/>
            <a:r>
              <a:rPr lang="en-US" sz="1200" dirty="0">
                <a:solidFill>
                  <a:schemeClr val="tx1">
                    <a:lumMod val="75000"/>
                    <a:lumOff val="25000"/>
                  </a:schemeClr>
                </a:solidFill>
                <a:cs typeface="Lao UI" panose="020B0502040204020203" pitchFamily="34" charset="0"/>
              </a:rPr>
              <a:t>Courses</a:t>
            </a:r>
          </a:p>
          <a:p>
            <a:pPr lvl="1"/>
            <a:r>
              <a:rPr lang="en-US" sz="1200" dirty="0">
                <a:solidFill>
                  <a:schemeClr val="tx1">
                    <a:lumMod val="75000"/>
                    <a:lumOff val="25000"/>
                  </a:schemeClr>
                </a:solidFill>
                <a:cs typeface="Lao UI" panose="020B0502040204020203" pitchFamily="34" charset="0"/>
              </a:rPr>
              <a:t>Event queues and surrounding areas</a:t>
            </a:r>
          </a:p>
          <a:p>
            <a:pPr lvl="1"/>
            <a:r>
              <a:rPr lang="en-US" sz="1200" dirty="0">
                <a:solidFill>
                  <a:schemeClr val="tx1">
                    <a:lumMod val="75000"/>
                    <a:lumOff val="25000"/>
                  </a:schemeClr>
                </a:solidFill>
                <a:cs typeface="Lao UI" panose="020B0502040204020203" pitchFamily="34" charset="0"/>
              </a:rPr>
              <a:t>Noise test area</a:t>
            </a:r>
          </a:p>
          <a:p>
            <a:pPr lvl="1"/>
            <a:r>
              <a:rPr lang="en-US" sz="1200" dirty="0">
                <a:solidFill>
                  <a:schemeClr val="tx1">
                    <a:lumMod val="75000"/>
                    <a:lumOff val="25000"/>
                  </a:schemeClr>
                </a:solidFill>
                <a:cs typeface="Lao UI" panose="020B0502040204020203" pitchFamily="34" charset="0"/>
              </a:rPr>
              <a:t>Practice track				</a:t>
            </a:r>
          </a:p>
          <a:p>
            <a:pPr marL="0" indent="0">
              <a:buNone/>
            </a:pPr>
            <a:r>
              <a:rPr lang="en-US" sz="1200" dirty="0">
                <a:solidFill>
                  <a:schemeClr val="tx1">
                    <a:lumMod val="75000"/>
                    <a:lumOff val="25000"/>
                  </a:schemeClr>
                </a:solidFill>
                <a:cs typeface="Lao UI" panose="020B0502040204020203" pitchFamily="34" charset="0"/>
              </a:rPr>
              <a:t>The dynamic area is considered highly restricted and may only be accessed by individuals with the proper credentials: (1) dynamic area pass and (2) a wristband as follows:  </a:t>
            </a:r>
          </a:p>
          <a:p>
            <a:pPr lvl="1"/>
            <a:r>
              <a:rPr lang="en-US" sz="1200" dirty="0">
                <a:solidFill>
                  <a:schemeClr val="tx1">
                    <a:lumMod val="75000"/>
                    <a:lumOff val="25000"/>
                  </a:schemeClr>
                </a:solidFill>
                <a:cs typeface="Lao UI" panose="020B0502040204020203" pitchFamily="34" charset="0"/>
              </a:rPr>
              <a:t>COMPETITOR: Access limited to times the dynamic area gate is open – Must have a dynamic area pass </a:t>
            </a:r>
          </a:p>
          <a:p>
            <a:pPr lvl="1"/>
            <a:r>
              <a:rPr lang="en-US" sz="1200" dirty="0">
                <a:solidFill>
                  <a:schemeClr val="tx1">
                    <a:lumMod val="75000"/>
                    <a:lumOff val="25000"/>
                  </a:schemeClr>
                </a:solidFill>
                <a:cs typeface="Lao UI" panose="020B0502040204020203" pitchFamily="34" charset="0"/>
              </a:rPr>
              <a:t>EVENT CREW WITH DYNAMIC AREA PASS: Access limited to times the dynamic area gate is open -- Must have a dynamic area pass AND be assigned to work the dynamic area.  </a:t>
            </a:r>
          </a:p>
          <a:p>
            <a:pPr lvl="1"/>
            <a:r>
              <a:rPr lang="en-US" sz="1200" dirty="0">
                <a:solidFill>
                  <a:schemeClr val="tx1">
                    <a:lumMod val="75000"/>
                    <a:lumOff val="25000"/>
                  </a:schemeClr>
                </a:solidFill>
                <a:cs typeface="Lao UI" panose="020B0502040204020203" pitchFamily="34" charset="0"/>
              </a:rPr>
              <a:t>Note: Scorekeeping crew may access the dynamic event site at any time to install timing/scoring  equipment. </a:t>
            </a:r>
          </a:p>
          <a:p>
            <a:pPr lvl="1"/>
            <a:r>
              <a:rPr lang="en-US" sz="1200" dirty="0">
                <a:solidFill>
                  <a:schemeClr val="tx1">
                    <a:lumMod val="75000"/>
                    <a:lumOff val="25000"/>
                  </a:schemeClr>
                </a:solidFill>
                <a:cs typeface="Lao UI" panose="020B0502040204020203" pitchFamily="34" charset="0"/>
              </a:rPr>
              <a:t>FACULTY: Access limited to times the dynamic area gate is open – Must have a dynamic area pass.  Faculty must use one of their team’s passes. </a:t>
            </a:r>
          </a:p>
          <a:p>
            <a:pPr lvl="1"/>
            <a:r>
              <a:rPr lang="en-US" sz="1200" dirty="0">
                <a:solidFill>
                  <a:schemeClr val="tx1">
                    <a:lumMod val="75000"/>
                    <a:lumOff val="25000"/>
                  </a:schemeClr>
                </a:solidFill>
                <a:cs typeface="Lao UI" panose="020B0502040204020203" pitchFamily="34" charset="0"/>
              </a:rPr>
              <a:t>JUDGES: Judges have very limited access to the dynamic area. Only 6 judges allowed at a time.</a:t>
            </a:r>
          </a:p>
          <a:p>
            <a:pPr lvl="1"/>
            <a:r>
              <a:rPr lang="en-US" sz="1200" dirty="0">
                <a:solidFill>
                  <a:schemeClr val="tx1">
                    <a:lumMod val="75000"/>
                    <a:lumOff val="25000"/>
                  </a:schemeClr>
                </a:solidFill>
                <a:cs typeface="Lao UI" panose="020B0502040204020203" pitchFamily="34" charset="0"/>
              </a:rPr>
              <a:t>MEDIA: Access limited to times the dynamic area gate is open. Notes (1) Photographers and video crews must have a spotter.  (2) Media, photographers, video crews and spotters must have dynamic area passes.  (SAE staff are responsible for all media access.)</a:t>
            </a:r>
          </a:p>
          <a:p>
            <a:pPr lvl="1"/>
            <a:r>
              <a:rPr lang="en-US" sz="1200" dirty="0">
                <a:solidFill>
                  <a:schemeClr val="tx1">
                    <a:lumMod val="75000"/>
                    <a:lumOff val="25000"/>
                  </a:schemeClr>
                </a:solidFill>
                <a:cs typeface="Lao UI" panose="020B0502040204020203" pitchFamily="34" charset="0"/>
              </a:rPr>
              <a:t>OFFICIAL/ORGANIZER: All area access at all times </a:t>
            </a:r>
          </a:p>
          <a:p>
            <a:pPr lvl="1"/>
            <a:r>
              <a:rPr lang="en-US" sz="1200" dirty="0">
                <a:solidFill>
                  <a:schemeClr val="tx1">
                    <a:lumMod val="75000"/>
                    <a:lumOff val="25000"/>
                  </a:schemeClr>
                </a:solidFill>
                <a:cs typeface="Lao UI" panose="020B0502040204020203" pitchFamily="34" charset="0"/>
              </a:rPr>
              <a:t>VIP/SPONSORS: VIPS/Sponsors are not permitted in the dynamic area unless escorted by SAE staff and will not be issued dynamic passes.  </a:t>
            </a:r>
          </a:p>
          <a:p>
            <a:pPr marL="0" indent="0">
              <a:buNone/>
            </a:pPr>
            <a:r>
              <a:rPr lang="en-US" sz="1200" b="1" dirty="0">
                <a:solidFill>
                  <a:schemeClr val="tx1">
                    <a:lumMod val="75000"/>
                    <a:lumOff val="25000"/>
                  </a:schemeClr>
                </a:solidFill>
                <a:cs typeface="Lao UI" panose="020B0502040204020203" pitchFamily="34" charset="0"/>
              </a:rPr>
              <a:t>DYNAMIC AREA PASSES: </a:t>
            </a:r>
            <a:r>
              <a:rPr lang="en-US" sz="1200" dirty="0">
                <a:solidFill>
                  <a:schemeClr val="tx1">
                    <a:lumMod val="75000"/>
                    <a:lumOff val="25000"/>
                  </a:schemeClr>
                </a:solidFill>
                <a:cs typeface="Lao UI" panose="020B0502040204020203" pitchFamily="34" charset="0"/>
              </a:rPr>
              <a:t>Access to the dynamic event area is limited to 4 people per team, including drivers and faculty, and each team is issued four (4) dynamic area passes.  To gain access to the dynamic event area team members, including drivers, must wear and display (1) a dynamic area pass, and (2) a plastic wrist band.   Team dynamic area passes may be shared with faculty advisors.  </a:t>
            </a:r>
          </a:p>
          <a:p>
            <a:pPr marL="0" indent="0">
              <a:buNone/>
            </a:pPr>
            <a:r>
              <a:rPr lang="en-US" sz="1200" dirty="0">
                <a:solidFill>
                  <a:schemeClr val="tx1">
                    <a:lumMod val="75000"/>
                    <a:lumOff val="25000"/>
                  </a:schemeClr>
                </a:solidFill>
                <a:cs typeface="Lao UI" panose="020B0502040204020203" pitchFamily="34" charset="0"/>
              </a:rPr>
              <a:t>Faculty advisors are not issued separate dynamic area passes, but may use one of the 4 passes issued to their team.</a:t>
            </a:r>
          </a:p>
          <a:p>
            <a:pPr marL="0" indent="0">
              <a:buNone/>
            </a:pPr>
            <a:r>
              <a:rPr lang="en-US" sz="1200" dirty="0">
                <a:solidFill>
                  <a:schemeClr val="tx1">
                    <a:lumMod val="75000"/>
                    <a:lumOff val="25000"/>
                  </a:schemeClr>
                </a:solidFill>
                <a:cs typeface="Lao UI" panose="020B0502040204020203" pitchFamily="34" charset="0"/>
              </a:rPr>
              <a:t>Official Translators are issued separate dynamic event passes.</a:t>
            </a:r>
          </a:p>
          <a:p>
            <a:pPr marL="0" indent="0">
              <a:buNone/>
            </a:pPr>
            <a:r>
              <a:rPr lang="en-US" sz="1200" dirty="0">
                <a:solidFill>
                  <a:schemeClr val="tx1">
                    <a:lumMod val="75000"/>
                    <a:lumOff val="25000"/>
                  </a:schemeClr>
                </a:solidFill>
                <a:cs typeface="Lao UI" panose="020B0502040204020203" pitchFamily="34" charset="0"/>
              </a:rPr>
              <a:t>Dynamic area passes are also issued to organizers, event crew working that area, staff and other people needing access to the area.</a:t>
            </a:r>
          </a:p>
          <a:p>
            <a:pPr marL="0" indent="0">
              <a:buNone/>
            </a:pPr>
            <a:r>
              <a:rPr lang="en-US" sz="1200" b="1" dirty="0">
                <a:solidFill>
                  <a:schemeClr val="tx1">
                    <a:lumMod val="75000"/>
                    <a:lumOff val="25000"/>
                  </a:schemeClr>
                </a:solidFill>
                <a:cs typeface="Lao UI" panose="020B0502040204020203" pitchFamily="34" charset="0"/>
              </a:rPr>
              <a:t>Dynamic area passes are not issued to spectators and may not be loaned to spectators.</a:t>
            </a:r>
            <a:endParaRPr lang="en-US" sz="1200" dirty="0">
              <a:solidFill>
                <a:schemeClr val="tx1">
                  <a:lumMod val="75000"/>
                  <a:lumOff val="25000"/>
                </a:schemeClr>
              </a:solidFill>
              <a:cs typeface="Lao UI" panose="020B0502040204020203" pitchFamily="34" charset="0"/>
            </a:endParaRP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RESTRICTED AREAS &amp; ACCESS</a:t>
            </a:r>
          </a:p>
        </p:txBody>
      </p:sp>
      <p:sp>
        <p:nvSpPr>
          <p:cNvPr id="2" name="Footer Placeholder 1"/>
          <p:cNvSpPr>
            <a:spLocks noGrp="1"/>
          </p:cNvSpPr>
          <p:nvPr>
            <p:ph type="ftr" sz="quarter" idx="11"/>
          </p:nvPr>
        </p:nvSpPr>
        <p:spPr/>
        <p:txBody>
          <a:bodyPr/>
          <a:lstStyle/>
          <a:p>
            <a:r>
              <a:rPr lang="en-US" dirty="0"/>
              <a:t>FSAE MICHIGAN 2018</a:t>
            </a:r>
          </a:p>
        </p:txBody>
      </p:sp>
      <p:sp>
        <p:nvSpPr>
          <p:cNvPr id="5" name="Slide Number Placeholder 4"/>
          <p:cNvSpPr>
            <a:spLocks noGrp="1"/>
          </p:cNvSpPr>
          <p:nvPr>
            <p:ph type="sldNum" sz="quarter" idx="12"/>
          </p:nvPr>
        </p:nvSpPr>
        <p:spPr/>
        <p:txBody>
          <a:bodyPr/>
          <a:lstStyle/>
          <a:p>
            <a:fld id="{1EE46988-AC4D-4F63-B87E-083C11D6C622}" type="slidenum">
              <a:rPr lang="en-US" smtClean="0"/>
              <a:t>9</a:t>
            </a:fld>
            <a:endParaRPr lang="en-US" dirty="0"/>
          </a:p>
        </p:txBody>
      </p:sp>
    </p:spTree>
    <p:extLst>
      <p:ext uri="{BB962C8B-B14F-4D97-AF65-F5344CB8AC3E}">
        <p14:creationId xmlns:p14="http://schemas.microsoft.com/office/powerpoint/2010/main" val="866478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1231900"/>
            <a:ext cx="6703695" cy="8293100"/>
          </a:xfrm>
        </p:spPr>
        <p:txBody>
          <a:bodyPr>
            <a:noAutofit/>
          </a:bodyPr>
          <a:lstStyle/>
          <a:p>
            <a:pPr marL="0" indent="0">
              <a:buNone/>
            </a:pPr>
            <a:r>
              <a:rPr lang="en-US" sz="1200" b="1" dirty="0">
                <a:solidFill>
                  <a:schemeClr val="tx1">
                    <a:lumMod val="75000"/>
                    <a:lumOff val="25000"/>
                  </a:schemeClr>
                </a:solidFill>
                <a:cs typeface="Lao UI" panose="020B0502040204020203" pitchFamily="34" charset="0"/>
              </a:rPr>
              <a:t>PADDOCK – </a:t>
            </a:r>
            <a:r>
              <a:rPr lang="en-US" sz="1200" dirty="0">
                <a:solidFill>
                  <a:schemeClr val="tx1">
                    <a:lumMod val="75000"/>
                    <a:lumOff val="25000"/>
                  </a:schemeClr>
                </a:solidFill>
                <a:cs typeface="Lao UI" panose="020B0502040204020203" pitchFamily="34" charset="0"/>
              </a:rPr>
              <a:t>The “paddock” is the section of the event site where the teams set up their work site and park their transporters.   Individual paddock spaces will be assigned by the organizers.   </a:t>
            </a:r>
          </a:p>
          <a:p>
            <a:pPr marL="0" indent="0">
              <a:buNone/>
            </a:pPr>
            <a:r>
              <a:rPr lang="en-US" sz="1200" dirty="0">
                <a:solidFill>
                  <a:schemeClr val="tx1">
                    <a:lumMod val="75000"/>
                    <a:lumOff val="25000"/>
                  </a:schemeClr>
                </a:solidFill>
                <a:cs typeface="Lao UI" panose="020B0502040204020203" pitchFamily="34" charset="0"/>
              </a:rPr>
              <a:t>If you are in the paddock, keep in mind that teams may be pushing their vehicles through the aisle ways and power tools may be in use.  Be aware of what is going on around you and use common sense.</a:t>
            </a:r>
          </a:p>
          <a:p>
            <a:pPr marL="0" indent="0">
              <a:buNone/>
            </a:pPr>
            <a:r>
              <a:rPr lang="en-US" sz="1200" b="1" dirty="0">
                <a:solidFill>
                  <a:schemeClr val="tx1">
                    <a:lumMod val="75000"/>
                    <a:lumOff val="25000"/>
                  </a:schemeClr>
                </a:solidFill>
                <a:cs typeface="Lao UI" panose="020B0502040204020203" pitchFamily="34" charset="0"/>
              </a:rPr>
              <a:t>PARTICIPANTS – </a:t>
            </a:r>
            <a:r>
              <a:rPr lang="en-US" sz="1200" dirty="0">
                <a:solidFill>
                  <a:schemeClr val="tx1">
                    <a:lumMod val="75000"/>
                    <a:lumOff val="25000"/>
                  </a:schemeClr>
                </a:solidFill>
                <a:cs typeface="Lao UI" panose="020B0502040204020203" pitchFamily="34" charset="0"/>
              </a:rPr>
              <a:t>To be classified as a “participant” an individual must (1) be at least 18 years of age and affiliated to university, (2) have signed the FSAE liability waiver and (3) have been issued a wrist band. </a:t>
            </a:r>
          </a:p>
          <a:p>
            <a:pPr marL="0" indent="0">
              <a:buNone/>
            </a:pPr>
            <a:r>
              <a:rPr lang="en-US" sz="1200" dirty="0">
                <a:solidFill>
                  <a:schemeClr val="tx1">
                    <a:lumMod val="75000"/>
                    <a:lumOff val="25000"/>
                  </a:schemeClr>
                </a:solidFill>
                <a:cs typeface="Lao UI" panose="020B0502040204020203" pitchFamily="34" charset="0"/>
              </a:rPr>
              <a:t>Only “participants” have access to the restricted events areas.</a:t>
            </a:r>
          </a:p>
          <a:p>
            <a:pPr marL="0" indent="0">
              <a:buNone/>
            </a:pPr>
            <a:r>
              <a:rPr lang="en-US" sz="1200" b="1" dirty="0">
                <a:solidFill>
                  <a:schemeClr val="tx1">
                    <a:lumMod val="75000"/>
                    <a:lumOff val="25000"/>
                  </a:schemeClr>
                </a:solidFill>
                <a:cs typeface="Lao UI" panose="020B0502040204020203" pitchFamily="34" charset="0"/>
              </a:rPr>
              <a:t>RESTRICTED AREA– </a:t>
            </a:r>
            <a:r>
              <a:rPr lang="en-US" sz="1200" dirty="0">
                <a:solidFill>
                  <a:schemeClr val="tx1">
                    <a:lumMod val="75000"/>
                    <a:lumOff val="25000"/>
                  </a:schemeClr>
                </a:solidFill>
                <a:cs typeface="Lao UI" panose="020B0502040204020203" pitchFamily="34" charset="0"/>
              </a:rPr>
              <a:t>The “restricted area” is any part of the competition site where teams are likely to be running their vehicle engines.   </a:t>
            </a:r>
          </a:p>
          <a:p>
            <a:pPr marL="0" indent="0">
              <a:buNone/>
            </a:pPr>
            <a:r>
              <a:rPr lang="en-US" sz="1200" dirty="0">
                <a:solidFill>
                  <a:schemeClr val="tx1">
                    <a:lumMod val="75000"/>
                    <a:lumOff val="25000"/>
                  </a:schemeClr>
                </a:solidFill>
                <a:cs typeface="Lao UI" panose="020B0502040204020203" pitchFamily="34" charset="0"/>
              </a:rPr>
              <a:t>The dynamic event areas, including the noise test site, the brake test site and the practice area are restricted.</a:t>
            </a:r>
          </a:p>
          <a:p>
            <a:pPr marL="0" indent="0">
              <a:buNone/>
            </a:pPr>
            <a:r>
              <a:rPr lang="en-US" sz="1200" dirty="0">
                <a:solidFill>
                  <a:schemeClr val="tx1">
                    <a:lumMod val="75000"/>
                    <a:lumOff val="25000"/>
                  </a:schemeClr>
                </a:solidFill>
                <a:cs typeface="Lao UI" panose="020B0502040204020203" pitchFamily="34" charset="0"/>
              </a:rPr>
              <a:t>Entry into any restricted area is limited to individuals with the proper wrist band.   </a:t>
            </a:r>
          </a:p>
          <a:p>
            <a:pPr marL="0" indent="0">
              <a:buNone/>
            </a:pPr>
            <a:r>
              <a:rPr lang="en-US" sz="1200" dirty="0">
                <a:solidFill>
                  <a:schemeClr val="tx1">
                    <a:lumMod val="75000"/>
                    <a:lumOff val="25000"/>
                  </a:schemeClr>
                </a:solidFill>
                <a:cs typeface="Lao UI" panose="020B0502040204020203" pitchFamily="34" charset="0"/>
              </a:rPr>
              <a:t>Dynamic area entry - The dynamic events area is considered highly restricted and may only be accessed by people with all of the following: (1) FSAE issued I.D. badge, (2) dynamic area pass and (3) a plastic wrist band.</a:t>
            </a:r>
          </a:p>
          <a:p>
            <a:pPr marL="0" indent="0">
              <a:buNone/>
            </a:pPr>
            <a:r>
              <a:rPr lang="en-US" sz="1200" dirty="0">
                <a:solidFill>
                  <a:schemeClr val="tx1">
                    <a:lumMod val="75000"/>
                    <a:lumOff val="25000"/>
                  </a:schemeClr>
                </a:solidFill>
                <a:cs typeface="Lao UI" panose="020B0502040204020203" pitchFamily="34" charset="0"/>
              </a:rPr>
              <a:t>Restricted areas must be separated from the remaining parts of the competition site by a fence or tape /rope area designators.   </a:t>
            </a:r>
          </a:p>
          <a:p>
            <a:pPr marL="0" indent="0">
              <a:buNone/>
            </a:pPr>
            <a:r>
              <a:rPr lang="en-US" sz="1200" b="1" dirty="0">
                <a:solidFill>
                  <a:schemeClr val="tx1">
                    <a:lumMod val="75000"/>
                    <a:lumOff val="25000"/>
                  </a:schemeClr>
                </a:solidFill>
                <a:cs typeface="Lao UI" panose="020B0502040204020203" pitchFamily="34" charset="0"/>
              </a:rPr>
              <a:t>SPECTATORS – </a:t>
            </a:r>
            <a:r>
              <a:rPr lang="en-US" sz="1200" dirty="0">
                <a:solidFill>
                  <a:schemeClr val="tx1">
                    <a:lumMod val="75000"/>
                    <a:lumOff val="25000"/>
                  </a:schemeClr>
                </a:solidFill>
                <a:cs typeface="Lao UI" panose="020B0502040204020203" pitchFamily="34" charset="0"/>
              </a:rPr>
              <a:t>Registration staff will make every effort to have all spectators sign the MIS liability waiver.   There is no minimum age for spectators, but as a matter of operational policy any spectator under 18 years of age must be accompanied by an adult at all times.</a:t>
            </a:r>
          </a:p>
          <a:p>
            <a:pPr marL="0" indent="0">
              <a:buNone/>
            </a:pPr>
            <a:r>
              <a:rPr lang="en-US" sz="1200" dirty="0">
                <a:solidFill>
                  <a:schemeClr val="tx1">
                    <a:lumMod val="75000"/>
                    <a:lumOff val="25000"/>
                  </a:schemeClr>
                </a:solidFill>
                <a:cs typeface="Lao UI" panose="020B0502040204020203" pitchFamily="34" charset="0"/>
              </a:rPr>
              <a:t>Spectators over 18 years of age who sign the waiver will be issued wrist bands. </a:t>
            </a:r>
          </a:p>
          <a:p>
            <a:pPr marL="0" indent="0">
              <a:buNone/>
            </a:pPr>
            <a:r>
              <a:rPr lang="en-US" sz="1200" dirty="0">
                <a:solidFill>
                  <a:schemeClr val="tx1">
                    <a:lumMod val="75000"/>
                    <a:lumOff val="25000"/>
                  </a:schemeClr>
                </a:solidFill>
                <a:cs typeface="Lao UI" panose="020B0502040204020203" pitchFamily="34" charset="0"/>
              </a:rPr>
              <a:t>Spectators less than 18 years of age will be either issued a wrist band or have hand stamped.  </a:t>
            </a:r>
          </a:p>
          <a:p>
            <a:pPr marL="0" indent="0">
              <a:buNone/>
            </a:pPr>
            <a:r>
              <a:rPr lang="en-US" sz="1200" dirty="0">
                <a:solidFill>
                  <a:schemeClr val="tx1">
                    <a:lumMod val="75000"/>
                    <a:lumOff val="25000"/>
                  </a:schemeClr>
                </a:solidFill>
                <a:cs typeface="Lao UI" panose="020B0502040204020203" pitchFamily="34" charset="0"/>
              </a:rPr>
              <a:t>Spectators must remain in the parts of the site open to the public.</a:t>
            </a:r>
          </a:p>
          <a:p>
            <a:pPr marL="0" indent="0">
              <a:buNone/>
            </a:pPr>
            <a:r>
              <a:rPr lang="en-US" sz="1200" dirty="0">
                <a:solidFill>
                  <a:schemeClr val="tx1">
                    <a:lumMod val="75000"/>
                    <a:lumOff val="25000"/>
                  </a:schemeClr>
                </a:solidFill>
                <a:cs typeface="Lao UI" panose="020B0502040204020203" pitchFamily="34" charset="0"/>
              </a:rPr>
              <a:t>Spectators are not considered “participants” and may not enter the dynamic events area.</a:t>
            </a:r>
          </a:p>
          <a:p>
            <a:pPr marL="0" indent="0">
              <a:buNone/>
            </a:pPr>
            <a:r>
              <a:rPr lang="en-US" sz="1200" b="1" dirty="0">
                <a:solidFill>
                  <a:schemeClr val="tx1">
                    <a:lumMod val="75000"/>
                    <a:lumOff val="25000"/>
                  </a:schemeClr>
                </a:solidFill>
                <a:cs typeface="Lao UI" panose="020B0502040204020203" pitchFamily="34" charset="0"/>
              </a:rPr>
              <a:t>WRISTBANDS – </a:t>
            </a:r>
            <a:r>
              <a:rPr lang="en-US" sz="1200" dirty="0">
                <a:solidFill>
                  <a:schemeClr val="tx1">
                    <a:lumMod val="75000"/>
                    <a:lumOff val="25000"/>
                  </a:schemeClr>
                </a:solidFill>
                <a:cs typeface="Lao UI" panose="020B0502040204020203" pitchFamily="34" charset="0"/>
              </a:rPr>
              <a:t>Wristbands are required to enter any of the FSAE restricted areas.  </a:t>
            </a:r>
          </a:p>
          <a:p>
            <a:pPr marL="0" indent="0">
              <a:buNone/>
            </a:pPr>
            <a:r>
              <a:rPr lang="en-US" sz="1200" dirty="0">
                <a:solidFill>
                  <a:schemeClr val="tx1">
                    <a:lumMod val="75000"/>
                    <a:lumOff val="25000"/>
                  </a:schemeClr>
                </a:solidFill>
                <a:cs typeface="Lao UI" panose="020B0502040204020203" pitchFamily="34" charset="0"/>
              </a:rPr>
              <a:t>To receive a wrist band a person must (1) be at least 18 years of age and (2) sign the liability waiver.</a:t>
            </a:r>
          </a:p>
          <a:p>
            <a:pPr marL="0" indent="0">
              <a:buNone/>
            </a:pPr>
            <a:r>
              <a:rPr lang="en-US" sz="1200" dirty="0">
                <a:solidFill>
                  <a:schemeClr val="tx1">
                    <a:lumMod val="75000"/>
                    <a:lumOff val="25000"/>
                  </a:schemeClr>
                </a:solidFill>
                <a:cs typeface="Lao UI" panose="020B0502040204020203" pitchFamily="34" charset="0"/>
              </a:rPr>
              <a:t>Individuals under 18 years of age may not be issued a wrist band and may not enter any restricted area. Minors will receive a hand-stamp indicating their parent/legal guardian has signed the minor waiver on their behalf.</a:t>
            </a:r>
            <a:endParaRPr lang="en-US" sz="1200" b="1"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WRISTBAND TYPES:</a:t>
            </a:r>
          </a:p>
          <a:p>
            <a:r>
              <a:rPr lang="en-US" sz="1200" dirty="0">
                <a:solidFill>
                  <a:schemeClr val="tx1">
                    <a:lumMod val="75000"/>
                    <a:lumOff val="25000"/>
                  </a:schemeClr>
                </a:solidFill>
                <a:cs typeface="Lao UI" panose="020B0502040204020203" pitchFamily="34" charset="0"/>
              </a:rPr>
              <a:t>PLASTIC: Student, faculty, official, volunteer, sponsor, media, and VIP </a:t>
            </a:r>
          </a:p>
          <a:p>
            <a:r>
              <a:rPr lang="en-US" sz="1200" dirty="0">
                <a:solidFill>
                  <a:schemeClr val="tx1">
                    <a:lumMod val="75000"/>
                    <a:lumOff val="25000"/>
                  </a:schemeClr>
                </a:solidFill>
                <a:cs typeface="Lao UI" panose="020B0502040204020203" pitchFamily="34" charset="0"/>
              </a:rPr>
              <a:t>PAPER: Spectators</a:t>
            </a:r>
          </a:p>
        </p:txBody>
      </p:sp>
      <p:sp>
        <p:nvSpPr>
          <p:cNvPr id="4" name="Rectangle 3"/>
          <p:cNvSpPr/>
          <p:nvPr/>
        </p:nvSpPr>
        <p:spPr>
          <a:xfrm>
            <a:off x="0" y="457200"/>
            <a:ext cx="400929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RESTRICTED AREAS &amp; ACCESS CONT.</a:t>
            </a:r>
          </a:p>
        </p:txBody>
      </p:sp>
      <p:sp>
        <p:nvSpPr>
          <p:cNvPr id="2" name="Footer Placeholder 1"/>
          <p:cNvSpPr>
            <a:spLocks noGrp="1"/>
          </p:cNvSpPr>
          <p:nvPr>
            <p:ph type="ftr" sz="quarter" idx="11"/>
          </p:nvPr>
        </p:nvSpPr>
        <p:spPr/>
        <p:txBody>
          <a:bodyPr/>
          <a:lstStyle/>
          <a:p>
            <a:r>
              <a:rPr lang="en-US" dirty="0"/>
              <a:t>FSAE MICHIGAN 2018</a:t>
            </a:r>
          </a:p>
        </p:txBody>
      </p:sp>
      <p:sp>
        <p:nvSpPr>
          <p:cNvPr id="5" name="Slide Number Placeholder 4"/>
          <p:cNvSpPr>
            <a:spLocks noGrp="1"/>
          </p:cNvSpPr>
          <p:nvPr>
            <p:ph type="sldNum" sz="quarter" idx="12"/>
          </p:nvPr>
        </p:nvSpPr>
        <p:spPr/>
        <p:txBody>
          <a:bodyPr/>
          <a:lstStyle/>
          <a:p>
            <a:fld id="{1EE46988-AC4D-4F63-B87E-083C11D6C622}" type="slidenum">
              <a:rPr lang="en-US" smtClean="0"/>
              <a:t>10</a:t>
            </a:fld>
            <a:endParaRPr lang="en-US" dirty="0"/>
          </a:p>
        </p:txBody>
      </p:sp>
    </p:spTree>
    <p:extLst>
      <p:ext uri="{BB962C8B-B14F-4D97-AF65-F5344CB8AC3E}">
        <p14:creationId xmlns:p14="http://schemas.microsoft.com/office/powerpoint/2010/main" val="1312286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1231900"/>
            <a:ext cx="6703695" cy="8293100"/>
          </a:xfrm>
        </p:spPr>
        <p:txBody>
          <a:bodyPr>
            <a:normAutofit/>
          </a:bodyPr>
          <a:lstStyle/>
          <a:p>
            <a:pPr marL="0" indent="0">
              <a:buNone/>
            </a:pPr>
            <a:r>
              <a:rPr lang="en-US" sz="1200" b="1" dirty="0">
                <a:solidFill>
                  <a:schemeClr val="tx1">
                    <a:lumMod val="75000"/>
                    <a:lumOff val="25000"/>
                  </a:schemeClr>
                </a:solidFill>
                <a:cs typeface="Lao UI" panose="020B0502040204020203" pitchFamily="34" charset="0"/>
              </a:rPr>
              <a:t>PARKING: </a:t>
            </a:r>
          </a:p>
          <a:p>
            <a:pPr marL="0" indent="0">
              <a:buNone/>
            </a:pPr>
            <a:r>
              <a:rPr lang="en-US" sz="1200" dirty="0">
                <a:solidFill>
                  <a:schemeClr val="tx1">
                    <a:lumMod val="75000"/>
                    <a:lumOff val="25000"/>
                  </a:schemeClr>
                </a:solidFill>
                <a:cs typeface="Lao UI" panose="020B0502040204020203" pitchFamily="34" charset="0"/>
              </a:rPr>
              <a:t>Located outside Gate 21 in MIS Fan Zone.  Individuals will be directed to the FSAE Parking Area.  Access to competition site will be through pedestrian tunnels.</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REGISTRATION PROCEDURES ONSITE:</a:t>
            </a:r>
          </a:p>
          <a:p>
            <a:pPr marL="228600" indent="-228600">
              <a:buFont typeface="+mj-lt"/>
              <a:buAutoNum type="arabicPeriod"/>
            </a:pPr>
            <a:r>
              <a:rPr lang="en-US" sz="1200" dirty="0">
                <a:solidFill>
                  <a:schemeClr val="tx1">
                    <a:lumMod val="75000"/>
                    <a:lumOff val="25000"/>
                  </a:schemeClr>
                </a:solidFill>
                <a:cs typeface="Lao UI" panose="020B0502040204020203" pitchFamily="34" charset="0"/>
              </a:rPr>
              <a:t> A Team Captain and/or Faculty Advisor will proceed to the SAE International Registration Area bringing the printed out completed list of team information and signatures with you.</a:t>
            </a:r>
          </a:p>
          <a:p>
            <a:pPr marL="228600" indent="-228600">
              <a:buFont typeface="+mj-lt"/>
              <a:buAutoNum type="arabicPeriod"/>
            </a:pPr>
            <a:r>
              <a:rPr lang="en-US" sz="1200" dirty="0">
                <a:solidFill>
                  <a:schemeClr val="tx1">
                    <a:lumMod val="75000"/>
                    <a:lumOff val="25000"/>
                  </a:schemeClr>
                </a:solidFill>
                <a:cs typeface="Lao UI" panose="020B0502040204020203" pitchFamily="34" charset="0"/>
              </a:rPr>
              <a:t>The Team Captain and/or Faculty Advisor are required to sign the list of signatures IN FRONT OF the Registration Staff to confirm and be accountable for the correctness of all signatures' information.</a:t>
            </a:r>
          </a:p>
          <a:p>
            <a:pPr marL="228600" indent="-228600">
              <a:buFont typeface="+mj-lt"/>
              <a:buAutoNum type="arabicPeriod"/>
            </a:pPr>
            <a:r>
              <a:rPr lang="en-US" sz="1200" dirty="0">
                <a:solidFill>
                  <a:schemeClr val="tx1">
                    <a:lumMod val="75000"/>
                    <a:lumOff val="25000"/>
                  </a:schemeClr>
                </a:solidFill>
                <a:cs typeface="Lao UI" panose="020B0502040204020203" pitchFamily="34" charset="0"/>
              </a:rPr>
              <a:t>The Team Captain and/or Faculty Advisor will receive all wristbands for only those who have signed. Again these individuals are accountable for issuing wristbands to affiliated team members with signatures.</a:t>
            </a:r>
          </a:p>
          <a:p>
            <a:pPr marL="228600" indent="-228600">
              <a:buFont typeface="+mj-lt"/>
              <a:buAutoNum type="arabicPeriod"/>
            </a:pPr>
            <a:r>
              <a:rPr lang="en-US" sz="1200" dirty="0">
                <a:solidFill>
                  <a:schemeClr val="tx1">
                    <a:lumMod val="75000"/>
                    <a:lumOff val="25000"/>
                  </a:schemeClr>
                </a:solidFill>
                <a:cs typeface="Lao UI" panose="020B0502040204020203" pitchFamily="34" charset="0"/>
              </a:rPr>
              <a:t>Any important registration information (dynamic passes/student handbooks/schedules) will be given to the Team Captain and/or Faculty Advisor.</a:t>
            </a:r>
          </a:p>
          <a:p>
            <a:pPr marL="228600" indent="-228600">
              <a:buFont typeface="+mj-lt"/>
              <a:buAutoNum type="arabicPeriod"/>
            </a:pPr>
            <a:r>
              <a:rPr lang="en-US" sz="1200" dirty="0">
                <a:solidFill>
                  <a:schemeClr val="tx1">
                    <a:lumMod val="75000"/>
                    <a:lumOff val="25000"/>
                  </a:schemeClr>
                </a:solidFill>
                <a:cs typeface="Lao UI" panose="020B0502040204020203" pitchFamily="34" charset="0"/>
              </a:rPr>
              <a:t>Student Registration will only be open days 1 &amp; 2 of the event.</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b="1" dirty="0">
                <a:solidFill>
                  <a:schemeClr val="tx1">
                    <a:lumMod val="75000"/>
                    <a:lumOff val="25000"/>
                  </a:schemeClr>
                </a:solidFill>
                <a:cs typeface="Lao UI" panose="020B0502040204020203" pitchFamily="34" charset="0"/>
              </a:rPr>
              <a:t>CONCESSIONS:</a:t>
            </a:r>
          </a:p>
          <a:p>
            <a:pPr marL="0" indent="0">
              <a:buNone/>
            </a:pPr>
            <a:r>
              <a:rPr lang="en-US" sz="1200" dirty="0">
                <a:solidFill>
                  <a:schemeClr val="tx1">
                    <a:lumMod val="75000"/>
                    <a:lumOff val="25000"/>
                  </a:schemeClr>
                </a:solidFill>
                <a:cs typeface="Lao UI" panose="020B0502040204020203" pitchFamily="34" charset="0"/>
              </a:rPr>
              <a:t>Anyone who is interested may purchase food from the concessions area under the suites (south of G1, see site layout).  The concession stand prices will range for breakfast:  $3.00-$4.00.  Lunch will be from:  $3.00-$6.00 per item.   Snacks are $1.00-5.00.  Beverages are $3.00-$4.00.   The hours are:</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dirty="0">
                <a:solidFill>
                  <a:schemeClr val="tx1">
                    <a:lumMod val="75000"/>
                    <a:lumOff val="25000"/>
                  </a:schemeClr>
                </a:solidFill>
                <a:cs typeface="Lao UI" panose="020B0502040204020203" pitchFamily="34" charset="0"/>
              </a:rPr>
              <a:t>Wednesday, May 9-Saturday May 12 	8:00 a.m. - ~6:00 p.m.*</a:t>
            </a:r>
          </a:p>
          <a:p>
            <a:pPr marL="0" indent="0">
              <a:buNone/>
            </a:pPr>
            <a:endParaRPr lang="en-US" sz="1200" dirty="0">
              <a:solidFill>
                <a:schemeClr val="tx1">
                  <a:lumMod val="75000"/>
                  <a:lumOff val="25000"/>
                </a:schemeClr>
              </a:solidFill>
              <a:cs typeface="Lao UI" panose="020B0502040204020203" pitchFamily="34" charset="0"/>
            </a:endParaRPr>
          </a:p>
          <a:p>
            <a:pPr marL="0" indent="0">
              <a:buNone/>
            </a:pPr>
            <a:r>
              <a:rPr lang="en-US" sz="1200" dirty="0">
                <a:solidFill>
                  <a:schemeClr val="tx1">
                    <a:lumMod val="75000"/>
                    <a:lumOff val="25000"/>
                  </a:schemeClr>
                </a:solidFill>
                <a:cs typeface="Lao UI" panose="020B0502040204020203" pitchFamily="34" charset="0"/>
              </a:rPr>
              <a:t>*If business dictates, concessions may close earlier.</a:t>
            </a: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HOSPITALITY</a:t>
            </a:r>
          </a:p>
        </p:txBody>
      </p:sp>
      <p:sp>
        <p:nvSpPr>
          <p:cNvPr id="2" name="Footer Placeholder 1"/>
          <p:cNvSpPr>
            <a:spLocks noGrp="1"/>
          </p:cNvSpPr>
          <p:nvPr>
            <p:ph type="ftr" sz="quarter" idx="11"/>
          </p:nvPr>
        </p:nvSpPr>
        <p:spPr/>
        <p:txBody>
          <a:bodyPr/>
          <a:lstStyle/>
          <a:p>
            <a:r>
              <a:rPr lang="en-US" dirty="0"/>
              <a:t>FSAE MICHIGAN 2018</a:t>
            </a:r>
          </a:p>
        </p:txBody>
      </p:sp>
      <p:sp>
        <p:nvSpPr>
          <p:cNvPr id="5" name="Slide Number Placeholder 4"/>
          <p:cNvSpPr>
            <a:spLocks noGrp="1"/>
          </p:cNvSpPr>
          <p:nvPr>
            <p:ph type="sldNum" sz="quarter" idx="12"/>
          </p:nvPr>
        </p:nvSpPr>
        <p:spPr/>
        <p:txBody>
          <a:bodyPr/>
          <a:lstStyle/>
          <a:p>
            <a:fld id="{1EE46988-AC4D-4F63-B87E-083C11D6C622}" type="slidenum">
              <a:rPr lang="en-US" smtClean="0"/>
              <a:t>11</a:t>
            </a:fld>
            <a:endParaRPr lang="en-US" dirty="0"/>
          </a:p>
        </p:txBody>
      </p:sp>
    </p:spTree>
    <p:extLst>
      <p:ext uri="{BB962C8B-B14F-4D97-AF65-F5344CB8AC3E}">
        <p14:creationId xmlns:p14="http://schemas.microsoft.com/office/powerpoint/2010/main" val="22890433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1231900"/>
            <a:ext cx="6703695" cy="8293100"/>
          </a:xfrm>
        </p:spPr>
        <p:txBody>
          <a:bodyPr>
            <a:normAutofit/>
          </a:bodyPr>
          <a:lstStyle/>
          <a:p>
            <a:pPr marL="0" indent="0">
              <a:buNone/>
            </a:pPr>
            <a:r>
              <a:rPr lang="en-US" sz="1100" dirty="0">
                <a:solidFill>
                  <a:schemeClr val="tx1">
                    <a:lumMod val="75000"/>
                    <a:lumOff val="25000"/>
                  </a:schemeClr>
                </a:solidFill>
                <a:latin typeface="Lao UI" panose="020B0502040204020203" pitchFamily="34" charset="0"/>
                <a:cs typeface="Lao UI" panose="020B0502040204020203" pitchFamily="34" charset="0"/>
              </a:rPr>
              <a:t>SUBJECT TO CHANGE:</a:t>
            </a: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DAILY SCHEDULE</a:t>
            </a:r>
          </a:p>
        </p:txBody>
      </p:sp>
      <p:sp>
        <p:nvSpPr>
          <p:cNvPr id="5" name="Footer Placeholder 4"/>
          <p:cNvSpPr>
            <a:spLocks noGrp="1"/>
          </p:cNvSpPr>
          <p:nvPr>
            <p:ph type="ftr" sz="quarter" idx="11"/>
          </p:nvPr>
        </p:nvSpPr>
        <p:spPr/>
        <p:txBody>
          <a:bodyPr/>
          <a:lstStyle/>
          <a:p>
            <a:r>
              <a:rPr lang="en-US" dirty="0"/>
              <a:t>FSAE MICHIGAN 2018</a:t>
            </a:r>
          </a:p>
        </p:txBody>
      </p:sp>
      <p:sp>
        <p:nvSpPr>
          <p:cNvPr id="6" name="Slide Number Placeholder 5"/>
          <p:cNvSpPr>
            <a:spLocks noGrp="1"/>
          </p:cNvSpPr>
          <p:nvPr>
            <p:ph type="sldNum" sz="quarter" idx="12"/>
          </p:nvPr>
        </p:nvSpPr>
        <p:spPr/>
        <p:txBody>
          <a:bodyPr/>
          <a:lstStyle/>
          <a:p>
            <a:fld id="{1EE46988-AC4D-4F63-B87E-083C11D6C622}" type="slidenum">
              <a:rPr lang="en-US" smtClean="0"/>
              <a:t>12</a:t>
            </a:fld>
            <a:endParaRPr lang="en-US" dirty="0"/>
          </a:p>
        </p:txBody>
      </p:sp>
      <p:graphicFrame>
        <p:nvGraphicFramePr>
          <p:cNvPr id="7" name="Table 6">
            <a:extLst>
              <a:ext uri="{FF2B5EF4-FFF2-40B4-BE49-F238E27FC236}">
                <a16:creationId xmlns:a16="http://schemas.microsoft.com/office/drawing/2014/main" id="{1C5D10CB-8340-4989-B4D7-0D86794134B7}"/>
              </a:ext>
            </a:extLst>
          </p:cNvPr>
          <p:cNvGraphicFramePr>
            <a:graphicFrameLocks noGrp="1"/>
          </p:cNvGraphicFramePr>
          <p:nvPr>
            <p:extLst>
              <p:ext uri="{D42A27DB-BD31-4B8C-83A1-F6EECF244321}">
                <p14:modId xmlns:p14="http://schemas.microsoft.com/office/powerpoint/2010/main" val="1549285668"/>
              </p:ext>
            </p:extLst>
          </p:nvPr>
        </p:nvGraphicFramePr>
        <p:xfrm>
          <a:off x="662940" y="2204724"/>
          <a:ext cx="6446520" cy="5547033"/>
        </p:xfrm>
        <a:graphic>
          <a:graphicData uri="http://schemas.openxmlformats.org/drawingml/2006/table">
            <a:tbl>
              <a:tblPr firstRow="1" firstCol="1" bandRow="1"/>
              <a:tblGrid>
                <a:gridCol w="2297430">
                  <a:extLst>
                    <a:ext uri="{9D8B030D-6E8A-4147-A177-3AD203B41FA5}">
                      <a16:colId xmlns:a16="http://schemas.microsoft.com/office/drawing/2014/main" val="3741400438"/>
                    </a:ext>
                  </a:extLst>
                </a:gridCol>
                <a:gridCol w="4149090">
                  <a:extLst>
                    <a:ext uri="{9D8B030D-6E8A-4147-A177-3AD203B41FA5}">
                      <a16:colId xmlns:a16="http://schemas.microsoft.com/office/drawing/2014/main" val="1147856481"/>
                    </a:ext>
                  </a:extLst>
                </a:gridCol>
              </a:tblGrid>
              <a:tr h="0">
                <a:tc gridSpan="2">
                  <a:txBody>
                    <a:bodyPr/>
                    <a:lstStyle/>
                    <a:p>
                      <a:pPr marL="0" marR="0" algn="ctr">
                        <a:spcBef>
                          <a:spcPts val="0"/>
                        </a:spcBef>
                        <a:spcAft>
                          <a:spcPts val="0"/>
                        </a:spcAft>
                      </a:pPr>
                      <a:r>
                        <a:rPr lang="en-US" sz="1200" b="1" u="sng" spc="-15">
                          <a:effectLst/>
                          <a:latin typeface="+mn-lt"/>
                          <a:ea typeface="Times New Roman" panose="02020603050405020304" pitchFamily="18" charset="0"/>
                          <a:cs typeface="Times New Roman" panose="02020603050405020304" pitchFamily="18" charset="0"/>
                        </a:rPr>
                        <a:t>Daily Operations</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252657293"/>
                  </a:ext>
                </a:extLst>
              </a:tr>
              <a:tr h="565458">
                <a:tc>
                  <a:txBody>
                    <a:bodyPr/>
                    <a:lstStyle/>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MIS Gate 12 Open:</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MIS Gate 21 (Tunnel Gate) Open</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Tuesday - Saturday: Gate manned 24 hours per day</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Wednesday - Saturday: 6:00 a.m. to 1 hour after posted site closing</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979554"/>
                  </a:ext>
                </a:extLst>
              </a:tr>
              <a:tr h="399415">
                <a:tc>
                  <a:txBody>
                    <a:bodyPr/>
                    <a:lstStyle/>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MIS Site Open:</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a:t>
                      </a:r>
                      <a:r>
                        <a:rPr lang="en-US" sz="1100" i="1" dirty="0">
                          <a:solidFill>
                            <a:srgbClr val="00B0F0"/>
                          </a:solidFill>
                          <a:effectLst/>
                          <a:latin typeface="+mn-lt"/>
                          <a:ea typeface="Times New Roman" panose="02020603050405020304" pitchFamily="18" charset="0"/>
                          <a:cs typeface="Times New Roman" panose="02020603050405020304" pitchFamily="18" charset="0"/>
                        </a:rPr>
                        <a:t>.          </a:t>
                      </a:r>
                      <a:r>
                        <a:rPr lang="en-US" sz="1100" dirty="0">
                          <a:effectLst/>
                          <a:latin typeface="+mn-lt"/>
                          <a:ea typeface="Times New Roman" panose="02020603050405020304" pitchFamily="18" charset="0"/>
                          <a:cs typeface="Times New Roman" panose="02020603050405020304" pitchFamily="18" charset="0"/>
                        </a:rPr>
                        <a:t>7:30 a.m. – 7:30 p.m.</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Th.             7:30 a.m. - 7:30 p.m.</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Fri.             7:30 a.m. - 8:30 p.m.</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Sat.             7:00 a.m. - 10:30 p.m.</a:t>
                      </a:r>
                      <a:endParaRPr lang="en-US" sz="12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3324864"/>
                  </a:ext>
                </a:extLst>
              </a:tr>
              <a:tr h="399415">
                <a:tc>
                  <a:txBody>
                    <a:bodyPr/>
                    <a:lstStyle/>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Student Registration Sponsored by Nissan (Garage 1):</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Wed.            8:00a.m. – 5:00 p.m.</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spc="-15">
                          <a:effectLst/>
                          <a:latin typeface="+mn-lt"/>
                          <a:ea typeface="Times New Roman" panose="02020603050405020304" pitchFamily="18" charset="0"/>
                          <a:cs typeface="Times New Roman" panose="02020603050405020304" pitchFamily="18" charset="0"/>
                        </a:rPr>
                        <a:t>Thursday      8:00 a.m. – 5:00 p.m.</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spc="-15">
                          <a:effectLst/>
                          <a:latin typeface="+mn-lt"/>
                          <a:ea typeface="Times New Roman" panose="02020603050405020304" pitchFamily="18" charset="0"/>
                          <a:cs typeface="Times New Roman" panose="02020603050405020304" pitchFamily="18" charset="0"/>
                        </a:rPr>
                        <a:t>Fri. -Sat.       All students will be registered as spectators</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5507190"/>
                  </a:ext>
                </a:extLst>
              </a:tr>
              <a:tr h="365125">
                <a:tc>
                  <a:txBody>
                    <a:bodyPr/>
                    <a:lstStyle/>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Information &amp; Volunteer Registration (Garage 1):</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Wednesday: 9:00 a.m. – 6:00 p.m.</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Thursday – Saturday: 6:30 a.m. – 6:00 p.m.</a:t>
                      </a:r>
                      <a:endParaRPr lang="en-US" sz="12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0908939"/>
                  </a:ext>
                </a:extLst>
              </a:tr>
              <a:tr h="610870">
                <a:tc>
                  <a:txBody>
                    <a:bodyPr/>
                    <a:lstStyle/>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Tech Inspection Sponsored by</a:t>
                      </a:r>
                      <a:r>
                        <a:rPr lang="en-US" sz="1100" b="1" i="1" spc="-15">
                          <a:solidFill>
                            <a:srgbClr val="00B0F0"/>
                          </a:solidFill>
                          <a:effectLst/>
                          <a:latin typeface="+mn-lt"/>
                          <a:ea typeface="Times New Roman" panose="02020603050405020304" pitchFamily="18" charset="0"/>
                          <a:cs typeface="Times New Roman" panose="02020603050405020304" pitchFamily="18" charset="0"/>
                        </a:rPr>
                        <a:t> </a:t>
                      </a:r>
                      <a:r>
                        <a:rPr lang="en-US" sz="1100" b="1" spc="-15">
                          <a:effectLst/>
                          <a:latin typeface="+mn-lt"/>
                          <a:ea typeface="Times New Roman" panose="02020603050405020304" pitchFamily="18" charset="0"/>
                          <a:cs typeface="Times New Roman" panose="02020603050405020304" pitchFamily="18" charset="0"/>
                        </a:rPr>
                        <a:t>Cummins, Inc. (Garage 2):</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 10:00 a.m. Tech Gear Check Opens</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 Noon - 7 p.m. (no new cars after 6 p.m.)</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Th. 9 a.m. - 5 p.m.</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Fri. By appointment 9 a.m. until 5:30 p.m.</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tabLst>
                          <a:tab pos="457200" algn="l"/>
                          <a:tab pos="914400" algn="l"/>
                          <a:tab pos="1371600" algn="l"/>
                          <a:tab pos="1828800" algn="l"/>
                          <a:tab pos="2286000" algn="l"/>
                          <a:tab pos="2743200" algn="l"/>
                          <a:tab pos="4011930" algn="r"/>
                        </a:tabLst>
                      </a:pPr>
                      <a:r>
                        <a:rPr lang="en-US" sz="1100" dirty="0">
                          <a:effectLst/>
                          <a:latin typeface="+mn-lt"/>
                          <a:ea typeface="Times New Roman" panose="02020603050405020304" pitchFamily="18" charset="0"/>
                          <a:cs typeface="Times New Roman" panose="02020603050405020304" pitchFamily="18" charset="0"/>
                        </a:rPr>
                        <a:t>Sat. By appointment 9 a.m. until 1 p.m. (Re-tech only)</a:t>
                      </a:r>
                      <a:endParaRPr lang="en-US" sz="12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2940327"/>
                  </a:ext>
                </a:extLst>
              </a:tr>
              <a:tr h="353695">
                <a:tc>
                  <a:txBody>
                    <a:bodyPr/>
                    <a:lstStyle/>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Scales (Garage 1 drive thru):</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spc="-15">
                          <a:effectLst/>
                          <a:latin typeface="+mn-lt"/>
                          <a:ea typeface="Times New Roman" panose="02020603050405020304" pitchFamily="18" charset="0"/>
                          <a:cs typeface="Times New Roman" panose="02020603050405020304" pitchFamily="18" charset="0"/>
                        </a:rPr>
                        <a:t> </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spc="-15" dirty="0">
                          <a:effectLst/>
                          <a:latin typeface="+mn-lt"/>
                          <a:ea typeface="Times New Roman" panose="02020603050405020304" pitchFamily="18" charset="0"/>
                          <a:cs typeface="Times New Roman" panose="02020603050405020304" pitchFamily="18" charset="0"/>
                        </a:rPr>
                        <a:t>Wed. 3 p.m. - 6 p.m.</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spc="-15" dirty="0">
                          <a:effectLst/>
                          <a:latin typeface="+mn-lt"/>
                          <a:ea typeface="Times New Roman" panose="02020603050405020304" pitchFamily="18" charset="0"/>
                          <a:cs typeface="Times New Roman" panose="02020603050405020304" pitchFamily="18" charset="0"/>
                        </a:rPr>
                        <a:t>Th. 8 a.m. - 4 p.m.</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spc="-15" dirty="0">
                          <a:effectLst/>
                          <a:latin typeface="+mn-lt"/>
                          <a:ea typeface="Times New Roman" panose="02020603050405020304" pitchFamily="18" charset="0"/>
                          <a:cs typeface="Times New Roman" panose="02020603050405020304" pitchFamily="18" charset="0"/>
                        </a:rPr>
                        <a:t>Fri. 7:30 a.m. - Noon (for “cornering”)</a:t>
                      </a:r>
                      <a:endParaRPr lang="en-US" sz="12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1701365"/>
                  </a:ext>
                </a:extLst>
              </a:tr>
              <a:tr h="399415">
                <a:tc>
                  <a:txBody>
                    <a:bodyPr/>
                    <a:lstStyle/>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Tilt/Noise/Brake Sponsored by</a:t>
                      </a:r>
                      <a:r>
                        <a:rPr lang="en-US" sz="1100" b="1" i="1" spc="-15">
                          <a:solidFill>
                            <a:srgbClr val="00B0F0"/>
                          </a:solidFill>
                          <a:effectLst/>
                          <a:latin typeface="+mn-lt"/>
                          <a:ea typeface="Times New Roman" panose="02020603050405020304" pitchFamily="18" charset="0"/>
                          <a:cs typeface="Times New Roman" panose="02020603050405020304" pitchFamily="18" charset="0"/>
                        </a:rPr>
                        <a:t> </a:t>
                      </a:r>
                      <a:r>
                        <a:rPr lang="en-US" sz="1100" b="1" spc="-15">
                          <a:effectLst/>
                          <a:latin typeface="+mn-lt"/>
                          <a:ea typeface="Times New Roman" panose="02020603050405020304" pitchFamily="18" charset="0"/>
                          <a:cs typeface="Times New Roman" panose="02020603050405020304" pitchFamily="18" charset="0"/>
                        </a:rPr>
                        <a:t>Akebono:</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Th. 9 a.m. - 5 p.m.(Staggered opening times by 30 min. per event)</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Fri. 8 a.m. - 5:30 p.m.</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1511668"/>
                  </a:ext>
                </a:extLst>
              </a:tr>
              <a:tr h="410845">
                <a:tc>
                  <a:txBody>
                    <a:bodyPr/>
                    <a:lstStyle/>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Fuel Station:</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Th. 8:30 a.m. - 5 p.m.</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Fri. 8 a.m. - 5 p.m.</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tabLst>
                          <a:tab pos="552450" algn="l"/>
                        </a:tabLst>
                      </a:pPr>
                      <a:r>
                        <a:rPr lang="en-US" sz="1100">
                          <a:effectLst/>
                          <a:latin typeface="+mn-lt"/>
                          <a:ea typeface="Times New Roman" panose="02020603050405020304" pitchFamily="18" charset="0"/>
                          <a:cs typeface="Times New Roman" panose="02020603050405020304" pitchFamily="18" charset="0"/>
                        </a:rPr>
                        <a:t>Sat. 7:30 a.m. - 5 p.m.</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83929838"/>
                  </a:ext>
                </a:extLst>
              </a:tr>
              <a:tr h="513715">
                <a:tc>
                  <a:txBody>
                    <a:bodyPr/>
                    <a:lstStyle/>
                    <a:p>
                      <a:pPr marL="0" marR="0">
                        <a:spcBef>
                          <a:spcPts val="0"/>
                        </a:spcBef>
                        <a:spcAft>
                          <a:spcPts val="0"/>
                        </a:spcAft>
                      </a:pPr>
                      <a:r>
                        <a:rPr lang="en-US" sz="1100" b="1" spc="-15">
                          <a:effectLst/>
                          <a:latin typeface="+mn-lt"/>
                          <a:ea typeface="Times New Roman" panose="02020603050405020304" pitchFamily="18" charset="0"/>
                          <a:cs typeface="Times New Roman" panose="02020603050405020304" pitchFamily="18" charset="0"/>
                        </a:rPr>
                        <a:t>Practice Area Sponsored by</a:t>
                      </a:r>
                      <a:r>
                        <a:rPr lang="en-US" sz="1100" b="1" i="1" spc="-15">
                          <a:solidFill>
                            <a:srgbClr val="00B0F0"/>
                          </a:solidFill>
                          <a:effectLst/>
                          <a:latin typeface="+mn-lt"/>
                          <a:ea typeface="Times New Roman" panose="02020603050405020304" pitchFamily="18" charset="0"/>
                          <a:cs typeface="Times New Roman" panose="02020603050405020304" pitchFamily="18" charset="0"/>
                        </a:rPr>
                        <a:t> </a:t>
                      </a:r>
                      <a:r>
                        <a:rPr lang="en-US" sz="1100" b="1" spc="-15">
                          <a:effectLst/>
                          <a:latin typeface="+mn-lt"/>
                          <a:ea typeface="Times New Roman" panose="02020603050405020304" pitchFamily="18" charset="0"/>
                          <a:cs typeface="Times New Roman" panose="02020603050405020304" pitchFamily="18" charset="0"/>
                        </a:rPr>
                        <a:t>Mahle (Turn 2; use Gate 12):</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Th. Noon - 5 p.m.</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Fri. 8 a.m. - 5:30 p.m.</a:t>
                      </a:r>
                      <a:endParaRPr lang="en-US" sz="120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a:effectLst/>
                          <a:latin typeface="+mn-lt"/>
                          <a:ea typeface="Times New Roman" panose="02020603050405020304" pitchFamily="18" charset="0"/>
                          <a:cs typeface="Times New Roman" panose="02020603050405020304" pitchFamily="18" charset="0"/>
                        </a:rPr>
                        <a:t>Sat. 8 a.m. - 3 p.m.</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2495566"/>
                  </a:ext>
                </a:extLst>
              </a:tr>
              <a:tr h="0">
                <a:tc gridSpan="2">
                  <a:txBody>
                    <a:bodyPr/>
                    <a:lstStyle/>
                    <a:p>
                      <a:pPr marL="342900" lvl="0" indent="-342900">
                        <a:buFont typeface="Symbol" panose="05050102010706020507" pitchFamily="18" charset="2"/>
                        <a:buChar char=""/>
                      </a:pPr>
                      <a:r>
                        <a:rPr lang="en-US" sz="1100" spc="-15" dirty="0">
                          <a:effectLst/>
                          <a:latin typeface="+mn-lt"/>
                          <a:ea typeface="Times New Roman" panose="02020603050405020304" pitchFamily="18" charset="0"/>
                          <a:cs typeface="Times New Roman" panose="02020603050405020304" pitchFamily="18" charset="0"/>
                        </a:rPr>
                        <a:t>NOTE: Cars must complete all 4 parts of tech by 5:30 p.m. Friday to qualify for Endurance.</a:t>
                      </a:r>
                      <a:endParaRPr lang="en-US" sz="1000" dirty="0">
                        <a:effectLst/>
                        <a:latin typeface="+mn-lt"/>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US" sz="1100" spc="-15" dirty="0">
                          <a:effectLst/>
                          <a:latin typeface="+mn-lt"/>
                          <a:ea typeface="Times New Roman" panose="02020603050405020304" pitchFamily="18" charset="0"/>
                          <a:cs typeface="Times New Roman" panose="02020603050405020304" pitchFamily="18" charset="0"/>
                        </a:rPr>
                        <a:t>30 minutes’ notice is required for all appointments, which can be booked through the announcer in Main Tent.</a:t>
                      </a:r>
                      <a:endParaRPr lang="en-US" sz="10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911299419"/>
                  </a:ext>
                </a:extLst>
              </a:tr>
            </a:tbl>
          </a:graphicData>
        </a:graphic>
      </p:graphicFrame>
    </p:spTree>
    <p:extLst>
      <p:ext uri="{BB962C8B-B14F-4D97-AF65-F5344CB8AC3E}">
        <p14:creationId xmlns:p14="http://schemas.microsoft.com/office/powerpoint/2010/main" val="29379103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3" y="1231900"/>
            <a:ext cx="6703695" cy="8293100"/>
          </a:xfrm>
        </p:spPr>
        <p:txBody>
          <a:bodyPr>
            <a:normAutofit/>
          </a:bodyPr>
          <a:lstStyle/>
          <a:p>
            <a:pPr marL="0" indent="0">
              <a:buNone/>
            </a:pPr>
            <a:r>
              <a:rPr lang="en-US" sz="1100" dirty="0">
                <a:solidFill>
                  <a:schemeClr val="tx1">
                    <a:lumMod val="75000"/>
                    <a:lumOff val="25000"/>
                  </a:schemeClr>
                </a:solidFill>
                <a:cs typeface="Lao UI" panose="020B0502040204020203" pitchFamily="34" charset="0"/>
              </a:rPr>
              <a:t>SUBJECT TO CHANGE:</a:t>
            </a: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cs typeface="Lao UI" panose="020B0502040204020203" pitchFamily="34" charset="0"/>
              </a:rPr>
              <a:t>DETAILED SCHEDULE</a:t>
            </a:r>
          </a:p>
        </p:txBody>
      </p:sp>
      <p:sp>
        <p:nvSpPr>
          <p:cNvPr id="6" name="Footer Placeholder 5"/>
          <p:cNvSpPr>
            <a:spLocks noGrp="1"/>
          </p:cNvSpPr>
          <p:nvPr>
            <p:ph type="ftr" sz="quarter" idx="11"/>
          </p:nvPr>
        </p:nvSpPr>
        <p:spPr/>
        <p:txBody>
          <a:bodyPr/>
          <a:lstStyle/>
          <a:p>
            <a:r>
              <a:rPr lang="en-US" dirty="0"/>
              <a:t>FSAE MICHIGAN 2018</a:t>
            </a:r>
          </a:p>
        </p:txBody>
      </p:sp>
      <p:sp>
        <p:nvSpPr>
          <p:cNvPr id="7" name="Slide Number Placeholder 6"/>
          <p:cNvSpPr>
            <a:spLocks noGrp="1"/>
          </p:cNvSpPr>
          <p:nvPr>
            <p:ph type="sldNum" sz="quarter" idx="12"/>
          </p:nvPr>
        </p:nvSpPr>
        <p:spPr/>
        <p:txBody>
          <a:bodyPr/>
          <a:lstStyle/>
          <a:p>
            <a:fld id="{1EE46988-AC4D-4F63-B87E-083C11D6C622}" type="slidenum">
              <a:rPr lang="en-US" smtClean="0"/>
              <a:t>13</a:t>
            </a:fld>
            <a:endParaRPr lang="en-US" dirty="0"/>
          </a:p>
        </p:txBody>
      </p:sp>
      <p:sp>
        <p:nvSpPr>
          <p:cNvPr id="11" name="Rectangle 2">
            <a:hlinkClick r:id="rId2"/>
            <a:extLst>
              <a:ext uri="{FF2B5EF4-FFF2-40B4-BE49-F238E27FC236}">
                <a16:creationId xmlns:a16="http://schemas.microsoft.com/office/drawing/2014/main" id="{20FEC75E-9300-4925-ADC0-692518D9AB15}"/>
              </a:ext>
            </a:extLst>
          </p:cNvPr>
          <p:cNvSpPr>
            <a:spLocks noChangeArrowheads="1"/>
          </p:cNvSpPr>
          <p:nvPr/>
        </p:nvSpPr>
        <p:spPr bwMode="auto">
          <a:xfrm>
            <a:off x="1839929" y="168591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Table 11">
            <a:extLst>
              <a:ext uri="{FF2B5EF4-FFF2-40B4-BE49-F238E27FC236}">
                <a16:creationId xmlns:a16="http://schemas.microsoft.com/office/drawing/2014/main" id="{9DAEADCC-9ADA-4A64-A9F7-3004A6DB9C07}"/>
              </a:ext>
            </a:extLst>
          </p:cNvPr>
          <p:cNvGraphicFramePr>
            <a:graphicFrameLocks noGrp="1"/>
          </p:cNvGraphicFramePr>
          <p:nvPr>
            <p:extLst>
              <p:ext uri="{D42A27DB-BD31-4B8C-83A1-F6EECF244321}">
                <p14:modId xmlns:p14="http://schemas.microsoft.com/office/powerpoint/2010/main" val="4245143207"/>
              </p:ext>
            </p:extLst>
          </p:nvPr>
        </p:nvGraphicFramePr>
        <p:xfrm>
          <a:off x="1103586" y="2045143"/>
          <a:ext cx="5559974" cy="5076190"/>
        </p:xfrm>
        <a:graphic>
          <a:graphicData uri="http://schemas.openxmlformats.org/drawingml/2006/table">
            <a:tbl>
              <a:tblPr firstRow="1" firstCol="1" bandRow="1"/>
              <a:tblGrid>
                <a:gridCol w="1416637">
                  <a:extLst>
                    <a:ext uri="{9D8B030D-6E8A-4147-A177-3AD203B41FA5}">
                      <a16:colId xmlns:a16="http://schemas.microsoft.com/office/drawing/2014/main" val="3816063762"/>
                    </a:ext>
                  </a:extLst>
                </a:gridCol>
                <a:gridCol w="113757">
                  <a:extLst>
                    <a:ext uri="{9D8B030D-6E8A-4147-A177-3AD203B41FA5}">
                      <a16:colId xmlns:a16="http://schemas.microsoft.com/office/drawing/2014/main" val="2197329500"/>
                    </a:ext>
                  </a:extLst>
                </a:gridCol>
                <a:gridCol w="2669541">
                  <a:extLst>
                    <a:ext uri="{9D8B030D-6E8A-4147-A177-3AD203B41FA5}">
                      <a16:colId xmlns:a16="http://schemas.microsoft.com/office/drawing/2014/main" val="4099902982"/>
                    </a:ext>
                  </a:extLst>
                </a:gridCol>
                <a:gridCol w="113757">
                  <a:extLst>
                    <a:ext uri="{9D8B030D-6E8A-4147-A177-3AD203B41FA5}">
                      <a16:colId xmlns:a16="http://schemas.microsoft.com/office/drawing/2014/main" val="1052742049"/>
                    </a:ext>
                  </a:extLst>
                </a:gridCol>
                <a:gridCol w="1246282">
                  <a:extLst>
                    <a:ext uri="{9D8B030D-6E8A-4147-A177-3AD203B41FA5}">
                      <a16:colId xmlns:a16="http://schemas.microsoft.com/office/drawing/2014/main" val="1339228983"/>
                    </a:ext>
                  </a:extLst>
                </a:gridCol>
              </a:tblGrid>
              <a:tr h="66605">
                <a:tc gridSpan="4">
                  <a:txBody>
                    <a:bodyPr/>
                    <a:lstStyle/>
                    <a:p>
                      <a:pPr marL="0" marR="0" algn="l">
                        <a:spcBef>
                          <a:spcPts val="0"/>
                        </a:spcBef>
                        <a:spcAft>
                          <a:spcPts val="0"/>
                        </a:spcAft>
                      </a:pPr>
                      <a:r>
                        <a:rPr lang="en-US" sz="1200" b="0" u="sng" spc="-15" dirty="0">
                          <a:effectLst/>
                          <a:latin typeface="+mn-lt"/>
                          <a:ea typeface="Times New Roman" panose="02020603050405020304" pitchFamily="18" charset="0"/>
                          <a:cs typeface="Times New Roman" panose="02020603050405020304" pitchFamily="18" charset="0"/>
                        </a:rPr>
                        <a:t>TUESDAY, MAY 8</a:t>
                      </a:r>
                      <a:endParaRPr lang="en-US" sz="1200" b="0" dirty="0">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200" b="0" u="sng" spc="-15">
                          <a:effectLst/>
                          <a:latin typeface="+mn-lt"/>
                          <a:ea typeface="Times New Roman" panose="02020603050405020304" pitchFamily="18" charset="0"/>
                          <a:cs typeface="Times New Roman" panose="02020603050405020304" pitchFamily="18" charset="0"/>
                        </a:rPr>
                        <a:t>Location</a:t>
                      </a:r>
                      <a:endParaRPr lang="en-US" sz="1200" b="0">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426464867"/>
                  </a:ext>
                </a:extLst>
              </a:tr>
              <a:tr h="142240">
                <a:tc>
                  <a:txBody>
                    <a:bodyPr/>
                    <a:lstStyle/>
                    <a:p>
                      <a:pPr marL="0" marR="0" algn="l">
                        <a:spcBef>
                          <a:spcPts val="0"/>
                        </a:spcBef>
                        <a:spcAft>
                          <a:spcPts val="0"/>
                        </a:spcAft>
                      </a:pPr>
                      <a:r>
                        <a:rPr lang="en-US" sz="1100" b="0" dirty="0">
                          <a:solidFill>
                            <a:schemeClr val="tx1"/>
                          </a:solidFill>
                          <a:effectLst/>
                          <a:latin typeface="+mn-lt"/>
                          <a:ea typeface="Times New Roman" panose="02020603050405020304" pitchFamily="18" charset="0"/>
                          <a:cs typeface="Times New Roman" panose="02020603050405020304" pitchFamily="18" charset="0"/>
                        </a:rPr>
                        <a:t>4:00–6:00 p.m.</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Early Registration (teams </a:t>
                      </a:r>
                      <a:r>
                        <a:rPr lang="en-US" sz="1100" b="0" u="sng" spc="-15">
                          <a:solidFill>
                            <a:schemeClr val="tx1"/>
                          </a:solidFill>
                          <a:effectLst/>
                          <a:latin typeface="+mn-lt"/>
                          <a:ea typeface="Times New Roman" panose="02020603050405020304" pitchFamily="18" charset="0"/>
                          <a:cs typeface="Times New Roman" panose="02020603050405020304" pitchFamily="18" charset="0"/>
                        </a:rPr>
                        <a:t>MUST</a:t>
                      </a:r>
                      <a:r>
                        <a:rPr lang="en-US" sz="1100" b="0" spc="-15">
                          <a:solidFill>
                            <a:schemeClr val="tx1"/>
                          </a:solidFill>
                          <a:effectLst/>
                          <a:latin typeface="+mn-lt"/>
                          <a:ea typeface="Times New Roman" panose="02020603050405020304" pitchFamily="18" charset="0"/>
                          <a:cs typeface="Times New Roman" panose="02020603050405020304" pitchFamily="18" charset="0"/>
                        </a:rPr>
                        <a:t> drop trucks/trailers in Paddock)</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spc="-15" dirty="0">
                          <a:solidFill>
                            <a:schemeClr val="tx1"/>
                          </a:solidFill>
                          <a:effectLst/>
                          <a:latin typeface="+mn-lt"/>
                          <a:ea typeface="Times New Roman" panose="02020603050405020304" pitchFamily="18" charset="0"/>
                          <a:cs typeface="Times New Roman" panose="02020603050405020304" pitchFamily="18" charset="0"/>
                        </a:rPr>
                        <a:t>Via Gate 12 only Garage 1</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582527348"/>
                  </a:ext>
                </a:extLst>
              </a:tr>
              <a:tr h="142240">
                <a:tc gridSpan="4">
                  <a:txBody>
                    <a:bodyPr/>
                    <a:lstStyle/>
                    <a:p>
                      <a:pPr marL="0" marR="0" algn="l">
                        <a:spcBef>
                          <a:spcPts val="0"/>
                        </a:spcBef>
                        <a:spcAft>
                          <a:spcPts val="0"/>
                        </a:spcAft>
                      </a:pPr>
                      <a:r>
                        <a:rPr lang="en-US" sz="1200" b="0" u="none" strike="noStrike"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200" b="0" u="none" strike="noStrike"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829470302"/>
                  </a:ext>
                </a:extLst>
              </a:tr>
              <a:tr h="231775">
                <a:tc gridSpan="4">
                  <a:txBody>
                    <a:bodyPr/>
                    <a:lstStyle/>
                    <a:p>
                      <a:pPr marL="0" marR="0" algn="l">
                        <a:spcBef>
                          <a:spcPts val="0"/>
                        </a:spcBef>
                        <a:spcAft>
                          <a:spcPts val="0"/>
                        </a:spcAft>
                      </a:pPr>
                      <a:r>
                        <a:rPr lang="en-US" sz="1200" b="0" u="sng" spc="-15">
                          <a:solidFill>
                            <a:schemeClr val="tx1"/>
                          </a:solidFill>
                          <a:effectLst/>
                          <a:latin typeface="+mn-lt"/>
                          <a:ea typeface="Times New Roman" panose="02020603050405020304" pitchFamily="18" charset="0"/>
                          <a:cs typeface="Times New Roman" panose="02020603050405020304" pitchFamily="18" charset="0"/>
                        </a:rPr>
                        <a:t>WEDNESDAY, MAY 9</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200" b="0" u="sng" spc="-15">
                          <a:solidFill>
                            <a:schemeClr val="tx1"/>
                          </a:solidFill>
                          <a:effectLst/>
                          <a:latin typeface="+mn-lt"/>
                          <a:ea typeface="Times New Roman" panose="02020603050405020304" pitchFamily="18" charset="0"/>
                          <a:cs typeface="Times New Roman" panose="02020603050405020304" pitchFamily="18" charset="0"/>
                        </a:rPr>
                        <a:t>Location</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387351213"/>
                  </a:ext>
                </a:extLst>
              </a:tr>
              <a:tr h="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10:00 a.m.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Tech Inspection Gear Check Opens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Garage 2</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81536546"/>
                  </a:ext>
                </a:extLst>
              </a:tr>
              <a:tr h="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5:30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Welcome Ceremony</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342635316"/>
                  </a:ext>
                </a:extLst>
              </a:tr>
              <a:tr h="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6:30 p.m. – 8:30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Invitation-Only Reception</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050" b="0" spc="-15">
                          <a:solidFill>
                            <a:schemeClr val="tx1"/>
                          </a:solidFill>
                          <a:effectLst/>
                          <a:latin typeface="+mn-lt"/>
                          <a:ea typeface="Times New Roman" panose="02020603050405020304" pitchFamily="18" charset="0"/>
                          <a:cs typeface="Times New Roman" panose="02020603050405020304" pitchFamily="18" charset="0"/>
                        </a:rPr>
                        <a:t>Champions’ Club</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673454331"/>
                  </a:ext>
                </a:extLst>
              </a:tr>
              <a:tr h="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7:30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Official Closing of the Site - </a:t>
                      </a:r>
                      <a:r>
                        <a:rPr lang="en-US" sz="1100" b="0" cap="small">
                          <a:solidFill>
                            <a:schemeClr val="tx1"/>
                          </a:solidFill>
                          <a:effectLst/>
                          <a:latin typeface="+mn-lt"/>
                          <a:ea typeface="Times New Roman" panose="02020603050405020304" pitchFamily="18" charset="0"/>
                          <a:cs typeface="Times New Roman" panose="02020603050405020304" pitchFamily="18" charset="0"/>
                        </a:rPr>
                        <a:t>Everyone must be off site</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689765294"/>
                  </a:ext>
                </a:extLst>
              </a:tr>
              <a:tr h="0">
                <a:tc gridSpan="2">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3">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1341605764"/>
                  </a:ext>
                </a:extLst>
              </a:tr>
              <a:tr h="237490">
                <a:tc gridSpan="4">
                  <a:txBody>
                    <a:bodyPr/>
                    <a:lstStyle/>
                    <a:p>
                      <a:pPr marL="0" marR="0" algn="l">
                        <a:spcBef>
                          <a:spcPts val="0"/>
                        </a:spcBef>
                        <a:spcAft>
                          <a:spcPts val="0"/>
                        </a:spcAft>
                      </a:pPr>
                      <a:r>
                        <a:rPr lang="en-US" sz="1200" b="0" u="sng" spc="-15">
                          <a:solidFill>
                            <a:schemeClr val="tx1"/>
                          </a:solidFill>
                          <a:effectLst/>
                          <a:latin typeface="+mn-lt"/>
                          <a:ea typeface="Times New Roman" panose="02020603050405020304" pitchFamily="18" charset="0"/>
                          <a:cs typeface="Times New Roman" panose="02020603050405020304" pitchFamily="18" charset="0"/>
                        </a:rPr>
                        <a:t>THURSDAY, MAY 10 (all times preceded by “~” are approximate)</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200" b="0" u="sng" spc="-15">
                          <a:solidFill>
                            <a:schemeClr val="tx1"/>
                          </a:solidFill>
                          <a:effectLst/>
                          <a:latin typeface="+mn-lt"/>
                          <a:ea typeface="Times New Roman" panose="02020603050405020304" pitchFamily="18" charset="0"/>
                          <a:cs typeface="Times New Roman" panose="02020603050405020304" pitchFamily="18" charset="0"/>
                        </a:rPr>
                        <a:t>Location</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898346995"/>
                  </a:ext>
                </a:extLst>
              </a:tr>
              <a:tr h="22606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8:00 a.m.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dirty="0">
                          <a:solidFill>
                            <a:schemeClr val="tx1"/>
                          </a:solidFill>
                          <a:effectLst/>
                          <a:latin typeface="+mn-lt"/>
                          <a:ea typeface="Times New Roman" panose="02020603050405020304" pitchFamily="18" charset="0"/>
                          <a:cs typeface="Times New Roman" panose="02020603050405020304" pitchFamily="18" charset="0"/>
                        </a:rPr>
                        <a:t>Drivers Meeting (Brake &amp; Practice) - </a:t>
                      </a:r>
                      <a:r>
                        <a:rPr lang="en-US" sz="1100" b="0" cap="small" dirty="0">
                          <a:solidFill>
                            <a:schemeClr val="tx1"/>
                          </a:solidFill>
                          <a:effectLst/>
                          <a:latin typeface="+mn-lt"/>
                          <a:ea typeface="Times New Roman" panose="02020603050405020304" pitchFamily="18" charset="0"/>
                          <a:cs typeface="Times New Roman" panose="02020603050405020304" pitchFamily="18" charset="0"/>
                        </a:rPr>
                        <a:t>Mandatory </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488199728"/>
                  </a:ext>
                </a:extLst>
              </a:tr>
              <a:tr h="16891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8:30 a.m. – 5:30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Design Event Sponsored by</a:t>
                      </a:r>
                      <a:r>
                        <a:rPr lang="en-US" sz="1100" b="0" i="1">
                          <a:solidFill>
                            <a:schemeClr val="tx1"/>
                          </a:solidFill>
                          <a:effectLst/>
                          <a:latin typeface="+mn-lt"/>
                          <a:ea typeface="Times New Roman" panose="02020603050405020304" pitchFamily="18" charset="0"/>
                          <a:cs typeface="Times New Roman" panose="02020603050405020304" pitchFamily="18" charset="0"/>
                        </a:rPr>
                        <a:t> </a:t>
                      </a:r>
                      <a:r>
                        <a:rPr lang="en-US" sz="1100" b="0">
                          <a:solidFill>
                            <a:schemeClr val="tx1"/>
                          </a:solidFill>
                          <a:effectLst/>
                          <a:latin typeface="+mn-lt"/>
                          <a:ea typeface="Times New Roman" panose="02020603050405020304" pitchFamily="18" charset="0"/>
                          <a:cs typeface="Times New Roman" panose="02020603050405020304" pitchFamily="18" charset="0"/>
                        </a:rPr>
                        <a:t>Bosch - 1</a:t>
                      </a:r>
                      <a:r>
                        <a:rPr lang="en-US" sz="1100" b="0" baseline="30000">
                          <a:solidFill>
                            <a:schemeClr val="tx1"/>
                          </a:solidFill>
                          <a:effectLst/>
                          <a:latin typeface="+mn-lt"/>
                          <a:ea typeface="Times New Roman" panose="02020603050405020304" pitchFamily="18" charset="0"/>
                          <a:cs typeface="Times New Roman" panose="02020603050405020304" pitchFamily="18" charset="0"/>
                        </a:rPr>
                        <a:t>st</a:t>
                      </a:r>
                      <a:r>
                        <a:rPr lang="en-US" sz="1100" b="0">
                          <a:solidFill>
                            <a:schemeClr val="tx1"/>
                          </a:solidFill>
                          <a:effectLst/>
                          <a:latin typeface="+mn-lt"/>
                          <a:ea typeface="Times New Roman" panose="02020603050405020304" pitchFamily="18" charset="0"/>
                          <a:cs typeface="Times New Roman" panose="02020603050405020304" pitchFamily="18" charset="0"/>
                        </a:rPr>
                        <a:t> Round Judging Open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Garage 3</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355206591"/>
                  </a:ext>
                </a:extLst>
              </a:tr>
              <a:tr h="174625">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9:00 a.m. – 5:00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Cost Event Judging Open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506395744"/>
                  </a:ext>
                </a:extLst>
              </a:tr>
              <a:tr h="18034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9:00 a.m. – 5:00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Presentation Event - Judging Open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MIS Suites</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944017750"/>
                  </a:ext>
                </a:extLst>
              </a:tr>
              <a:tr h="13462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Noon - 1:00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Lunch Break</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911978854"/>
                  </a:ext>
                </a:extLst>
              </a:tr>
              <a:tr h="121910">
                <a:tc gridSpan="2">
                  <a:txBody>
                    <a:bodyPr/>
                    <a:lstStyle/>
                    <a:p>
                      <a:pPr marL="0" marR="0" algn="l">
                        <a:spcBef>
                          <a:spcPts val="0"/>
                        </a:spcBef>
                        <a:spcAft>
                          <a:spcPts val="0"/>
                        </a:spcAft>
                      </a:pPr>
                      <a:r>
                        <a:rPr lang="en-US" sz="1100" b="0" i="1" dirty="0">
                          <a:solidFill>
                            <a:schemeClr val="tx1"/>
                          </a:solidFill>
                          <a:effectLst/>
                          <a:latin typeface="+mn-lt"/>
                          <a:ea typeface="Times New Roman" panose="02020603050405020304" pitchFamily="18" charset="0"/>
                          <a:cs typeface="Times New Roman" panose="02020603050405020304" pitchFamily="18" charset="0"/>
                        </a:rPr>
                        <a:t>5:30 p.m. – 8:30 p.m.</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i="1" dirty="0">
                          <a:solidFill>
                            <a:schemeClr val="tx1"/>
                          </a:solidFill>
                          <a:effectLst/>
                          <a:latin typeface="+mn-lt"/>
                          <a:ea typeface="Times New Roman" panose="02020603050405020304" pitchFamily="18" charset="0"/>
                          <a:cs typeface="Times New Roman" panose="02020603050405020304" pitchFamily="18" charset="0"/>
                        </a:rPr>
                        <a:t>Design Judges Meeting - Judges only </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i="1" dirty="0">
                          <a:solidFill>
                            <a:schemeClr val="tx1"/>
                          </a:solidFill>
                          <a:effectLst/>
                          <a:latin typeface="+mn-lt"/>
                          <a:ea typeface="Times New Roman" panose="02020603050405020304" pitchFamily="18" charset="0"/>
                          <a:cs typeface="Times New Roman" panose="02020603050405020304" pitchFamily="18" charset="0"/>
                        </a:rPr>
                        <a:t>Off Site</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3352643710"/>
                  </a:ext>
                </a:extLst>
              </a:tr>
              <a:tr h="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6:00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dirty="0">
                          <a:solidFill>
                            <a:schemeClr val="tx1"/>
                          </a:solidFill>
                          <a:effectLst/>
                          <a:latin typeface="+mn-lt"/>
                          <a:ea typeface="Times New Roman" panose="02020603050405020304" pitchFamily="18" charset="0"/>
                          <a:cs typeface="Times New Roman" panose="02020603050405020304" pitchFamily="18" charset="0"/>
                        </a:rPr>
                        <a:t>Staging for Panoramic Photo (weather permitting)</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000" b="0" dirty="0">
                          <a:solidFill>
                            <a:schemeClr val="tx1"/>
                          </a:solidFill>
                          <a:effectLst/>
                          <a:latin typeface="+mn-lt"/>
                          <a:ea typeface="Times New Roman" panose="02020603050405020304" pitchFamily="18" charset="0"/>
                          <a:cs typeface="Times New Roman" panose="02020603050405020304" pitchFamily="18" charset="0"/>
                        </a:rPr>
                        <a:t>Oval behind Suites</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039829276"/>
                  </a:ext>
                </a:extLst>
              </a:tr>
              <a:tr h="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6:00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Drivers Meeting (All Dynamic Events) - </a:t>
                      </a:r>
                      <a:r>
                        <a:rPr lang="en-US" sz="1100" b="0" cap="small">
                          <a:solidFill>
                            <a:schemeClr val="tx1"/>
                          </a:solidFill>
                          <a:effectLst/>
                          <a:latin typeface="+mn-lt"/>
                          <a:ea typeface="Times New Roman" panose="02020603050405020304" pitchFamily="18" charset="0"/>
                          <a:cs typeface="Times New Roman" panose="02020603050405020304" pitchFamily="18" charset="0"/>
                        </a:rPr>
                        <a:t>Mandatory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3191949781"/>
                  </a:ext>
                </a:extLst>
              </a:tr>
              <a:tr h="0">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7:30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Official Closing of the Site - </a:t>
                      </a:r>
                      <a:r>
                        <a:rPr lang="en-US" sz="1100" b="0" cap="small">
                          <a:solidFill>
                            <a:schemeClr val="tx1"/>
                          </a:solidFill>
                          <a:effectLst/>
                          <a:latin typeface="+mn-lt"/>
                          <a:ea typeface="Times New Roman" panose="02020603050405020304" pitchFamily="18" charset="0"/>
                          <a:cs typeface="Times New Roman" panose="02020603050405020304" pitchFamily="18" charset="0"/>
                        </a:rPr>
                        <a:t>Everyone must be off site</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566611808"/>
                  </a:ext>
                </a:extLst>
              </a:tr>
              <a:tr h="0">
                <a:tc gridSpan="2">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~9:00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Design Finalists announced online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spcBef>
                          <a:spcPts val="0"/>
                        </a:spcBef>
                        <a:spcAft>
                          <a:spcPts val="0"/>
                        </a:spcAft>
                      </a:pPr>
                      <a:r>
                        <a:rPr lang="en-US" sz="1200" b="0" dirty="0">
                          <a:solidFill>
                            <a:schemeClr val="tx1"/>
                          </a:solidFill>
                          <a:effectLst/>
                          <a:latin typeface="+mn-lt"/>
                          <a:ea typeface="Times New Roman" panose="02020603050405020304" pitchFamily="18" charset="0"/>
                          <a:cs typeface="Times New Roman" panose="02020603050405020304" pitchFamily="18" charset="0"/>
                        </a:rPr>
                        <a:t>www.sae.org and www.fsae.com</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F2DBDB"/>
                    </a:solidFill>
                  </a:tcPr>
                </a:tc>
                <a:tc hMerge="1">
                  <a:txBody>
                    <a:bodyPr/>
                    <a:lstStyle/>
                    <a:p>
                      <a:endParaRPr lang="en-US"/>
                    </a:p>
                  </a:txBody>
                  <a:tcPr/>
                </a:tc>
                <a:extLst>
                  <a:ext uri="{0D108BD9-81ED-4DB2-BD59-A6C34878D82A}">
                    <a16:rowId xmlns:a16="http://schemas.microsoft.com/office/drawing/2014/main" val="810067242"/>
                  </a:ext>
                </a:extLst>
              </a:tr>
              <a:tr h="0">
                <a:tc gridSpan="2">
                  <a:txBody>
                    <a:bodyPr/>
                    <a:lstStyle/>
                    <a:p>
                      <a:pPr marL="0" marR="0" algn="l">
                        <a:spcBef>
                          <a:spcPts val="0"/>
                        </a:spcBef>
                        <a:spcAft>
                          <a:spcPts val="0"/>
                        </a:spcAft>
                      </a:pPr>
                      <a:r>
                        <a:rPr lang="en-US" sz="1100" spc="-15">
                          <a:effectLst/>
                          <a:latin typeface="+mn-lt"/>
                          <a:ea typeface="Times New Roman" panose="02020603050405020304" pitchFamily="18" charset="0"/>
                          <a:cs typeface="Times New Roman" panose="02020603050405020304" pitchFamily="18" charset="0"/>
                        </a:rPr>
                        <a:t> </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3">
                  <a:txBody>
                    <a:bodyPr/>
                    <a:lstStyle/>
                    <a:p>
                      <a:pPr marL="0" marR="0" algn="ctr">
                        <a:spcBef>
                          <a:spcPts val="0"/>
                        </a:spcBef>
                        <a:spcAft>
                          <a:spcPts val="0"/>
                        </a:spcAft>
                      </a:pPr>
                      <a:r>
                        <a:rPr lang="en-US" sz="1100" spc="-15" dirty="0">
                          <a:effectLst/>
                          <a:latin typeface="+mn-lt"/>
                          <a:ea typeface="Times New Roman" panose="02020603050405020304" pitchFamily="18" charset="0"/>
                          <a:cs typeface="Times New Roman" panose="02020603050405020304" pitchFamily="18" charset="0"/>
                        </a:rPr>
                        <a:t> </a:t>
                      </a:r>
                      <a:endParaRPr lang="en-US" sz="1200" dirty="0">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tc hMerge="1">
                  <a:txBody>
                    <a:bodyPr/>
                    <a:lstStyle/>
                    <a:p>
                      <a:endParaRPr lang="en-US"/>
                    </a:p>
                  </a:txBody>
                  <a:tcPr/>
                </a:tc>
                <a:extLst>
                  <a:ext uri="{0D108BD9-81ED-4DB2-BD59-A6C34878D82A}">
                    <a16:rowId xmlns:a16="http://schemas.microsoft.com/office/drawing/2014/main" val="328649285"/>
                  </a:ext>
                </a:extLst>
              </a:tr>
            </a:tbl>
          </a:graphicData>
        </a:graphic>
      </p:graphicFrame>
    </p:spTree>
    <p:extLst>
      <p:ext uri="{BB962C8B-B14F-4D97-AF65-F5344CB8AC3E}">
        <p14:creationId xmlns:p14="http://schemas.microsoft.com/office/powerpoint/2010/main" val="75343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1" y="1012609"/>
            <a:ext cx="6703695" cy="8293100"/>
          </a:xfrm>
        </p:spPr>
        <p:txBody>
          <a:bodyPr>
            <a:normAutofit/>
          </a:bodyPr>
          <a:lstStyle/>
          <a:p>
            <a:pPr marL="0" indent="0">
              <a:buNone/>
            </a:pPr>
            <a:r>
              <a:rPr lang="en-US" sz="1100" dirty="0">
                <a:solidFill>
                  <a:schemeClr val="tx1">
                    <a:lumMod val="75000"/>
                    <a:lumOff val="25000"/>
                  </a:schemeClr>
                </a:solidFill>
                <a:latin typeface="Lao UI" panose="020B0502040204020203" pitchFamily="34" charset="0"/>
                <a:cs typeface="Lao UI" panose="020B0502040204020203" pitchFamily="34" charset="0"/>
              </a:rPr>
              <a:t>SUBJECT TO CHANGE:</a:t>
            </a: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DETAILED SCHEDULE CONT.</a:t>
            </a:r>
          </a:p>
        </p:txBody>
      </p:sp>
      <p:sp>
        <p:nvSpPr>
          <p:cNvPr id="2" name="Footer Placeholder 1"/>
          <p:cNvSpPr>
            <a:spLocks noGrp="1"/>
          </p:cNvSpPr>
          <p:nvPr>
            <p:ph type="ftr" sz="quarter" idx="11"/>
          </p:nvPr>
        </p:nvSpPr>
        <p:spPr/>
        <p:txBody>
          <a:bodyPr/>
          <a:lstStyle/>
          <a:p>
            <a:r>
              <a:rPr lang="en-US" dirty="0"/>
              <a:t>FSAE MICHIGAN 2018</a:t>
            </a:r>
          </a:p>
        </p:txBody>
      </p:sp>
      <p:sp>
        <p:nvSpPr>
          <p:cNvPr id="7" name="Slide Number Placeholder 6"/>
          <p:cNvSpPr>
            <a:spLocks noGrp="1"/>
          </p:cNvSpPr>
          <p:nvPr>
            <p:ph type="sldNum" sz="quarter" idx="12"/>
          </p:nvPr>
        </p:nvSpPr>
        <p:spPr/>
        <p:txBody>
          <a:bodyPr/>
          <a:lstStyle/>
          <a:p>
            <a:fld id="{1EE46988-AC4D-4F63-B87E-083C11D6C622}" type="slidenum">
              <a:rPr lang="en-US" smtClean="0"/>
              <a:t>14</a:t>
            </a:fld>
            <a:endParaRPr lang="en-US" dirty="0"/>
          </a:p>
        </p:txBody>
      </p:sp>
      <p:graphicFrame>
        <p:nvGraphicFramePr>
          <p:cNvPr id="8" name="Table 7">
            <a:extLst>
              <a:ext uri="{FF2B5EF4-FFF2-40B4-BE49-F238E27FC236}">
                <a16:creationId xmlns:a16="http://schemas.microsoft.com/office/drawing/2014/main" id="{3FD2C014-0DFA-49C8-865D-CF294FE2DA9D}"/>
              </a:ext>
            </a:extLst>
          </p:cNvPr>
          <p:cNvGraphicFramePr>
            <a:graphicFrameLocks noGrp="1"/>
          </p:cNvGraphicFramePr>
          <p:nvPr>
            <p:extLst>
              <p:ext uri="{D42A27DB-BD31-4B8C-83A1-F6EECF244321}">
                <p14:modId xmlns:p14="http://schemas.microsoft.com/office/powerpoint/2010/main" val="890144084"/>
              </p:ext>
            </p:extLst>
          </p:nvPr>
        </p:nvGraphicFramePr>
        <p:xfrm>
          <a:off x="708658" y="2147989"/>
          <a:ext cx="6355080" cy="3542662"/>
        </p:xfrm>
        <a:graphic>
          <a:graphicData uri="http://schemas.openxmlformats.org/drawingml/2006/table">
            <a:tbl>
              <a:tblPr firstRow="1" firstCol="1" bandRow="1"/>
              <a:tblGrid>
                <a:gridCol w="1428115">
                  <a:extLst>
                    <a:ext uri="{9D8B030D-6E8A-4147-A177-3AD203B41FA5}">
                      <a16:colId xmlns:a16="http://schemas.microsoft.com/office/drawing/2014/main" val="3788882149"/>
                    </a:ext>
                  </a:extLst>
                </a:gridCol>
                <a:gridCol w="3669665">
                  <a:extLst>
                    <a:ext uri="{9D8B030D-6E8A-4147-A177-3AD203B41FA5}">
                      <a16:colId xmlns:a16="http://schemas.microsoft.com/office/drawing/2014/main" val="2728224655"/>
                    </a:ext>
                  </a:extLst>
                </a:gridCol>
                <a:gridCol w="1257300">
                  <a:extLst>
                    <a:ext uri="{9D8B030D-6E8A-4147-A177-3AD203B41FA5}">
                      <a16:colId xmlns:a16="http://schemas.microsoft.com/office/drawing/2014/main" val="1765710159"/>
                    </a:ext>
                  </a:extLst>
                </a:gridCol>
              </a:tblGrid>
              <a:tr h="334490">
                <a:tc gridSpan="2">
                  <a:txBody>
                    <a:bodyPr/>
                    <a:lstStyle/>
                    <a:p>
                      <a:pPr marL="0" marR="0" algn="l">
                        <a:spcBef>
                          <a:spcPts val="0"/>
                        </a:spcBef>
                        <a:spcAft>
                          <a:spcPts val="0"/>
                        </a:spcAft>
                      </a:pPr>
                      <a:r>
                        <a:rPr lang="en-US" sz="1200" b="0" u="sng" spc="-15" dirty="0">
                          <a:solidFill>
                            <a:schemeClr val="tx1"/>
                          </a:solidFill>
                          <a:effectLst/>
                          <a:latin typeface="+mn-lt"/>
                          <a:ea typeface="Times New Roman" panose="02020603050405020304" pitchFamily="18" charset="0"/>
                          <a:cs typeface="Times New Roman" panose="02020603050405020304" pitchFamily="18" charset="0"/>
                        </a:rPr>
                        <a:t>FRIDAY, MAY 11 (all times preceded by “~” are approximate)</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1200" b="0" u="sng" spc="-15">
                          <a:solidFill>
                            <a:schemeClr val="tx1"/>
                          </a:solidFill>
                          <a:effectLst/>
                          <a:latin typeface="+mn-lt"/>
                          <a:ea typeface="Times New Roman" panose="02020603050405020304" pitchFamily="18" charset="0"/>
                          <a:cs typeface="Times New Roman" panose="02020603050405020304" pitchFamily="18" charset="0"/>
                        </a:rPr>
                        <a:t>Location</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548947370"/>
                  </a:ext>
                </a:extLst>
              </a:tr>
              <a:tr h="189091">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8:00 a.m. - 10:00 a.m.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Autocross Sponsored by Magna Course Walk Open</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50" b="0"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123402223"/>
                  </a:ext>
                </a:extLst>
              </a:tr>
              <a:tr h="189091">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9:00 a.m. - 4:00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Design Feedback for Non-finalists </a:t>
                      </a:r>
                      <a:r>
                        <a:rPr lang="en-US" sz="950" b="0" spc="-15">
                          <a:solidFill>
                            <a:schemeClr val="tx1"/>
                          </a:solidFill>
                          <a:effectLst/>
                          <a:latin typeface="+mn-lt"/>
                          <a:ea typeface="Times New Roman" panose="02020603050405020304" pitchFamily="18" charset="0"/>
                          <a:cs typeface="Times New Roman" panose="02020603050405020304" pitchFamily="18" charset="0"/>
                        </a:rPr>
                        <a:t>(by appt. only)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Garage 3</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521841192"/>
                  </a:ext>
                </a:extLst>
              </a:tr>
              <a:tr h="189091">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9:30 a.m.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Course Crew Safety Briefing – Skidpad</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00" b="0" i="1"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727320645"/>
                  </a:ext>
                </a:extLst>
              </a:tr>
              <a:tr h="189091">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9:30 a.m.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Course Crew Safety Briefing - Acceleration</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0" i="1" spc="-15">
                          <a:solidFill>
                            <a:schemeClr val="tx1"/>
                          </a:solidFill>
                          <a:effectLst/>
                          <a:latin typeface="+mn-lt"/>
                          <a:ea typeface="Times New Roman" panose="02020603050405020304" pitchFamily="18" charset="0"/>
                          <a:cs typeface="Times New Roman" panose="02020603050405020304" pitchFamily="18" charset="0"/>
                        </a:rPr>
                        <a:t>Pit Lane</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143588069"/>
                  </a:ext>
                </a:extLst>
              </a:tr>
              <a:tr h="189091">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9:30 a.m.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Presentation Seminar</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662749367"/>
                  </a:ext>
                </a:extLst>
              </a:tr>
              <a:tr h="189091">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10:00 a.m.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Course Crew Safety Briefing – Autocross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00" b="0" i="1"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3032535218"/>
                  </a:ext>
                </a:extLst>
              </a:tr>
              <a:tr h="189091">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10:00 a.m. - 5:00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Skid Pad Sponsored by Cooper Tire Open </a:t>
                      </a:r>
                      <a:r>
                        <a:rPr lang="en-US" sz="950" b="0">
                          <a:solidFill>
                            <a:schemeClr val="tx1"/>
                          </a:solidFill>
                          <a:effectLst/>
                          <a:latin typeface="+mn-lt"/>
                          <a:ea typeface="Times New Roman" panose="02020603050405020304" pitchFamily="18" charset="0"/>
                          <a:cs typeface="Times New Roman" panose="02020603050405020304" pitchFamily="18" charset="0"/>
                        </a:rPr>
                        <a:t>(open during lunch)</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50" b="0"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3841610714"/>
                  </a:ext>
                </a:extLst>
              </a:tr>
              <a:tr h="189091">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10:00 a.m. - 5:00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Acceleration Sponsored by</a:t>
                      </a:r>
                      <a:r>
                        <a:rPr lang="en-US" sz="1100" b="0" i="1">
                          <a:solidFill>
                            <a:schemeClr val="tx1"/>
                          </a:solidFill>
                          <a:effectLst/>
                          <a:latin typeface="+mn-lt"/>
                          <a:ea typeface="Times New Roman" panose="02020603050405020304" pitchFamily="18" charset="0"/>
                          <a:cs typeface="Times New Roman" panose="02020603050405020304" pitchFamily="18" charset="0"/>
                        </a:rPr>
                        <a:t> </a:t>
                      </a:r>
                      <a:r>
                        <a:rPr lang="en-US" sz="1100" b="0">
                          <a:solidFill>
                            <a:schemeClr val="tx1"/>
                          </a:solidFill>
                          <a:effectLst/>
                          <a:latin typeface="+mn-lt"/>
                          <a:ea typeface="Times New Roman" panose="02020603050405020304" pitchFamily="18" charset="0"/>
                          <a:cs typeface="Times New Roman" panose="02020603050405020304" pitchFamily="18" charset="0"/>
                        </a:rPr>
                        <a:t>Roush Open </a:t>
                      </a:r>
                      <a:r>
                        <a:rPr lang="en-US" sz="950" b="0">
                          <a:solidFill>
                            <a:schemeClr val="tx1"/>
                          </a:solidFill>
                          <a:effectLst/>
                          <a:latin typeface="+mn-lt"/>
                          <a:ea typeface="Times New Roman" panose="02020603050405020304" pitchFamily="18" charset="0"/>
                          <a:cs typeface="Times New Roman" panose="02020603050405020304" pitchFamily="18" charset="0"/>
                        </a:rPr>
                        <a:t>(closed 12 -1 for lunch)</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Pit Road</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220501848"/>
                  </a:ext>
                </a:extLst>
              </a:tr>
              <a:tr h="189091">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10:30 a.m.  - 5:00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Autocross Sponsored by Magna Open </a:t>
                      </a:r>
                      <a:r>
                        <a:rPr lang="en-US" sz="950" b="0">
                          <a:solidFill>
                            <a:schemeClr val="tx1"/>
                          </a:solidFill>
                          <a:effectLst/>
                          <a:latin typeface="+mn-lt"/>
                          <a:ea typeface="Times New Roman" panose="02020603050405020304" pitchFamily="18" charset="0"/>
                          <a:cs typeface="Times New Roman" panose="02020603050405020304" pitchFamily="18" charset="0"/>
                        </a:rPr>
                        <a:t>(closed 1-2:30 for lunch)</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50" b="0"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4018912061"/>
                  </a:ext>
                </a:extLst>
              </a:tr>
              <a:tr h="225619">
                <a:tc>
                  <a:txBody>
                    <a:bodyPr/>
                    <a:lstStyle/>
                    <a:p>
                      <a:pPr marL="0" marR="0" algn="l">
                        <a:spcBef>
                          <a:spcPts val="0"/>
                        </a:spcBef>
                        <a:spcAft>
                          <a:spcPts val="0"/>
                        </a:spcAft>
                      </a:pPr>
                      <a:r>
                        <a:rPr lang="en-US" sz="1100" b="0" dirty="0">
                          <a:solidFill>
                            <a:schemeClr val="tx1"/>
                          </a:solidFill>
                          <a:effectLst/>
                          <a:latin typeface="+mn-lt"/>
                          <a:ea typeface="Times New Roman" panose="02020603050405020304" pitchFamily="18" charset="0"/>
                          <a:cs typeface="Times New Roman" panose="02020603050405020304" pitchFamily="18" charset="0"/>
                        </a:rPr>
                        <a:t>12:00 p.m. - 2:30 p.m.</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Lunch Break (staggered)</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068425408"/>
                  </a:ext>
                </a:extLst>
              </a:tr>
              <a:tr h="189091">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~5:00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dirty="0">
                          <a:solidFill>
                            <a:schemeClr val="tx1"/>
                          </a:solidFill>
                          <a:effectLst/>
                          <a:latin typeface="+mn-lt"/>
                          <a:ea typeface="Times New Roman" panose="02020603050405020304" pitchFamily="18" charset="0"/>
                          <a:cs typeface="Times New Roman" panose="02020603050405020304" pitchFamily="18" charset="0"/>
                        </a:rPr>
                        <a:t>Staging for Panoramic Photo (weather make-up date if needed)</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0">
                          <a:solidFill>
                            <a:schemeClr val="tx1"/>
                          </a:solidFill>
                          <a:effectLst/>
                          <a:latin typeface="+mn-lt"/>
                          <a:ea typeface="Times New Roman" panose="02020603050405020304" pitchFamily="18" charset="0"/>
                          <a:cs typeface="Times New Roman" panose="02020603050405020304" pitchFamily="18" charset="0"/>
                        </a:rPr>
                        <a:t>Oval behind Suites</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3395583035"/>
                  </a:ext>
                </a:extLst>
              </a:tr>
              <a:tr h="189091">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~5:30 p.m. - 8:30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Design Finals - Sponsored by Bosch</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Garage 3</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314354771"/>
                  </a:ext>
                </a:extLst>
              </a:tr>
              <a:tr h="189091">
                <a:tc>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~7:00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Award Ceremony 1 Sponsored by General Motors</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551753706"/>
                  </a:ext>
                </a:extLst>
              </a:tr>
              <a:tr h="378181">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9:00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dirty="0">
                          <a:solidFill>
                            <a:schemeClr val="tx1"/>
                          </a:solidFill>
                          <a:effectLst/>
                          <a:latin typeface="+mn-lt"/>
                          <a:ea typeface="Times New Roman" panose="02020603050405020304" pitchFamily="18" charset="0"/>
                          <a:cs typeface="Times New Roman" panose="02020603050405020304" pitchFamily="18" charset="0"/>
                        </a:rPr>
                        <a:t>Official Closing of the Site - </a:t>
                      </a:r>
                      <a:r>
                        <a:rPr lang="en-US" sz="1100" b="0" cap="small" dirty="0">
                          <a:solidFill>
                            <a:schemeClr val="tx1"/>
                          </a:solidFill>
                          <a:effectLst/>
                          <a:latin typeface="+mn-lt"/>
                          <a:ea typeface="Times New Roman" panose="02020603050405020304" pitchFamily="18" charset="0"/>
                          <a:cs typeface="Times New Roman" panose="02020603050405020304" pitchFamily="18" charset="0"/>
                        </a:rPr>
                        <a:t>Everyone must be off site IMMEDIATELY FOLLOWING AWARD CEREMONY</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dirty="0">
                          <a:solidFill>
                            <a:schemeClr val="tx1"/>
                          </a:solidFill>
                          <a:effectLst/>
                          <a:latin typeface="+mn-lt"/>
                          <a:ea typeface="Times New Roman" panose="02020603050405020304" pitchFamily="18" charset="0"/>
                          <a:cs typeface="Times New Roman" panose="02020603050405020304" pitchFamily="18" charset="0"/>
                        </a:rPr>
                        <a:t> </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4094885438"/>
                  </a:ext>
                </a:extLst>
              </a:tr>
              <a:tr h="189091">
                <a:tc>
                  <a:txBody>
                    <a:bodyPr/>
                    <a:lstStyle/>
                    <a:p>
                      <a:pPr marL="0" marR="0" algn="l">
                        <a:spcBef>
                          <a:spcPts val="0"/>
                        </a:spcBef>
                        <a:spcAft>
                          <a:spcPts val="0"/>
                        </a:spcAft>
                      </a:pPr>
                      <a:r>
                        <a:rPr lang="en-US" sz="1100" spc="-15">
                          <a:effectLst/>
                          <a:latin typeface="+mn-lt"/>
                          <a:ea typeface="Times New Roman" panose="02020603050405020304" pitchFamily="18" charset="0"/>
                          <a:cs typeface="Times New Roman" panose="02020603050405020304" pitchFamily="18" charset="0"/>
                        </a:rPr>
                        <a:t> </a:t>
                      </a:r>
                      <a:endParaRPr lang="en-US" sz="1200">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spcBef>
                          <a:spcPts val="0"/>
                        </a:spcBef>
                        <a:spcAft>
                          <a:spcPts val="0"/>
                        </a:spcAft>
                      </a:pPr>
                      <a:r>
                        <a:rPr lang="en-US" sz="1100" spc="-15" dirty="0">
                          <a:effectLst/>
                          <a:latin typeface="+mn-lt"/>
                          <a:ea typeface="Times New Roman" panose="02020603050405020304" pitchFamily="18" charset="0"/>
                          <a:cs typeface="Times New Roman" panose="02020603050405020304" pitchFamily="18" charset="0"/>
                        </a:rPr>
                        <a:t> </a:t>
                      </a:r>
                      <a:endParaRPr lang="en-US" sz="1200" dirty="0">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436405137"/>
                  </a:ext>
                </a:extLst>
              </a:tr>
            </a:tbl>
          </a:graphicData>
        </a:graphic>
      </p:graphicFrame>
    </p:spTree>
    <p:extLst>
      <p:ext uri="{BB962C8B-B14F-4D97-AF65-F5344CB8AC3E}">
        <p14:creationId xmlns:p14="http://schemas.microsoft.com/office/powerpoint/2010/main" val="914887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1" y="1012609"/>
            <a:ext cx="6703695" cy="8293100"/>
          </a:xfrm>
        </p:spPr>
        <p:txBody>
          <a:bodyPr>
            <a:normAutofit/>
          </a:bodyPr>
          <a:lstStyle/>
          <a:p>
            <a:pPr marL="0" indent="0">
              <a:buNone/>
            </a:pPr>
            <a:r>
              <a:rPr lang="en-US" sz="1100" dirty="0">
                <a:solidFill>
                  <a:schemeClr val="tx1">
                    <a:lumMod val="75000"/>
                    <a:lumOff val="25000"/>
                  </a:schemeClr>
                </a:solidFill>
                <a:latin typeface="Lao UI" panose="020B0502040204020203" pitchFamily="34" charset="0"/>
                <a:cs typeface="Lao UI" panose="020B0502040204020203" pitchFamily="34" charset="0"/>
              </a:rPr>
              <a:t>SUBJECT TO CHANGE:</a:t>
            </a: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DETAILED SCHEDULE CONT.</a:t>
            </a:r>
          </a:p>
        </p:txBody>
      </p:sp>
      <p:sp>
        <p:nvSpPr>
          <p:cNvPr id="2" name="Footer Placeholder 1"/>
          <p:cNvSpPr>
            <a:spLocks noGrp="1"/>
          </p:cNvSpPr>
          <p:nvPr>
            <p:ph type="ftr" sz="quarter" idx="11"/>
          </p:nvPr>
        </p:nvSpPr>
        <p:spPr/>
        <p:txBody>
          <a:bodyPr/>
          <a:lstStyle/>
          <a:p>
            <a:r>
              <a:rPr lang="en-US" dirty="0"/>
              <a:t>FSAE MICHIGAN 2018</a:t>
            </a:r>
          </a:p>
        </p:txBody>
      </p:sp>
      <p:sp>
        <p:nvSpPr>
          <p:cNvPr id="7" name="Slide Number Placeholder 6"/>
          <p:cNvSpPr>
            <a:spLocks noGrp="1"/>
          </p:cNvSpPr>
          <p:nvPr>
            <p:ph type="sldNum" sz="quarter" idx="12"/>
          </p:nvPr>
        </p:nvSpPr>
        <p:spPr/>
        <p:txBody>
          <a:bodyPr/>
          <a:lstStyle/>
          <a:p>
            <a:fld id="{1EE46988-AC4D-4F63-B87E-083C11D6C622}" type="slidenum">
              <a:rPr lang="en-US" smtClean="0"/>
              <a:t>15</a:t>
            </a:fld>
            <a:endParaRPr lang="en-US" dirty="0"/>
          </a:p>
        </p:txBody>
      </p:sp>
      <p:graphicFrame>
        <p:nvGraphicFramePr>
          <p:cNvPr id="9" name="Table 8">
            <a:extLst>
              <a:ext uri="{FF2B5EF4-FFF2-40B4-BE49-F238E27FC236}">
                <a16:creationId xmlns:a16="http://schemas.microsoft.com/office/drawing/2014/main" id="{3CF623C7-53F3-4DF1-8C31-B857BA4079CC}"/>
              </a:ext>
            </a:extLst>
          </p:cNvPr>
          <p:cNvGraphicFramePr>
            <a:graphicFrameLocks noGrp="1"/>
          </p:cNvGraphicFramePr>
          <p:nvPr>
            <p:extLst>
              <p:ext uri="{D42A27DB-BD31-4B8C-83A1-F6EECF244321}">
                <p14:modId xmlns:p14="http://schemas.microsoft.com/office/powerpoint/2010/main" val="79767437"/>
              </p:ext>
            </p:extLst>
          </p:nvPr>
        </p:nvGraphicFramePr>
        <p:xfrm>
          <a:off x="708658" y="2060681"/>
          <a:ext cx="6355080" cy="4911604"/>
        </p:xfrm>
        <a:graphic>
          <a:graphicData uri="http://schemas.openxmlformats.org/drawingml/2006/table">
            <a:tbl>
              <a:tblPr firstRow="1" firstCol="1" bandRow="1"/>
              <a:tblGrid>
                <a:gridCol w="1428115">
                  <a:extLst>
                    <a:ext uri="{9D8B030D-6E8A-4147-A177-3AD203B41FA5}">
                      <a16:colId xmlns:a16="http://schemas.microsoft.com/office/drawing/2014/main" val="3851866323"/>
                    </a:ext>
                  </a:extLst>
                </a:gridCol>
                <a:gridCol w="3669665">
                  <a:extLst>
                    <a:ext uri="{9D8B030D-6E8A-4147-A177-3AD203B41FA5}">
                      <a16:colId xmlns:a16="http://schemas.microsoft.com/office/drawing/2014/main" val="3134634852"/>
                    </a:ext>
                  </a:extLst>
                </a:gridCol>
                <a:gridCol w="1257300">
                  <a:extLst>
                    <a:ext uri="{9D8B030D-6E8A-4147-A177-3AD203B41FA5}">
                      <a16:colId xmlns:a16="http://schemas.microsoft.com/office/drawing/2014/main" val="3008516417"/>
                    </a:ext>
                  </a:extLst>
                </a:gridCol>
              </a:tblGrid>
              <a:tr h="546308">
                <a:tc gridSpan="2">
                  <a:txBody>
                    <a:bodyPr/>
                    <a:lstStyle/>
                    <a:p>
                      <a:pPr marL="0" marR="0" algn="l">
                        <a:spcBef>
                          <a:spcPts val="0"/>
                        </a:spcBef>
                        <a:spcAft>
                          <a:spcPts val="0"/>
                        </a:spcAft>
                      </a:pPr>
                      <a:r>
                        <a:rPr lang="en-US" sz="1200" b="0" u="sng" spc="-15" dirty="0">
                          <a:solidFill>
                            <a:schemeClr val="tx1"/>
                          </a:solidFill>
                          <a:effectLst/>
                          <a:latin typeface="+mn-lt"/>
                          <a:ea typeface="Times New Roman" panose="02020603050405020304" pitchFamily="18" charset="0"/>
                          <a:cs typeface="Times New Roman" panose="02020603050405020304" pitchFamily="18" charset="0"/>
                        </a:rPr>
                        <a:t>SATURDAY, MAY 12 (all times preceded by “~” are approximate)</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p>
                      <a:pPr marL="0" marR="0" algn="l">
                        <a:spcBef>
                          <a:spcPts val="0"/>
                        </a:spcBef>
                        <a:spcAft>
                          <a:spcPts val="0"/>
                        </a:spcAft>
                      </a:pPr>
                      <a:r>
                        <a:rPr lang="en-US" sz="1200" b="0" u="none" strike="noStrike" spc="-15" dirty="0">
                          <a:solidFill>
                            <a:schemeClr val="tx1"/>
                          </a:solidFill>
                          <a:effectLst/>
                          <a:latin typeface="+mn-lt"/>
                          <a:ea typeface="Times New Roman" panose="02020603050405020304" pitchFamily="18" charset="0"/>
                          <a:cs typeface="Times New Roman" panose="02020603050405020304" pitchFamily="18" charset="0"/>
                        </a:rPr>
                        <a:t> </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1200" b="0" u="sng" spc="-15" dirty="0">
                          <a:solidFill>
                            <a:schemeClr val="tx1"/>
                          </a:solidFill>
                          <a:effectLst/>
                          <a:latin typeface="+mn-lt"/>
                          <a:ea typeface="Times New Roman" panose="02020603050405020304" pitchFamily="18" charset="0"/>
                          <a:cs typeface="Times New Roman" panose="02020603050405020304" pitchFamily="18" charset="0"/>
                        </a:rPr>
                        <a:t>Location</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200" b="0" u="none" strike="noStrike" spc="-15" dirty="0">
                          <a:solidFill>
                            <a:schemeClr val="tx1"/>
                          </a:solidFill>
                          <a:effectLst/>
                          <a:latin typeface="+mn-lt"/>
                          <a:ea typeface="Times New Roman" panose="02020603050405020304" pitchFamily="18" charset="0"/>
                          <a:cs typeface="Times New Roman" panose="02020603050405020304" pitchFamily="18" charset="0"/>
                        </a:rPr>
                        <a:t> </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810848643"/>
                  </a:ext>
                </a:extLst>
              </a:tr>
              <a:tr h="17198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7:00 a.m. – 8:00 a.m.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Endurance Sponsored by Ford Course Walk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50" b="0"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662346605"/>
                  </a:ext>
                </a:extLst>
              </a:tr>
              <a:tr h="171980">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8:15 a.m.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Course Crew Safety Briefing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00" b="0" i="1"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705517792"/>
                  </a:ext>
                </a:extLst>
              </a:tr>
              <a:tr h="17198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~8:30 a.m.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Top 3 Teams Design Finalists Announced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993531641"/>
                  </a:ext>
                </a:extLst>
              </a:tr>
              <a:tr h="205204">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~9:00 a.m. – 2:00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Design Feedback for Finalists not Top 3, by appointment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Garage 3</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153296458"/>
                  </a:ext>
                </a:extLst>
              </a:tr>
              <a:tr h="34396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9:00 a.m.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Endurance/Fuel Efficiency Sponsored by Ford Open - Group 1 Only</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50" b="0"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663212295"/>
                  </a:ext>
                </a:extLst>
              </a:tr>
              <a:tr h="34396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~12:00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Endurance/Fuel Efficiency Sponsored by Ford Gate Closes for Group 1</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50" b="0"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943530757"/>
                  </a:ext>
                </a:extLst>
              </a:tr>
              <a:tr h="17198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~12:30 p.m. - 1:00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Endurance/Fuel Efficiency Sponsored by Ford Course Walk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50" b="0"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3865242886"/>
                  </a:ext>
                </a:extLst>
              </a:tr>
              <a:tr h="17198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~12:30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Lunch Break</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621659714"/>
                  </a:ext>
                </a:extLst>
              </a:tr>
              <a:tr h="171980">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1:30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i="1">
                          <a:solidFill>
                            <a:schemeClr val="tx1"/>
                          </a:solidFill>
                          <a:effectLst/>
                          <a:latin typeface="+mn-lt"/>
                          <a:ea typeface="Times New Roman" panose="02020603050405020304" pitchFamily="18" charset="0"/>
                          <a:cs typeface="Times New Roman" panose="02020603050405020304" pitchFamily="18" charset="0"/>
                        </a:rPr>
                        <a:t>Course Crew back on track</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00" b="0" i="1"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867411478"/>
                  </a:ext>
                </a:extLst>
              </a:tr>
              <a:tr h="34396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~1:35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Endurance/Fuel Efficiency Sponsored by Ford Open - Group 2 Only</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50" b="0"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1240610494"/>
                  </a:ext>
                </a:extLst>
              </a:tr>
              <a:tr h="34396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~4:00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Endurance/Fuel Efficiency Sponsored by Ford Gate Closes for Group 2</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50" b="0" spc="-15">
                          <a:solidFill>
                            <a:schemeClr val="tx1"/>
                          </a:solidFill>
                          <a:effectLst/>
                          <a:latin typeface="+mn-lt"/>
                          <a:ea typeface="Times New Roman" panose="02020603050405020304" pitchFamily="18" charset="0"/>
                          <a:cs typeface="Times New Roman" panose="02020603050405020304" pitchFamily="18" charset="0"/>
                        </a:rPr>
                        <a:t>Backstretch via Gate 50</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545092411"/>
                  </a:ext>
                </a:extLst>
              </a:tr>
              <a:tr h="17198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~5:30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Public Viewing of Top 3 Design Finalists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124977590"/>
                  </a:ext>
                </a:extLst>
              </a:tr>
              <a:tr h="17198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~6:00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Public Design Review of Top 3 Finalists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384942240"/>
                  </a:ext>
                </a:extLst>
              </a:tr>
              <a:tr h="17198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~7:00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Presentation Highlights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3048310157"/>
                  </a:ext>
                </a:extLst>
              </a:tr>
              <a:tr h="171980">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~8:00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Final Awards Ceremony Sponsored by General Motors</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Main Tent</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3242719704"/>
                  </a:ext>
                </a:extLst>
              </a:tr>
              <a:tr h="345263">
                <a:tc>
                  <a:txBody>
                    <a:bodyPr/>
                    <a:lstStyle/>
                    <a:p>
                      <a:pPr marL="0" marR="0" algn="l">
                        <a:spcBef>
                          <a:spcPts val="0"/>
                        </a:spcBef>
                        <a:spcAft>
                          <a:spcPts val="0"/>
                        </a:spcAft>
                      </a:pPr>
                      <a:r>
                        <a:rPr lang="en-US" sz="1100" b="0">
                          <a:solidFill>
                            <a:schemeClr val="tx1"/>
                          </a:solidFill>
                          <a:effectLst/>
                          <a:latin typeface="+mn-lt"/>
                          <a:ea typeface="Times New Roman" panose="02020603050405020304" pitchFamily="18" charset="0"/>
                          <a:cs typeface="Times New Roman" panose="02020603050405020304" pitchFamily="18" charset="0"/>
                        </a:rPr>
                        <a:t>10:30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Official Closing of the Site - All Teams and Transporters Must Exit </a:t>
                      </a:r>
                      <a:r>
                        <a:rPr lang="en-US" sz="1100" b="0" cap="small">
                          <a:solidFill>
                            <a:schemeClr val="tx1"/>
                          </a:solidFill>
                          <a:effectLst/>
                          <a:latin typeface="+mn-lt"/>
                          <a:ea typeface="Times New Roman" panose="02020603050405020304" pitchFamily="18" charset="0"/>
                          <a:cs typeface="Times New Roman" panose="02020603050405020304" pitchFamily="18" charset="0"/>
                        </a:rPr>
                        <a:t>IMMEDIATELY FOLLOWING AWARD CEREMONY</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408250199"/>
                  </a:ext>
                </a:extLst>
              </a:tr>
              <a:tr h="181100">
                <a:tc gridSpan="3">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239784059"/>
                  </a:ext>
                </a:extLst>
              </a:tr>
              <a:tr h="315948">
                <a:tc gridSpan="2">
                  <a:txBody>
                    <a:bodyPr/>
                    <a:lstStyle/>
                    <a:p>
                      <a:pPr marL="0" marR="0" algn="l">
                        <a:spcBef>
                          <a:spcPts val="0"/>
                        </a:spcBef>
                        <a:spcAft>
                          <a:spcPts val="0"/>
                        </a:spcAft>
                      </a:pPr>
                      <a:r>
                        <a:rPr lang="en-US" sz="1200" b="0" u="sng" spc="-15">
                          <a:solidFill>
                            <a:schemeClr val="tx1"/>
                          </a:solidFill>
                          <a:effectLst/>
                          <a:latin typeface="+mn-lt"/>
                          <a:ea typeface="Times New Roman" panose="02020603050405020304" pitchFamily="18" charset="0"/>
                          <a:cs typeface="Times New Roman" panose="02020603050405020304" pitchFamily="18" charset="0"/>
                        </a:rPr>
                        <a:t>SUNDAY, MAY 13</a:t>
                      </a:r>
                      <a:r>
                        <a:rPr lang="en-US" sz="1200" b="0" spc="-15">
                          <a:solidFill>
                            <a:schemeClr val="tx1"/>
                          </a:solidFill>
                          <a:effectLst/>
                          <a:latin typeface="+mn-lt"/>
                          <a:ea typeface="Times New Roman" panose="02020603050405020304" pitchFamily="18" charset="0"/>
                          <a:cs typeface="Times New Roman" panose="02020603050405020304" pitchFamily="18" charset="0"/>
                        </a:rPr>
                        <a:t>	</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ctr">
                        <a:spcBef>
                          <a:spcPts val="0"/>
                        </a:spcBef>
                        <a:spcAft>
                          <a:spcPts val="0"/>
                        </a:spcAft>
                      </a:pPr>
                      <a:r>
                        <a:rPr lang="en-US" sz="1200" b="0" u="sng" spc="-15" dirty="0">
                          <a:solidFill>
                            <a:schemeClr val="tx1"/>
                          </a:solidFill>
                          <a:effectLst/>
                          <a:latin typeface="+mn-lt"/>
                          <a:ea typeface="Times New Roman" panose="02020603050405020304" pitchFamily="18" charset="0"/>
                          <a:cs typeface="Times New Roman" panose="02020603050405020304" pitchFamily="18" charset="0"/>
                        </a:rPr>
                        <a:t>Location</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2394739713"/>
                  </a:ext>
                </a:extLst>
              </a:tr>
              <a:tr h="222141">
                <a:tc>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9:00 a.m. - 2:00 p.m.</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0" spc="-15">
                          <a:solidFill>
                            <a:schemeClr val="tx1"/>
                          </a:solidFill>
                          <a:effectLst/>
                          <a:latin typeface="+mn-lt"/>
                          <a:ea typeface="Times New Roman" panose="02020603050405020304" pitchFamily="18" charset="0"/>
                          <a:cs typeface="Times New Roman" panose="02020603050405020304" pitchFamily="18" charset="0"/>
                        </a:rPr>
                        <a:t>Site Open ONLY for Pick-Up of Transporters</a:t>
                      </a:r>
                      <a:endParaRPr lang="en-US" sz="1200" b="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100" b="0" spc="-15" dirty="0">
                          <a:solidFill>
                            <a:schemeClr val="tx1"/>
                          </a:solidFill>
                          <a:effectLst/>
                          <a:latin typeface="+mn-lt"/>
                          <a:ea typeface="Times New Roman" panose="02020603050405020304" pitchFamily="18" charset="0"/>
                          <a:cs typeface="Times New Roman" panose="02020603050405020304" pitchFamily="18" charset="0"/>
                        </a:rPr>
                        <a:t>Via Gate 12</a:t>
                      </a:r>
                      <a:endParaRPr lang="en-US" sz="1200" b="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extLst>
                  <a:ext uri="{0D108BD9-81ED-4DB2-BD59-A6C34878D82A}">
                    <a16:rowId xmlns:a16="http://schemas.microsoft.com/office/drawing/2014/main" val="3118676467"/>
                  </a:ext>
                </a:extLst>
              </a:tr>
            </a:tbl>
          </a:graphicData>
        </a:graphic>
      </p:graphicFrame>
    </p:spTree>
    <p:extLst>
      <p:ext uri="{BB962C8B-B14F-4D97-AF65-F5344CB8AC3E}">
        <p14:creationId xmlns:p14="http://schemas.microsoft.com/office/powerpoint/2010/main" val="31005797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DETAILED SCHEDULE CONT.</a:t>
            </a:r>
          </a:p>
        </p:txBody>
      </p:sp>
      <p:sp>
        <p:nvSpPr>
          <p:cNvPr id="2" name="Footer Placeholder 1"/>
          <p:cNvSpPr>
            <a:spLocks noGrp="1"/>
          </p:cNvSpPr>
          <p:nvPr>
            <p:ph type="ftr" sz="quarter" idx="11"/>
          </p:nvPr>
        </p:nvSpPr>
        <p:spPr/>
        <p:txBody>
          <a:bodyPr/>
          <a:lstStyle/>
          <a:p>
            <a:r>
              <a:rPr lang="en-US" dirty="0"/>
              <a:t>FSAE MICHIGAN 2018</a:t>
            </a:r>
          </a:p>
        </p:txBody>
      </p:sp>
      <p:sp>
        <p:nvSpPr>
          <p:cNvPr id="7" name="Slide Number Placeholder 6"/>
          <p:cNvSpPr>
            <a:spLocks noGrp="1"/>
          </p:cNvSpPr>
          <p:nvPr>
            <p:ph type="sldNum" sz="quarter" idx="12"/>
          </p:nvPr>
        </p:nvSpPr>
        <p:spPr/>
        <p:txBody>
          <a:bodyPr/>
          <a:lstStyle/>
          <a:p>
            <a:fld id="{1EE46988-AC4D-4F63-B87E-083C11D6C622}" type="slidenum">
              <a:rPr lang="en-US" smtClean="0"/>
              <a:t>16</a:t>
            </a:fld>
            <a:endParaRPr lang="en-US" dirty="0"/>
          </a:p>
        </p:txBody>
      </p:sp>
      <p:sp>
        <p:nvSpPr>
          <p:cNvPr id="5" name="Rectangle 4">
            <a:extLst>
              <a:ext uri="{FF2B5EF4-FFF2-40B4-BE49-F238E27FC236}">
                <a16:creationId xmlns:a16="http://schemas.microsoft.com/office/drawing/2014/main" id="{CF09C89F-5640-4F09-B2A7-747FA066AB99}"/>
              </a:ext>
            </a:extLst>
          </p:cNvPr>
          <p:cNvSpPr/>
          <p:nvPr/>
        </p:nvSpPr>
        <p:spPr>
          <a:xfrm>
            <a:off x="609599" y="1382047"/>
            <a:ext cx="6400800" cy="6555641"/>
          </a:xfrm>
          <a:prstGeom prst="rect">
            <a:avLst/>
          </a:prstGeom>
        </p:spPr>
        <p:txBody>
          <a:bodyPr wrap="square">
            <a:spAutoFit/>
          </a:bodyPr>
          <a:lstStyle/>
          <a:p>
            <a:r>
              <a:rPr lang="en-US" sz="1200" dirty="0"/>
              <a:t>Notes</a:t>
            </a:r>
          </a:p>
          <a:p>
            <a:r>
              <a:rPr lang="en-US" sz="1200" dirty="0"/>
              <a:t>1) Tunnel gate open 6:00 a.m. – 1 hour after site closing each day.  After hours, you must use Gate 12.</a:t>
            </a:r>
          </a:p>
          <a:p>
            <a:endParaRPr lang="en-US" sz="1200" dirty="0"/>
          </a:p>
          <a:p>
            <a:r>
              <a:rPr lang="en-US" sz="1200" dirty="0"/>
              <a:t>2) Teams who participate in early registration MUST drop off their trucks/trailers in the paddock.  No unpacking may be done on Tuesday.  All teams may participate.</a:t>
            </a:r>
          </a:p>
          <a:p>
            <a:endParaRPr lang="en-US" sz="1200" dirty="0"/>
          </a:p>
          <a:p>
            <a:r>
              <a:rPr lang="en-US" sz="1200" dirty="0"/>
              <a:t>3) Site closed to teams Monday, May 14, 2018.  Teams not shipping cars must remove them by 2 p.m. Sunday, May 13, 2018.</a:t>
            </a:r>
          </a:p>
          <a:p>
            <a:endParaRPr lang="en-US" sz="1200" dirty="0"/>
          </a:p>
          <a:p>
            <a:r>
              <a:rPr lang="en-US" sz="1200" dirty="0"/>
              <a:t>4) Shipping Cars - Teams shipping cars must have them removed from MIS by 10 a.m. Monday, May 14, 2018.</a:t>
            </a:r>
          </a:p>
          <a:p>
            <a:endParaRPr lang="en-US" sz="1200" dirty="0"/>
          </a:p>
          <a:p>
            <a:r>
              <a:rPr lang="en-US" sz="1200" dirty="0"/>
              <a:t>5) No Access During Dynamic Events - Teams may enter site with rigs/trailers/panel trucks ONLY when there are no Dynamic Events running.</a:t>
            </a:r>
          </a:p>
          <a:p>
            <a:endParaRPr lang="en-US" sz="1200" dirty="0"/>
          </a:p>
          <a:p>
            <a:r>
              <a:rPr lang="en-US" sz="1200" dirty="0"/>
              <a:t>6) Medical Services - There is no First Aid Station on site. EMS will provide any/all medical attention.</a:t>
            </a:r>
          </a:p>
          <a:p>
            <a:endParaRPr lang="en-US" sz="1200" dirty="0"/>
          </a:p>
          <a:p>
            <a:r>
              <a:rPr lang="en-US" sz="1200" dirty="0"/>
              <a:t>7) Overnight Removal of FSAE cars - Removal is allowed, but tech will pull Part 1 of your tech sticker.</a:t>
            </a:r>
          </a:p>
          <a:p>
            <a:endParaRPr lang="en-US" sz="1200" dirty="0"/>
          </a:p>
          <a:p>
            <a:r>
              <a:rPr lang="en-US" sz="1200" dirty="0"/>
              <a:t>8) FM Audio - Announcements can be heard via FM radio (Frequency will be posted in G1 at event).</a:t>
            </a:r>
          </a:p>
          <a:p>
            <a:endParaRPr lang="en-US" sz="1200" dirty="0"/>
          </a:p>
          <a:p>
            <a:r>
              <a:rPr lang="en-US" sz="1200" dirty="0"/>
              <a:t>9) Thursday 6pm – Panoramic Photo Staging will start.  Watch Formula SAE FB announcements! </a:t>
            </a:r>
          </a:p>
          <a:p>
            <a:endParaRPr lang="en-US" sz="1200" dirty="0"/>
          </a:p>
          <a:p>
            <a:r>
              <a:rPr lang="en-US" sz="1200" dirty="0"/>
              <a:t>10) Event Closing Times - Acceleration, Skid-Pad &amp; Autocross close exactly at the scheduled time.  Your car must cross the starting line before the event closing time to be allowed to complete that run.</a:t>
            </a:r>
          </a:p>
          <a:p>
            <a:endParaRPr lang="en-US" sz="1200" dirty="0"/>
          </a:p>
          <a:p>
            <a:r>
              <a:rPr lang="en-US" sz="1200" dirty="0"/>
              <a:t>11) Sponsor Skill Shops – Wednesday , May 9th see schedule for times. </a:t>
            </a:r>
          </a:p>
          <a:p>
            <a:endParaRPr lang="en-US" sz="1200" dirty="0"/>
          </a:p>
          <a:p>
            <a:r>
              <a:rPr lang="en-US" sz="1200" dirty="0"/>
              <a:t>12) Lost and Found - The Announcer in the Main Tent will be the drop-off/pick-up point for any found/lost items.  After hours, check with HQ in Garage 1.</a:t>
            </a:r>
          </a:p>
          <a:p>
            <a:endParaRPr lang="en-US" sz="1200" dirty="0"/>
          </a:p>
          <a:p>
            <a:r>
              <a:rPr lang="en-US" sz="1200" dirty="0"/>
              <a:t>13) Teams must have their trailers packed and be ready to leave the site immediately following the Award Ceremony Saturday.</a:t>
            </a:r>
          </a:p>
        </p:txBody>
      </p:sp>
    </p:spTree>
    <p:extLst>
      <p:ext uri="{BB962C8B-B14F-4D97-AF65-F5344CB8AC3E}">
        <p14:creationId xmlns:p14="http://schemas.microsoft.com/office/powerpoint/2010/main" val="29255791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0042" y="627062"/>
            <a:ext cx="6703695" cy="8493125"/>
          </a:xfrm>
        </p:spPr>
        <p:txBody>
          <a:bodyPr numCol="2">
            <a:normAutofit/>
          </a:bodyPr>
          <a:lstStyle/>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SUPPORT SERVICES</a:t>
            </a:r>
          </a:p>
        </p:txBody>
      </p:sp>
      <p:sp>
        <p:nvSpPr>
          <p:cNvPr id="5" name="Slide Number Placeholder 4"/>
          <p:cNvSpPr>
            <a:spLocks noGrp="1"/>
          </p:cNvSpPr>
          <p:nvPr>
            <p:ph type="sldNum" sz="quarter" idx="12"/>
          </p:nvPr>
        </p:nvSpPr>
        <p:spPr/>
        <p:txBody>
          <a:bodyPr/>
          <a:lstStyle/>
          <a:p>
            <a:fld id="{1EE46988-AC4D-4F63-B87E-083C11D6C622}" type="slidenum">
              <a:rPr lang="en-US" smtClean="0"/>
              <a:t>17</a:t>
            </a:fld>
            <a:endParaRPr lang="en-US" dirty="0"/>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208</a:t>
            </a:r>
          </a:p>
        </p:txBody>
      </p:sp>
      <p:graphicFrame>
        <p:nvGraphicFramePr>
          <p:cNvPr id="2" name="Table 1">
            <a:extLst>
              <a:ext uri="{FF2B5EF4-FFF2-40B4-BE49-F238E27FC236}">
                <a16:creationId xmlns:a16="http://schemas.microsoft.com/office/drawing/2014/main" id="{A37132DE-6666-4E51-BE81-E26ADB830A6E}"/>
              </a:ext>
            </a:extLst>
          </p:cNvPr>
          <p:cNvGraphicFramePr>
            <a:graphicFrameLocks noGrp="1"/>
          </p:cNvGraphicFramePr>
          <p:nvPr>
            <p:extLst>
              <p:ext uri="{D42A27DB-BD31-4B8C-83A1-F6EECF244321}">
                <p14:modId xmlns:p14="http://schemas.microsoft.com/office/powerpoint/2010/main" val="3435530795"/>
              </p:ext>
            </p:extLst>
          </p:nvPr>
        </p:nvGraphicFramePr>
        <p:xfrm>
          <a:off x="845820" y="2381464"/>
          <a:ext cx="6080760" cy="3642360"/>
        </p:xfrm>
        <a:graphic>
          <a:graphicData uri="http://schemas.openxmlformats.org/drawingml/2006/table">
            <a:tbl>
              <a:tblPr firstRow="1" firstCol="1" bandRow="1"/>
              <a:tblGrid>
                <a:gridCol w="2354580">
                  <a:extLst>
                    <a:ext uri="{9D8B030D-6E8A-4147-A177-3AD203B41FA5}">
                      <a16:colId xmlns:a16="http://schemas.microsoft.com/office/drawing/2014/main" val="3964335328"/>
                    </a:ext>
                  </a:extLst>
                </a:gridCol>
                <a:gridCol w="3726180">
                  <a:extLst>
                    <a:ext uri="{9D8B030D-6E8A-4147-A177-3AD203B41FA5}">
                      <a16:colId xmlns:a16="http://schemas.microsoft.com/office/drawing/2014/main" val="548129240"/>
                    </a:ext>
                  </a:extLst>
                </a:gridCol>
              </a:tblGrid>
              <a:tr h="0">
                <a:tc>
                  <a:txBody>
                    <a:bodyPr/>
                    <a:lstStyle/>
                    <a:p>
                      <a:pPr marL="0" marR="0">
                        <a:spcBef>
                          <a:spcPts val="0"/>
                        </a:spcBef>
                        <a:spcAft>
                          <a:spcPts val="0"/>
                        </a:spcAft>
                      </a:pPr>
                      <a:r>
                        <a:rPr lang="en-US" sz="1100" b="1" dirty="0">
                          <a:effectLst/>
                          <a:latin typeface="+mn-lt"/>
                          <a:ea typeface="Times New Roman" panose="02020603050405020304" pitchFamily="18" charset="0"/>
                          <a:cs typeface="Times New Roman" panose="02020603050405020304" pitchFamily="18" charset="0"/>
                        </a:rPr>
                        <a:t>GM Machine Trailer: </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 - Fri. 9 a.m. - 5 p.m.</a:t>
                      </a:r>
                    </a:p>
                    <a:p>
                      <a:pPr marL="0" marR="0">
                        <a:spcBef>
                          <a:spcPts val="0"/>
                        </a:spcBef>
                        <a:spcAft>
                          <a:spcPts val="0"/>
                        </a:spcAft>
                      </a:pPr>
                      <a:r>
                        <a:rPr lang="en-US" sz="1100" b="1" i="1" dirty="0">
                          <a:solidFill>
                            <a:srgbClr val="00B0F0"/>
                          </a:solidFill>
                          <a:effectLst/>
                          <a:latin typeface="+mn-lt"/>
                          <a:ea typeface="Times New Roman" panose="02020603050405020304" pitchFamily="18" charset="0"/>
                          <a:cs typeface="Times New Roman" panose="02020603050405020304" pitchFamily="18" charset="0"/>
                        </a:rPr>
                        <a:t> </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b="1" dirty="0">
                          <a:effectLst/>
                          <a:latin typeface="+mn-lt"/>
                          <a:ea typeface="Times New Roman" panose="02020603050405020304" pitchFamily="18" charset="0"/>
                          <a:cs typeface="Times New Roman" panose="02020603050405020304" pitchFamily="18" charset="0"/>
                        </a:rPr>
                        <a:t>Lincoln Electric Welding: </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 Noon - 5 p.m. </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Th.-Fri. 8 a.m. - 5 p.m.</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Sat. 8 a.m. - Noon</a:t>
                      </a:r>
                    </a:p>
                    <a:p>
                      <a:pPr marL="0" marR="0">
                        <a:spcBef>
                          <a:spcPts val="0"/>
                        </a:spcBef>
                        <a:spcAft>
                          <a:spcPts val="0"/>
                        </a:spcAft>
                      </a:pPr>
                      <a:r>
                        <a:rPr lang="en-US" sz="1100" i="1" dirty="0">
                          <a:solidFill>
                            <a:srgbClr val="00B0F0"/>
                          </a:solidFill>
                          <a:effectLst/>
                          <a:latin typeface="+mn-lt"/>
                          <a:ea typeface="Times New Roman" panose="02020603050405020304" pitchFamily="18" charset="0"/>
                          <a:cs typeface="Times New Roman" panose="02020603050405020304" pitchFamily="18" charset="0"/>
                        </a:rPr>
                        <a:t> </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b="1" dirty="0">
                          <a:effectLst/>
                          <a:latin typeface="+mn-lt"/>
                          <a:ea typeface="Times New Roman" panose="02020603050405020304" pitchFamily="18" charset="0"/>
                          <a:cs typeface="Times New Roman" panose="02020603050405020304" pitchFamily="18" charset="0"/>
                        </a:rPr>
                        <a:t>Sponsor Skill Shops</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 9:45 a.m. -5:30 p.m.</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Suites 215, 216, 217, and 218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b="1" dirty="0">
                          <a:effectLst/>
                          <a:latin typeface="+mn-lt"/>
                          <a:ea typeface="Times New Roman" panose="02020603050405020304" pitchFamily="18" charset="0"/>
                          <a:cs typeface="Times New Roman" panose="02020603050405020304" pitchFamily="18" charset="0"/>
                        </a:rPr>
                        <a:t>Hoosier: </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Wed.-Fri. 8 a.m. - 5 p.m.</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Sat. 8 a.m. - Noon</a:t>
                      </a:r>
                    </a:p>
                    <a:p>
                      <a:pPr marL="0" marR="0">
                        <a:spcBef>
                          <a:spcPts val="0"/>
                        </a:spcBef>
                        <a:spcAft>
                          <a:spcPts val="0"/>
                        </a:spcAft>
                      </a:pPr>
                      <a:r>
                        <a:rPr lang="en-US" sz="1100" i="1" dirty="0">
                          <a:solidFill>
                            <a:srgbClr val="00B0F0"/>
                          </a:solidFill>
                          <a:effectLst/>
                          <a:latin typeface="+mn-lt"/>
                          <a:ea typeface="Times New Roman" panose="02020603050405020304" pitchFamily="18" charset="0"/>
                          <a:cs typeface="Times New Roman" panose="02020603050405020304" pitchFamily="18" charset="0"/>
                        </a:rPr>
                        <a:t> </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b="1" dirty="0">
                          <a:effectLst/>
                          <a:latin typeface="+mn-lt"/>
                          <a:ea typeface="Times New Roman" panose="02020603050405020304" pitchFamily="18" charset="0"/>
                          <a:cs typeface="Times New Roman" panose="02020603050405020304" pitchFamily="18" charset="0"/>
                        </a:rPr>
                        <a:t>GM Internet Café</a:t>
                      </a:r>
                      <a:r>
                        <a:rPr lang="en-US" sz="1100" dirty="0">
                          <a:effectLst/>
                          <a:latin typeface="+mn-lt"/>
                          <a:ea typeface="Times New Roman" panose="02020603050405020304" pitchFamily="18" charset="0"/>
                          <a:cs typeface="Times New Roman" panose="02020603050405020304" pitchFamily="18" charset="0"/>
                        </a:rPr>
                        <a:t> (GM Recruitment Tent)</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Wed.-Fri. 8 a.m. - 5 p.m.</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Sat. 8 a.m. - 4 p.m.</a:t>
                      </a:r>
                    </a:p>
                    <a:p>
                      <a:pPr marL="0" marR="0">
                        <a:spcBef>
                          <a:spcPts val="0"/>
                        </a:spcBef>
                        <a:spcAft>
                          <a:spcPts val="0"/>
                        </a:spcAft>
                      </a:pPr>
                      <a:r>
                        <a:rPr lang="en-US" sz="1100" dirty="0">
                          <a:solidFill>
                            <a:srgbClr val="00B0F0"/>
                          </a:solidFill>
                          <a:effectLst/>
                          <a:latin typeface="+mn-lt"/>
                          <a:ea typeface="Times New Roman" panose="02020603050405020304" pitchFamily="18" charset="0"/>
                          <a:cs typeface="Times New Roman" panose="02020603050405020304" pitchFamily="18" charset="0"/>
                        </a:rPr>
                        <a:t> </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b="1" dirty="0">
                          <a:effectLst/>
                          <a:latin typeface="+mn-lt"/>
                          <a:ea typeface="Times New Roman" panose="02020603050405020304" pitchFamily="18" charset="0"/>
                          <a:cs typeface="Times New Roman" panose="02020603050405020304" pitchFamily="18" charset="0"/>
                        </a:rPr>
                        <a:t>ZF Resume Clinic &amp; Headshot Photo</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 11 a.m. – 5 p.m. (Resume Critiques)</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Th. 10 a.m. - 1 p.m. (Headshots) 10 a.m. – 5 p.m. (Resume Critiques)</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Fri. 10 a.m. - 1 p.m.  (Headshots) 10 a.m. – 5 p.m. (Resume Critiques)</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Sat. 9 a.m. - 11:30 a.m. (Resume Critiques)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1264850"/>
                  </a:ext>
                </a:extLst>
              </a:tr>
              <a:tr h="925195">
                <a:tc>
                  <a:txBody>
                    <a:bodyPr/>
                    <a:lstStyle/>
                    <a:p>
                      <a:pPr marL="0" marR="0">
                        <a:spcBef>
                          <a:spcPts val="0"/>
                        </a:spcBef>
                        <a:spcAft>
                          <a:spcPts val="0"/>
                        </a:spcAft>
                      </a:pPr>
                      <a:r>
                        <a:rPr lang="en-US" sz="1100" b="1" dirty="0">
                          <a:effectLst/>
                          <a:latin typeface="+mn-lt"/>
                          <a:ea typeface="Times New Roman" panose="02020603050405020304" pitchFamily="18" charset="0"/>
                          <a:cs typeface="Times New Roman" panose="02020603050405020304" pitchFamily="18" charset="0"/>
                        </a:rPr>
                        <a:t>MIS Fire trucks on site:	</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 - Sat.   7 a.m. - ~8 p.m.</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 </a:t>
                      </a:r>
                    </a:p>
                    <a:p>
                      <a:pPr marL="0" marR="0">
                        <a:spcBef>
                          <a:spcPts val="0"/>
                        </a:spcBef>
                        <a:spcAft>
                          <a:spcPts val="0"/>
                        </a:spcAft>
                      </a:pPr>
                      <a:r>
                        <a:rPr lang="en-US" sz="1100" b="1" dirty="0">
                          <a:effectLst/>
                          <a:latin typeface="+mn-lt"/>
                          <a:ea typeface="Times New Roman" panose="02020603050405020304" pitchFamily="18" charset="0"/>
                          <a:cs typeface="Times New Roman" panose="02020603050405020304" pitchFamily="18" charset="0"/>
                        </a:rPr>
                        <a:t>Ambulance on site</a:t>
                      </a:r>
                      <a:r>
                        <a:rPr lang="en-US" sz="1100" dirty="0">
                          <a:effectLst/>
                          <a:latin typeface="+mn-lt"/>
                          <a:ea typeface="Times New Roman" panose="02020603050405020304" pitchFamily="18" charset="0"/>
                          <a:cs typeface="Times New Roman" panose="02020603050405020304" pitchFamily="18" charset="0"/>
                        </a:rPr>
                        <a:t>:   </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 - Sat.7 a.m. - ~8 p.m. </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(2 units F &amp; S)</a:t>
                      </a:r>
                    </a:p>
                    <a:p>
                      <a:pPr marL="0" marR="0">
                        <a:spcBef>
                          <a:spcPts val="0"/>
                        </a:spcBef>
                        <a:spcAft>
                          <a:spcPts val="0"/>
                        </a:spcAft>
                      </a:pPr>
                      <a:r>
                        <a:rPr lang="en-US" sz="800" dirty="0">
                          <a:effectLst/>
                          <a:latin typeface="+mn-lt"/>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b="1" dirty="0">
                          <a:effectLst/>
                          <a:latin typeface="+mn-lt"/>
                          <a:ea typeface="Times New Roman" panose="02020603050405020304" pitchFamily="18" charset="0"/>
                          <a:cs typeface="Times New Roman" panose="02020603050405020304" pitchFamily="18" charset="0"/>
                        </a:rPr>
                        <a:t>Concessions: </a:t>
                      </a:r>
                      <a:endParaRPr lang="en-US" sz="11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Wed.-Sat 8 a.m. - 6 p.m.*</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 </a:t>
                      </a:r>
                    </a:p>
                    <a:p>
                      <a:pPr marL="0" marR="0">
                        <a:spcBef>
                          <a:spcPts val="0"/>
                        </a:spcBef>
                        <a:spcAft>
                          <a:spcPts val="0"/>
                        </a:spcAft>
                      </a:pPr>
                      <a:r>
                        <a:rPr lang="en-US" sz="1100" dirty="0">
                          <a:effectLst/>
                          <a:latin typeface="+mn-lt"/>
                          <a:ea typeface="Times New Roman" panose="02020603050405020304" pitchFamily="18" charset="0"/>
                          <a:cs typeface="Times New Roman" panose="02020603050405020304" pitchFamily="18" charset="0"/>
                        </a:rPr>
                        <a:t>* As business dictates. May close earlier if deemed appropriate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703406"/>
                  </a:ext>
                </a:extLst>
              </a:tr>
            </a:tbl>
          </a:graphicData>
        </a:graphic>
      </p:graphicFrame>
      <p:sp>
        <p:nvSpPr>
          <p:cNvPr id="8" name="Rectangle 1">
            <a:extLst>
              <a:ext uri="{FF2B5EF4-FFF2-40B4-BE49-F238E27FC236}">
                <a16:creationId xmlns:a16="http://schemas.microsoft.com/office/drawing/2014/main" id="{6F61FF04-660E-4772-BF0E-2CF125EBA456}"/>
              </a:ext>
            </a:extLst>
          </p:cNvPr>
          <p:cNvSpPr>
            <a:spLocks noChangeArrowheads="1"/>
          </p:cNvSpPr>
          <p:nvPr/>
        </p:nvSpPr>
        <p:spPr bwMode="auto">
          <a:xfrm>
            <a:off x="2636736" y="1440555"/>
            <a:ext cx="160992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sng" strike="noStrike" cap="none" normalizeH="0" baseline="0" dirty="0">
                <a:ln>
                  <a:noFill/>
                </a:ln>
                <a:solidFill>
                  <a:schemeClr val="tx1"/>
                </a:solidFill>
                <a:effectLst/>
                <a:ea typeface="Times New Roman" panose="02020603050405020304" pitchFamily="18" charset="0"/>
                <a:cs typeface="Times New Roman" panose="02020603050405020304" pitchFamily="18" charset="0"/>
              </a:rPr>
              <a:t>Support Services</a:t>
            </a:r>
            <a:endParaRPr kumimoji="0" lang="en-US" altLang="en-US" sz="16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297357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6195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SPONSOR SKILLSHOPS SCHEDULE</a:t>
            </a:r>
          </a:p>
        </p:txBody>
      </p:sp>
      <p:sp>
        <p:nvSpPr>
          <p:cNvPr id="3" name="Slide Number Placeholder 2"/>
          <p:cNvSpPr>
            <a:spLocks noGrp="1"/>
          </p:cNvSpPr>
          <p:nvPr>
            <p:ph type="sldNum" sz="quarter" idx="12"/>
          </p:nvPr>
        </p:nvSpPr>
        <p:spPr/>
        <p:txBody>
          <a:bodyPr/>
          <a:lstStyle/>
          <a:p>
            <a:fld id="{1EE46988-AC4D-4F63-B87E-083C11D6C622}" type="slidenum">
              <a:rPr lang="en-US" smtClean="0"/>
              <a:t>18</a:t>
            </a:fld>
            <a:endParaRPr lang="en-US" dirty="0"/>
          </a:p>
        </p:txBody>
      </p:sp>
      <p:sp>
        <p:nvSpPr>
          <p:cNvPr id="8" name="Footer Placeholder 1"/>
          <p:cNvSpPr>
            <a:spLocks noGrp="1"/>
          </p:cNvSpPr>
          <p:nvPr>
            <p:ph type="ftr" sz="quarter" idx="11"/>
          </p:nvPr>
        </p:nvSpPr>
        <p:spPr>
          <a:xfrm>
            <a:off x="2574606" y="9456528"/>
            <a:ext cx="2623185" cy="535517"/>
          </a:xfrm>
        </p:spPr>
        <p:txBody>
          <a:bodyPr/>
          <a:lstStyle/>
          <a:p>
            <a:r>
              <a:rPr lang="en-US" dirty="0"/>
              <a:t>FSAE MICHIGAN 2018</a:t>
            </a:r>
          </a:p>
        </p:txBody>
      </p:sp>
      <p:sp>
        <p:nvSpPr>
          <p:cNvPr id="12" name="Rectangle 11"/>
          <p:cNvSpPr/>
          <p:nvPr/>
        </p:nvSpPr>
        <p:spPr>
          <a:xfrm>
            <a:off x="612079" y="1700960"/>
            <a:ext cx="6625969" cy="1015663"/>
          </a:xfrm>
          <a:prstGeom prst="rect">
            <a:avLst/>
          </a:prstGeom>
        </p:spPr>
        <p:txBody>
          <a:bodyPr wrap="square">
            <a:spAutoFit/>
          </a:bodyPr>
          <a:lstStyle/>
          <a:p>
            <a:r>
              <a:rPr lang="en-US" sz="1200" dirty="0">
                <a:ea typeface="Calibri" panose="020F0502020204030204" pitchFamily="34" charset="0"/>
              </a:rPr>
              <a:t>Sponsor </a:t>
            </a:r>
            <a:r>
              <a:rPr lang="en-US" sz="1200" dirty="0" err="1">
                <a:ea typeface="Calibri" panose="020F0502020204030204" pitchFamily="34" charset="0"/>
              </a:rPr>
              <a:t>Skillshops</a:t>
            </a:r>
            <a:r>
              <a:rPr lang="en-US" sz="1200" dirty="0">
                <a:ea typeface="Calibri" panose="020F0502020204030204" pitchFamily="34" charset="0"/>
              </a:rPr>
              <a:t> are returning to Formula SAE Michigan in 2018.  These </a:t>
            </a:r>
            <a:r>
              <a:rPr lang="en-US" sz="1200" dirty="0" err="1">
                <a:ea typeface="Calibri" panose="020F0502020204030204" pitchFamily="34" charset="0"/>
              </a:rPr>
              <a:t>Skillshops</a:t>
            </a:r>
            <a:r>
              <a:rPr lang="en-US" sz="1200" dirty="0">
                <a:ea typeface="Calibri" panose="020F0502020204030204" pitchFamily="34" charset="0"/>
              </a:rPr>
              <a:t> will be located in Suites 215, 216, 217, and 218 on Wednesday, May 9, 2018.  There are 60 seats available for each Skillshop.  All registrants must arrive at their registered Skillshop 5 minutes prior or your seat will be given up.  If a Skillshop fills up, there will be an opportunity to Waitlist onsite by coming to the Suite and standing by for possible opening.  </a:t>
            </a:r>
            <a:endParaRPr lang="en-US" sz="1200" dirty="0">
              <a:effectLst/>
              <a:ea typeface="Calibri" panose="020F0502020204030204" pitchFamily="34" charset="0"/>
            </a:endParaRPr>
          </a:p>
        </p:txBody>
      </p:sp>
      <p:sp>
        <p:nvSpPr>
          <p:cNvPr id="13" name="Rectangle 12"/>
          <p:cNvSpPr/>
          <p:nvPr/>
        </p:nvSpPr>
        <p:spPr>
          <a:xfrm>
            <a:off x="631506" y="1085751"/>
            <a:ext cx="3886200" cy="581441"/>
          </a:xfrm>
          <a:prstGeom prst="rect">
            <a:avLst/>
          </a:prstGeom>
        </p:spPr>
        <p:txBody>
          <a:bodyPr>
            <a:spAutoFit/>
          </a:bodyPr>
          <a:lstStyle/>
          <a:p>
            <a:pPr>
              <a:lnSpc>
                <a:spcPct val="107000"/>
              </a:lnSpc>
              <a:spcAft>
                <a:spcPts val="800"/>
              </a:spcAft>
            </a:pPr>
            <a:r>
              <a:rPr lang="en-US" sz="1200" b="1" dirty="0">
                <a:latin typeface="Calibri" panose="020F0502020204030204" pitchFamily="34" charset="0"/>
                <a:ea typeface="Calibri" panose="020F0502020204030204" pitchFamily="34" charset="0"/>
                <a:cs typeface="Arial" panose="020B0604020202020204" pitchFamily="34" charset="0"/>
              </a:rPr>
              <a:t>SPONSORED BY: PURE MICHIGAN TALENT CONNECT</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1" dirty="0">
                <a:latin typeface="Calibri" panose="020F0502020204030204" pitchFamily="34" charset="0"/>
                <a:ea typeface="Calibri" panose="020F0502020204030204" pitchFamily="34" charset="0"/>
                <a:cs typeface="Arial" panose="020B0604020202020204" pitchFamily="34" charset="0"/>
              </a:rPr>
              <a:t>Wednesday  May 9, 2018</a:t>
            </a:r>
            <a:endParaRPr lang="en-US"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1">
            <a:extLst>
              <a:ext uri="{FF2B5EF4-FFF2-40B4-BE49-F238E27FC236}">
                <a16:creationId xmlns:a16="http://schemas.microsoft.com/office/drawing/2014/main" id="{08E35178-45E2-4E3E-A2E9-552B72DF73FE}"/>
              </a:ext>
            </a:extLst>
          </p:cNvPr>
          <p:cNvSpPr>
            <a:spLocks noChangeArrowheads="1"/>
          </p:cNvSpPr>
          <p:nvPr/>
        </p:nvSpPr>
        <p:spPr bwMode="auto">
          <a:xfrm>
            <a:off x="534988" y="3372053"/>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495D2DEC-E167-46C7-880F-B3018B1B657F}"/>
              </a:ext>
            </a:extLst>
          </p:cNvPr>
          <p:cNvPicPr>
            <a:picLocks noChangeAspect="1"/>
          </p:cNvPicPr>
          <p:nvPr/>
        </p:nvPicPr>
        <p:blipFill>
          <a:blip r:embed="rId3"/>
          <a:stretch>
            <a:fillRect/>
          </a:stretch>
        </p:blipFill>
        <p:spPr>
          <a:xfrm>
            <a:off x="719718" y="2893908"/>
            <a:ext cx="6394003" cy="4270584"/>
          </a:xfrm>
          <a:prstGeom prst="rect">
            <a:avLst/>
          </a:prstGeom>
        </p:spPr>
      </p:pic>
    </p:spTree>
    <p:extLst>
      <p:ext uri="{BB962C8B-B14F-4D97-AF65-F5344CB8AC3E}">
        <p14:creationId xmlns:p14="http://schemas.microsoft.com/office/powerpoint/2010/main" val="8695794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STATIC SCHEDULES</a:t>
            </a:r>
          </a:p>
        </p:txBody>
      </p:sp>
      <p:sp>
        <p:nvSpPr>
          <p:cNvPr id="6" name="Slide Number Placeholder 5"/>
          <p:cNvSpPr>
            <a:spLocks noGrp="1"/>
          </p:cNvSpPr>
          <p:nvPr>
            <p:ph type="sldNum" sz="quarter" idx="12"/>
          </p:nvPr>
        </p:nvSpPr>
        <p:spPr/>
        <p:txBody>
          <a:bodyPr/>
          <a:lstStyle/>
          <a:p>
            <a:fld id="{1EE46988-AC4D-4F63-B87E-083C11D6C622}" type="slidenum">
              <a:rPr lang="en-US" smtClean="0"/>
              <a:t>19</a:t>
            </a:fld>
            <a:endParaRPr lang="en-US" dirty="0"/>
          </a:p>
        </p:txBody>
      </p:sp>
      <p:sp>
        <p:nvSpPr>
          <p:cNvPr id="8" name="Footer Placeholder 1"/>
          <p:cNvSpPr>
            <a:spLocks noGrp="1"/>
          </p:cNvSpPr>
          <p:nvPr>
            <p:ph type="ftr" sz="quarter" idx="11"/>
          </p:nvPr>
        </p:nvSpPr>
        <p:spPr>
          <a:xfrm>
            <a:off x="2599242" y="9313801"/>
            <a:ext cx="2623185" cy="535517"/>
          </a:xfrm>
        </p:spPr>
        <p:txBody>
          <a:bodyPr/>
          <a:lstStyle/>
          <a:p>
            <a:r>
              <a:rPr lang="en-US" dirty="0">
                <a:solidFill>
                  <a:schemeClr val="tx1">
                    <a:lumMod val="50000"/>
                    <a:lumOff val="50000"/>
                  </a:schemeClr>
                </a:solidFill>
              </a:rPr>
              <a:t>FSAE MICHIGAN 2018</a:t>
            </a:r>
          </a:p>
        </p:txBody>
      </p:sp>
      <p:graphicFrame>
        <p:nvGraphicFramePr>
          <p:cNvPr id="11" name="Table 10">
            <a:extLst>
              <a:ext uri="{FF2B5EF4-FFF2-40B4-BE49-F238E27FC236}">
                <a16:creationId xmlns:a16="http://schemas.microsoft.com/office/drawing/2014/main" id="{FCF76086-2F6D-4178-A0A1-2893DCC06122}"/>
              </a:ext>
            </a:extLst>
          </p:cNvPr>
          <p:cNvGraphicFramePr>
            <a:graphicFrameLocks noGrp="1"/>
          </p:cNvGraphicFramePr>
          <p:nvPr>
            <p:extLst>
              <p:ext uri="{D42A27DB-BD31-4B8C-83A1-F6EECF244321}">
                <p14:modId xmlns:p14="http://schemas.microsoft.com/office/powerpoint/2010/main" val="1927565883"/>
              </p:ext>
            </p:extLst>
          </p:nvPr>
        </p:nvGraphicFramePr>
        <p:xfrm>
          <a:off x="265460" y="1353194"/>
          <a:ext cx="7241480" cy="5721569"/>
        </p:xfrm>
        <a:graphic>
          <a:graphicData uri="http://schemas.openxmlformats.org/drawingml/2006/table">
            <a:tbl>
              <a:tblPr/>
              <a:tblGrid>
                <a:gridCol w="478745">
                  <a:extLst>
                    <a:ext uri="{9D8B030D-6E8A-4147-A177-3AD203B41FA5}">
                      <a16:colId xmlns:a16="http://schemas.microsoft.com/office/drawing/2014/main" val="1775337522"/>
                    </a:ext>
                  </a:extLst>
                </a:gridCol>
                <a:gridCol w="2148512">
                  <a:extLst>
                    <a:ext uri="{9D8B030D-6E8A-4147-A177-3AD203B41FA5}">
                      <a16:colId xmlns:a16="http://schemas.microsoft.com/office/drawing/2014/main" val="3376610296"/>
                    </a:ext>
                  </a:extLst>
                </a:gridCol>
                <a:gridCol w="46707">
                  <a:extLst>
                    <a:ext uri="{9D8B030D-6E8A-4147-A177-3AD203B41FA5}">
                      <a16:colId xmlns:a16="http://schemas.microsoft.com/office/drawing/2014/main" val="21502923"/>
                    </a:ext>
                  </a:extLst>
                </a:gridCol>
                <a:gridCol w="653895">
                  <a:extLst>
                    <a:ext uri="{9D8B030D-6E8A-4147-A177-3AD203B41FA5}">
                      <a16:colId xmlns:a16="http://schemas.microsoft.com/office/drawing/2014/main" val="2264466151"/>
                    </a:ext>
                  </a:extLst>
                </a:gridCol>
                <a:gridCol w="642218">
                  <a:extLst>
                    <a:ext uri="{9D8B030D-6E8A-4147-A177-3AD203B41FA5}">
                      <a16:colId xmlns:a16="http://schemas.microsoft.com/office/drawing/2014/main" val="1778890725"/>
                    </a:ext>
                  </a:extLst>
                </a:gridCol>
                <a:gridCol w="46707">
                  <a:extLst>
                    <a:ext uri="{9D8B030D-6E8A-4147-A177-3AD203B41FA5}">
                      <a16:colId xmlns:a16="http://schemas.microsoft.com/office/drawing/2014/main" val="1564508037"/>
                    </a:ext>
                  </a:extLst>
                </a:gridCol>
                <a:gridCol w="653895">
                  <a:extLst>
                    <a:ext uri="{9D8B030D-6E8A-4147-A177-3AD203B41FA5}">
                      <a16:colId xmlns:a16="http://schemas.microsoft.com/office/drawing/2014/main" val="1433996118"/>
                    </a:ext>
                  </a:extLst>
                </a:gridCol>
                <a:gridCol w="642218">
                  <a:extLst>
                    <a:ext uri="{9D8B030D-6E8A-4147-A177-3AD203B41FA5}">
                      <a16:colId xmlns:a16="http://schemas.microsoft.com/office/drawing/2014/main" val="1402824408"/>
                    </a:ext>
                  </a:extLst>
                </a:gridCol>
                <a:gridCol w="37076">
                  <a:extLst>
                    <a:ext uri="{9D8B030D-6E8A-4147-A177-3AD203B41FA5}">
                      <a16:colId xmlns:a16="http://schemas.microsoft.com/office/drawing/2014/main" val="1875319934"/>
                    </a:ext>
                  </a:extLst>
                </a:gridCol>
                <a:gridCol w="925743">
                  <a:extLst>
                    <a:ext uri="{9D8B030D-6E8A-4147-A177-3AD203B41FA5}">
                      <a16:colId xmlns:a16="http://schemas.microsoft.com/office/drawing/2014/main" val="2371473187"/>
                    </a:ext>
                  </a:extLst>
                </a:gridCol>
                <a:gridCol w="907045">
                  <a:extLst>
                    <a:ext uri="{9D8B030D-6E8A-4147-A177-3AD203B41FA5}">
                      <a16:colId xmlns:a16="http://schemas.microsoft.com/office/drawing/2014/main" val="869901834"/>
                    </a:ext>
                  </a:extLst>
                </a:gridCol>
                <a:gridCol w="58719">
                  <a:extLst>
                    <a:ext uri="{9D8B030D-6E8A-4147-A177-3AD203B41FA5}">
                      <a16:colId xmlns:a16="http://schemas.microsoft.com/office/drawing/2014/main" val="253312821"/>
                    </a:ext>
                  </a:extLst>
                </a:gridCol>
              </a:tblGrid>
              <a:tr h="648057">
                <a:tc>
                  <a:txBody>
                    <a:bodyPr/>
                    <a:lstStyle/>
                    <a:p>
                      <a:pPr algn="ctr" fontAlgn="ctr"/>
                      <a:r>
                        <a:rPr lang="en-US" sz="1300" b="1" i="0" u="none" strike="noStrike">
                          <a:solidFill>
                            <a:srgbClr val="FFFFFF"/>
                          </a:solidFill>
                          <a:effectLst/>
                          <a:latin typeface="Calibri" panose="020F0502020204030204" pitchFamily="34" charset="0"/>
                        </a:rPr>
                        <a:t>Car #</a:t>
                      </a:r>
                    </a:p>
                  </a:txBody>
                  <a:tcPr marL="5838" marR="5838" marT="5838"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School Name</a:t>
                      </a:r>
                    </a:p>
                  </a:txBody>
                  <a:tcPr marL="5838" marR="5838" marT="5838"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38" marR="5838" marT="583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Design Bay</a:t>
                      </a:r>
                    </a:p>
                  </a:txBody>
                  <a:tcPr marL="5838" marR="5838" marT="5838"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Design Time</a:t>
                      </a:r>
                    </a:p>
                  </a:txBody>
                  <a:tcPr marL="5838" marR="5838" marT="5838"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38" marR="5838" marT="583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Cost Bay</a:t>
                      </a:r>
                    </a:p>
                  </a:txBody>
                  <a:tcPr marL="5838" marR="5838" marT="5838"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Cost Time</a:t>
                      </a:r>
                    </a:p>
                  </a:txBody>
                  <a:tcPr marL="5838" marR="5838" marT="5838"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38" marR="5838" marT="583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Presentation Bay</a:t>
                      </a:r>
                    </a:p>
                  </a:txBody>
                  <a:tcPr marL="5838" marR="5838" marT="5838"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Presentation Time</a:t>
                      </a:r>
                    </a:p>
                  </a:txBody>
                  <a:tcPr marL="5838" marR="5838" marT="5838"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r>
                        <a:rPr lang="en-US" sz="1300" b="1" i="0" u="none" strike="noStrike">
                          <a:solidFill>
                            <a:srgbClr val="FFFFFF"/>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884413617"/>
                  </a:ext>
                </a:extLst>
              </a:tr>
              <a:tr h="175150">
                <a:tc>
                  <a:txBody>
                    <a:bodyPr/>
                    <a:lstStyle/>
                    <a:p>
                      <a:pPr algn="ctr" fontAlgn="b"/>
                      <a:r>
                        <a:rPr lang="en-US" sz="1000" b="1" i="0" u="none" strike="noStrike">
                          <a:solidFill>
                            <a:srgbClr val="FFFFFF"/>
                          </a:solidFill>
                          <a:effectLst/>
                          <a:latin typeface="Calibri" panose="020F0502020204030204" pitchFamily="34" charset="0"/>
                        </a:rPr>
                        <a:t>1</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Universitat Stuttgart</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K</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585462558"/>
                  </a:ext>
                </a:extLst>
              </a:tr>
              <a:tr h="175150">
                <a:tc>
                  <a:txBody>
                    <a:bodyPr/>
                    <a:lstStyle/>
                    <a:p>
                      <a:pPr algn="ctr" fontAlgn="b"/>
                      <a:r>
                        <a:rPr lang="en-US" sz="1000" b="1" i="0" u="none" strike="noStrike">
                          <a:solidFill>
                            <a:srgbClr val="FFFFFF"/>
                          </a:solidFill>
                          <a:effectLst/>
                          <a:latin typeface="Calibri" panose="020F0502020204030204" pitchFamily="34" charset="0"/>
                        </a:rPr>
                        <a:t>2</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Oregon State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N</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399973571"/>
                  </a:ext>
                </a:extLst>
              </a:tr>
              <a:tr h="175150">
                <a:tc>
                  <a:txBody>
                    <a:bodyPr/>
                    <a:lstStyle/>
                    <a:p>
                      <a:pPr algn="ctr" fontAlgn="b"/>
                      <a:r>
                        <a:rPr lang="en-US" sz="1000" b="1" i="0" u="none" strike="noStrike">
                          <a:solidFill>
                            <a:srgbClr val="FFFFFF"/>
                          </a:solidFill>
                          <a:effectLst/>
                          <a:latin typeface="Calibri" panose="020F0502020204030204" pitchFamily="34" charset="0"/>
                        </a:rPr>
                        <a:t>3</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Graz Technical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149539701"/>
                  </a:ext>
                </a:extLst>
              </a:tr>
              <a:tr h="175150">
                <a:tc>
                  <a:txBody>
                    <a:bodyPr/>
                    <a:lstStyle/>
                    <a:p>
                      <a:pPr algn="ctr" fontAlgn="b"/>
                      <a:r>
                        <a:rPr lang="en-US" sz="1000" b="1" i="0" u="none" strike="noStrike">
                          <a:solidFill>
                            <a:srgbClr val="FFFFFF"/>
                          </a:solidFill>
                          <a:effectLst/>
                          <a:latin typeface="Calibri" panose="020F0502020204030204" pitchFamily="34" charset="0"/>
                        </a:rPr>
                        <a:t>5</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Michigan - Ann Arbor</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480044493"/>
                  </a:ext>
                </a:extLst>
              </a:tr>
              <a:tr h="175150">
                <a:tc>
                  <a:txBody>
                    <a:bodyPr/>
                    <a:lstStyle/>
                    <a:p>
                      <a:pPr algn="ctr" fontAlgn="b"/>
                      <a:r>
                        <a:rPr lang="en-US" sz="1000" b="1" i="0" u="none" strike="noStrike">
                          <a:solidFill>
                            <a:srgbClr val="FFFFFF"/>
                          </a:solidFill>
                          <a:effectLst/>
                          <a:latin typeface="Calibri" panose="020F0502020204030204" pitchFamily="34" charset="0"/>
                        </a:rPr>
                        <a:t>6</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San Jose State University</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887018193"/>
                  </a:ext>
                </a:extLst>
              </a:tr>
              <a:tr h="175150">
                <a:tc>
                  <a:txBody>
                    <a:bodyPr/>
                    <a:lstStyle/>
                    <a:p>
                      <a:pPr algn="ctr" fontAlgn="b"/>
                      <a:r>
                        <a:rPr lang="en-US" sz="1000" b="1" i="0" u="none" strike="noStrike">
                          <a:solidFill>
                            <a:srgbClr val="FFFFFF"/>
                          </a:solidFill>
                          <a:effectLst/>
                          <a:latin typeface="Calibri" panose="020F0502020204030204" pitchFamily="34" charset="0"/>
                        </a:rPr>
                        <a:t>7</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Minnesota - Twin Cities</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L</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839136617"/>
                  </a:ext>
                </a:extLst>
              </a:tr>
              <a:tr h="175150">
                <a:tc>
                  <a:txBody>
                    <a:bodyPr/>
                    <a:lstStyle/>
                    <a:p>
                      <a:pPr algn="ctr" fontAlgn="b"/>
                      <a:r>
                        <a:rPr lang="en-US" sz="1000" b="1" i="0" u="none" strike="noStrike">
                          <a:solidFill>
                            <a:srgbClr val="FFFFFF"/>
                          </a:solidFill>
                          <a:effectLst/>
                          <a:latin typeface="Calibri" panose="020F0502020204030204" pitchFamily="34" charset="0"/>
                        </a:rPr>
                        <a:t>8</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Cornell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496850108"/>
                  </a:ext>
                </a:extLst>
              </a:tr>
              <a:tr h="175150">
                <a:tc>
                  <a:txBody>
                    <a:bodyPr/>
                    <a:lstStyle/>
                    <a:p>
                      <a:pPr algn="ctr" fontAlgn="b"/>
                      <a:r>
                        <a:rPr lang="en-US" sz="1000" b="1" i="0" u="none" strike="noStrike">
                          <a:solidFill>
                            <a:srgbClr val="FFFFFF"/>
                          </a:solidFill>
                          <a:effectLst/>
                          <a:latin typeface="Calibri" panose="020F0502020204030204" pitchFamily="34" charset="0"/>
                        </a:rPr>
                        <a:t>9</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Rochester Institute of Technology</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21432454"/>
                  </a:ext>
                </a:extLst>
              </a:tr>
              <a:tr h="175150">
                <a:tc>
                  <a:txBody>
                    <a:bodyPr/>
                    <a:lstStyle/>
                    <a:p>
                      <a:pPr algn="ctr" fontAlgn="b"/>
                      <a:r>
                        <a:rPr lang="en-US" sz="1000" b="1" i="0" u="none" strike="noStrike">
                          <a:solidFill>
                            <a:srgbClr val="FFFFFF"/>
                          </a:solidFill>
                          <a:effectLst/>
                          <a:latin typeface="Calibri" panose="020F0502020204030204" pitchFamily="34" charset="0"/>
                        </a:rPr>
                        <a:t>10</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Wisconsin - Madison</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O</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09646141"/>
                  </a:ext>
                </a:extLst>
              </a:tr>
              <a:tr h="175150">
                <a:tc>
                  <a:txBody>
                    <a:bodyPr/>
                    <a:lstStyle/>
                    <a:p>
                      <a:pPr algn="ctr" fontAlgn="b"/>
                      <a:r>
                        <a:rPr lang="en-US" sz="1000" b="1" i="0" u="none" strike="noStrike">
                          <a:solidFill>
                            <a:srgbClr val="FFFFFF"/>
                          </a:solidFill>
                          <a:effectLst/>
                          <a:latin typeface="Calibri" panose="020F0502020204030204" pitchFamily="34" charset="0"/>
                        </a:rPr>
                        <a:t>11</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Colorado Mesa University</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O</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260577702"/>
                  </a:ext>
                </a:extLst>
              </a:tr>
              <a:tr h="175150">
                <a:tc>
                  <a:txBody>
                    <a:bodyPr/>
                    <a:lstStyle/>
                    <a:p>
                      <a:pPr algn="ctr" fontAlgn="b"/>
                      <a:r>
                        <a:rPr lang="en-US" sz="1000" b="1" i="0" u="none" strike="noStrike">
                          <a:solidFill>
                            <a:srgbClr val="FFFFFF"/>
                          </a:solidFill>
                          <a:effectLst/>
                          <a:latin typeface="Calibri" panose="020F0502020204030204" pitchFamily="34" charset="0"/>
                        </a:rPr>
                        <a:t>15</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Evansville</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220792234"/>
                  </a:ext>
                </a:extLst>
              </a:tr>
              <a:tr h="175150">
                <a:tc>
                  <a:txBody>
                    <a:bodyPr/>
                    <a:lstStyle/>
                    <a:p>
                      <a:pPr algn="ctr" fontAlgn="b"/>
                      <a:r>
                        <a:rPr lang="en-US" sz="1000" b="1" i="0" u="none" strike="noStrike">
                          <a:solidFill>
                            <a:srgbClr val="FFFFFF"/>
                          </a:solidFill>
                          <a:effectLst/>
                          <a:latin typeface="Calibri" panose="020F0502020204030204" pitchFamily="34" charset="0"/>
                        </a:rPr>
                        <a:t>16</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Michigan State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M</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46014857"/>
                  </a:ext>
                </a:extLst>
              </a:tr>
              <a:tr h="175150">
                <a:tc>
                  <a:txBody>
                    <a:bodyPr/>
                    <a:lstStyle/>
                    <a:p>
                      <a:pPr algn="ctr" fontAlgn="b"/>
                      <a:r>
                        <a:rPr lang="en-US" sz="1000" b="1" i="0" u="none" strike="noStrike">
                          <a:solidFill>
                            <a:srgbClr val="FFFFFF"/>
                          </a:solidFill>
                          <a:effectLst/>
                          <a:latin typeface="Calibri" panose="020F0502020204030204" pitchFamily="34" charset="0"/>
                        </a:rPr>
                        <a:t>17</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Purdue Univ - Northwest</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L</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915724807"/>
                  </a:ext>
                </a:extLst>
              </a:tr>
              <a:tr h="175150">
                <a:tc>
                  <a:txBody>
                    <a:bodyPr/>
                    <a:lstStyle/>
                    <a:p>
                      <a:pPr algn="ctr" fontAlgn="b"/>
                      <a:r>
                        <a:rPr lang="en-US" sz="1000" b="1" i="0" u="none" strike="noStrike">
                          <a:solidFill>
                            <a:srgbClr val="FFFFFF"/>
                          </a:solidFill>
                          <a:effectLst/>
                          <a:latin typeface="Calibri" panose="020F0502020204030204" pitchFamily="34" charset="0"/>
                        </a:rPr>
                        <a:t>18</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Ecole De Technologie Superieure</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649462076"/>
                  </a:ext>
                </a:extLst>
              </a:tr>
              <a:tr h="169312">
                <a:tc>
                  <a:txBody>
                    <a:bodyPr/>
                    <a:lstStyle/>
                    <a:p>
                      <a:pPr algn="ctr" fontAlgn="b"/>
                      <a:r>
                        <a:rPr lang="en-US" sz="1000" b="1" i="0" u="none" strike="noStrike">
                          <a:solidFill>
                            <a:srgbClr val="FFFFFF"/>
                          </a:solidFill>
                          <a:effectLst/>
                          <a:latin typeface="Calibri" panose="020F0502020204030204" pitchFamily="34" charset="0"/>
                        </a:rPr>
                        <a:t>19</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Kettering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L</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22524921"/>
                  </a:ext>
                </a:extLst>
              </a:tr>
              <a:tr h="175150">
                <a:tc>
                  <a:txBody>
                    <a:bodyPr/>
                    <a:lstStyle/>
                    <a:p>
                      <a:pPr algn="ctr" fontAlgn="b"/>
                      <a:r>
                        <a:rPr lang="en-US" sz="1000" b="1" i="0" u="none" strike="noStrike">
                          <a:solidFill>
                            <a:srgbClr val="FFFFFF"/>
                          </a:solidFill>
                          <a:effectLst/>
                          <a:latin typeface="Calibri" panose="020F0502020204030204" pitchFamily="34" charset="0"/>
                        </a:rPr>
                        <a:t>20</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Ryerson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75506873"/>
                  </a:ext>
                </a:extLst>
              </a:tr>
              <a:tr h="175150">
                <a:tc>
                  <a:txBody>
                    <a:bodyPr/>
                    <a:lstStyle/>
                    <a:p>
                      <a:pPr algn="ctr" fontAlgn="b"/>
                      <a:r>
                        <a:rPr lang="en-US" sz="1000" b="1" i="0" u="none" strike="noStrike">
                          <a:solidFill>
                            <a:srgbClr val="FFFFFF"/>
                          </a:solidFill>
                          <a:effectLst/>
                          <a:latin typeface="Calibri" panose="020F0502020204030204" pitchFamily="34" charset="0"/>
                        </a:rPr>
                        <a:t>21</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Rensselaer Polytechnic Inst</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424251055"/>
                  </a:ext>
                </a:extLst>
              </a:tr>
              <a:tr h="175150">
                <a:tc>
                  <a:txBody>
                    <a:bodyPr/>
                    <a:lstStyle/>
                    <a:p>
                      <a:pPr algn="ctr" fontAlgn="b"/>
                      <a:r>
                        <a:rPr lang="en-US" sz="1000" b="1" i="0" u="none" strike="noStrike">
                          <a:solidFill>
                            <a:srgbClr val="FFFFFF"/>
                          </a:solidFill>
                          <a:effectLst/>
                          <a:latin typeface="Calibri" panose="020F0502020204030204" pitchFamily="34" charset="0"/>
                        </a:rPr>
                        <a:t>22</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Rose Hulman Inst of Tech</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717890138"/>
                  </a:ext>
                </a:extLst>
              </a:tr>
              <a:tr h="175150">
                <a:tc>
                  <a:txBody>
                    <a:bodyPr/>
                    <a:lstStyle/>
                    <a:p>
                      <a:pPr algn="ctr" fontAlgn="b"/>
                      <a:r>
                        <a:rPr lang="en-US" sz="1000" b="1" i="0" u="none" strike="noStrike">
                          <a:solidFill>
                            <a:srgbClr val="FFFFFF"/>
                          </a:solidFill>
                          <a:effectLst/>
                          <a:latin typeface="Calibri" panose="020F0502020204030204" pitchFamily="34" charset="0"/>
                        </a:rPr>
                        <a:t>23</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Old Dominion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O</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122023979"/>
                  </a:ext>
                </a:extLst>
              </a:tr>
              <a:tr h="175150">
                <a:tc>
                  <a:txBody>
                    <a:bodyPr/>
                    <a:lstStyle/>
                    <a:p>
                      <a:pPr algn="ctr" fontAlgn="b"/>
                      <a:r>
                        <a:rPr lang="en-US" sz="1000" b="1" i="0" u="none" strike="noStrike">
                          <a:solidFill>
                            <a:srgbClr val="FFFFFF"/>
                          </a:solidFill>
                          <a:effectLst/>
                          <a:latin typeface="Calibri" panose="020F0502020204030204" pitchFamily="34" charset="0"/>
                        </a:rPr>
                        <a:t>24</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Tennessee Tech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964322709"/>
                  </a:ext>
                </a:extLst>
              </a:tr>
              <a:tr h="175150">
                <a:tc>
                  <a:txBody>
                    <a:bodyPr/>
                    <a:lstStyle/>
                    <a:p>
                      <a:pPr algn="ctr" fontAlgn="b"/>
                      <a:r>
                        <a:rPr lang="en-US" sz="1000" b="1" i="0" u="none" strike="noStrike">
                          <a:solidFill>
                            <a:srgbClr val="FFFFFF"/>
                          </a:solidFill>
                          <a:effectLst/>
                          <a:latin typeface="Calibri" panose="020F0502020204030204" pitchFamily="34" charset="0"/>
                        </a:rPr>
                        <a:t>25</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Lehigh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526475901"/>
                  </a:ext>
                </a:extLst>
              </a:tr>
              <a:tr h="175150">
                <a:tc>
                  <a:txBody>
                    <a:bodyPr/>
                    <a:lstStyle/>
                    <a:p>
                      <a:pPr algn="ctr" fontAlgn="b"/>
                      <a:r>
                        <a:rPr lang="en-US" sz="1000" b="1" i="0" u="none" strike="noStrike">
                          <a:solidFill>
                            <a:srgbClr val="FFFFFF"/>
                          </a:solidFill>
                          <a:effectLst/>
                          <a:latin typeface="Calibri" panose="020F0502020204030204" pitchFamily="34" charset="0"/>
                        </a:rPr>
                        <a:t>26</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Toronto</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N</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9302114"/>
                  </a:ext>
                </a:extLst>
              </a:tr>
              <a:tr h="175150">
                <a:tc>
                  <a:txBody>
                    <a:bodyPr/>
                    <a:lstStyle/>
                    <a:p>
                      <a:pPr algn="ctr" fontAlgn="b"/>
                      <a:r>
                        <a:rPr lang="en-US" sz="1000" b="1" i="0" u="none" strike="noStrike">
                          <a:solidFill>
                            <a:srgbClr val="FFFFFF"/>
                          </a:solidFill>
                          <a:effectLst/>
                          <a:latin typeface="Calibri" panose="020F0502020204030204" pitchFamily="34" charset="0"/>
                        </a:rPr>
                        <a:t>27</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Florida</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856779279"/>
                  </a:ext>
                </a:extLst>
              </a:tr>
              <a:tr h="175150">
                <a:tc>
                  <a:txBody>
                    <a:bodyPr/>
                    <a:lstStyle/>
                    <a:p>
                      <a:pPr algn="ctr" fontAlgn="b"/>
                      <a:r>
                        <a:rPr lang="en-US" sz="1000" b="1" i="0" u="none" strike="noStrike">
                          <a:solidFill>
                            <a:srgbClr val="FFFFFF"/>
                          </a:solidFill>
                          <a:effectLst/>
                          <a:latin typeface="Calibri" panose="020F0502020204030204" pitchFamily="34" charset="0"/>
                        </a:rPr>
                        <a:t>29</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York College of Pennsylvania</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88037785"/>
                  </a:ext>
                </a:extLst>
              </a:tr>
              <a:tr h="175150">
                <a:tc>
                  <a:txBody>
                    <a:bodyPr/>
                    <a:lstStyle/>
                    <a:p>
                      <a:pPr algn="ctr" fontAlgn="b"/>
                      <a:r>
                        <a:rPr lang="en-US" sz="1000" b="1" i="0" u="none" strike="noStrike">
                          <a:solidFill>
                            <a:srgbClr val="FFFFFF"/>
                          </a:solidFill>
                          <a:effectLst/>
                          <a:latin typeface="Calibri" panose="020F0502020204030204" pitchFamily="34" charset="0"/>
                        </a:rPr>
                        <a:t>30</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Michigan Tech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N</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505263771"/>
                  </a:ext>
                </a:extLst>
              </a:tr>
              <a:tr h="175150">
                <a:tc>
                  <a:txBody>
                    <a:bodyPr/>
                    <a:lstStyle/>
                    <a:p>
                      <a:pPr algn="ctr" fontAlgn="b"/>
                      <a:r>
                        <a:rPr lang="en-US" sz="1000" b="1" i="0" u="none" strike="noStrike">
                          <a:solidFill>
                            <a:srgbClr val="FFFFFF"/>
                          </a:solidFill>
                          <a:effectLst/>
                          <a:latin typeface="Calibri" panose="020F0502020204030204" pitchFamily="34" charset="0"/>
                        </a:rPr>
                        <a:t>31</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Auburn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033044988"/>
                  </a:ext>
                </a:extLst>
              </a:tr>
              <a:tr h="175150">
                <a:tc>
                  <a:txBody>
                    <a:bodyPr/>
                    <a:lstStyle/>
                    <a:p>
                      <a:pPr algn="ctr" fontAlgn="b"/>
                      <a:r>
                        <a:rPr lang="en-US" sz="1000" b="1" i="0" u="none" strike="noStrike">
                          <a:solidFill>
                            <a:srgbClr val="FFFFFF"/>
                          </a:solidFill>
                          <a:effectLst/>
                          <a:latin typeface="Calibri" panose="020F0502020204030204" pitchFamily="34" charset="0"/>
                        </a:rPr>
                        <a:t>32</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Grand Valley State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815037962"/>
                  </a:ext>
                </a:extLst>
              </a:tr>
              <a:tr h="175150">
                <a:tc>
                  <a:txBody>
                    <a:bodyPr/>
                    <a:lstStyle/>
                    <a:p>
                      <a:pPr algn="ctr" fontAlgn="b"/>
                      <a:r>
                        <a:rPr lang="en-US" sz="1000" b="1" i="0" u="none" strike="noStrike">
                          <a:solidFill>
                            <a:srgbClr val="FFFFFF"/>
                          </a:solidFill>
                          <a:effectLst/>
                          <a:latin typeface="Calibri" panose="020F0502020204030204" pitchFamily="34" charset="0"/>
                        </a:rPr>
                        <a:t>34</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Missouri</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K</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301961199"/>
                  </a:ext>
                </a:extLst>
              </a:tr>
              <a:tr h="175150">
                <a:tc>
                  <a:txBody>
                    <a:bodyPr/>
                    <a:lstStyle/>
                    <a:p>
                      <a:pPr algn="ctr" fontAlgn="b"/>
                      <a:r>
                        <a:rPr lang="en-US" sz="1000" b="1" i="0" u="none" strike="noStrike">
                          <a:solidFill>
                            <a:srgbClr val="FFFFFF"/>
                          </a:solidFill>
                          <a:effectLst/>
                          <a:latin typeface="Calibri" panose="020F0502020204030204" pitchFamily="34" charset="0"/>
                        </a:rPr>
                        <a:t>35</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Pittsburgh - Pittsburgh</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N</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dirty="0">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91381979"/>
                  </a:ext>
                </a:extLst>
              </a:tr>
            </a:tbl>
          </a:graphicData>
        </a:graphic>
      </p:graphicFrame>
    </p:spTree>
    <p:extLst>
      <p:ext uri="{BB962C8B-B14F-4D97-AF65-F5344CB8AC3E}">
        <p14:creationId xmlns:p14="http://schemas.microsoft.com/office/powerpoint/2010/main" val="3212598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STATIC SCHEDULES CONT.</a:t>
            </a:r>
          </a:p>
        </p:txBody>
      </p:sp>
      <p:sp>
        <p:nvSpPr>
          <p:cNvPr id="5" name="Slide Number Placeholder 4"/>
          <p:cNvSpPr>
            <a:spLocks noGrp="1"/>
          </p:cNvSpPr>
          <p:nvPr>
            <p:ph type="sldNum" sz="quarter" idx="12"/>
          </p:nvPr>
        </p:nvSpPr>
        <p:spPr/>
        <p:txBody>
          <a:bodyPr/>
          <a:lstStyle/>
          <a:p>
            <a:fld id="{1EE46988-AC4D-4F63-B87E-083C11D6C622}" type="slidenum">
              <a:rPr lang="en-US" smtClean="0"/>
              <a:t>20</a:t>
            </a:fld>
            <a:endParaRPr lang="en-US" dirty="0"/>
          </a:p>
        </p:txBody>
      </p:sp>
      <p:sp>
        <p:nvSpPr>
          <p:cNvPr id="7" name="Footer Placeholder 1"/>
          <p:cNvSpPr>
            <a:spLocks noGrp="1"/>
          </p:cNvSpPr>
          <p:nvPr>
            <p:ph type="ftr" sz="quarter" idx="11"/>
          </p:nvPr>
        </p:nvSpPr>
        <p:spPr>
          <a:xfrm>
            <a:off x="2599242" y="9313801"/>
            <a:ext cx="2623185" cy="535517"/>
          </a:xfrm>
        </p:spPr>
        <p:txBody>
          <a:bodyPr/>
          <a:lstStyle/>
          <a:p>
            <a:r>
              <a:rPr lang="en-US" dirty="0"/>
              <a:t>FSAE MICHIGAN 2018</a:t>
            </a:r>
          </a:p>
        </p:txBody>
      </p:sp>
      <p:graphicFrame>
        <p:nvGraphicFramePr>
          <p:cNvPr id="2" name="Table 1">
            <a:extLst>
              <a:ext uri="{FF2B5EF4-FFF2-40B4-BE49-F238E27FC236}">
                <a16:creationId xmlns:a16="http://schemas.microsoft.com/office/drawing/2014/main" id="{E249F840-590E-405D-8BF0-BC58ABA54CAA}"/>
              </a:ext>
            </a:extLst>
          </p:cNvPr>
          <p:cNvGraphicFramePr>
            <a:graphicFrameLocks noGrp="1"/>
          </p:cNvGraphicFramePr>
          <p:nvPr>
            <p:extLst>
              <p:ext uri="{D42A27DB-BD31-4B8C-83A1-F6EECF244321}">
                <p14:modId xmlns:p14="http://schemas.microsoft.com/office/powerpoint/2010/main" val="379800547"/>
              </p:ext>
            </p:extLst>
          </p:nvPr>
        </p:nvGraphicFramePr>
        <p:xfrm>
          <a:off x="228237" y="1359604"/>
          <a:ext cx="7365193" cy="6401946"/>
        </p:xfrm>
        <a:graphic>
          <a:graphicData uri="http://schemas.openxmlformats.org/drawingml/2006/table">
            <a:tbl>
              <a:tblPr/>
              <a:tblGrid>
                <a:gridCol w="477031">
                  <a:extLst>
                    <a:ext uri="{9D8B030D-6E8A-4147-A177-3AD203B41FA5}">
                      <a16:colId xmlns:a16="http://schemas.microsoft.com/office/drawing/2014/main" val="3654666780"/>
                    </a:ext>
                  </a:extLst>
                </a:gridCol>
                <a:gridCol w="1834803">
                  <a:extLst>
                    <a:ext uri="{9D8B030D-6E8A-4147-A177-3AD203B41FA5}">
                      <a16:colId xmlns:a16="http://schemas.microsoft.com/office/drawing/2014/main" val="264518315"/>
                    </a:ext>
                  </a:extLst>
                </a:gridCol>
                <a:gridCol w="73572">
                  <a:extLst>
                    <a:ext uri="{9D8B030D-6E8A-4147-A177-3AD203B41FA5}">
                      <a16:colId xmlns:a16="http://schemas.microsoft.com/office/drawing/2014/main" val="1607097640"/>
                    </a:ext>
                  </a:extLst>
                </a:gridCol>
                <a:gridCol w="819807">
                  <a:extLst>
                    <a:ext uri="{9D8B030D-6E8A-4147-A177-3AD203B41FA5}">
                      <a16:colId xmlns:a16="http://schemas.microsoft.com/office/drawing/2014/main" val="373426418"/>
                    </a:ext>
                  </a:extLst>
                </a:gridCol>
                <a:gridCol w="750657">
                  <a:extLst>
                    <a:ext uri="{9D8B030D-6E8A-4147-A177-3AD203B41FA5}">
                      <a16:colId xmlns:a16="http://schemas.microsoft.com/office/drawing/2014/main" val="1371709695"/>
                    </a:ext>
                  </a:extLst>
                </a:gridCol>
                <a:gridCol w="46540">
                  <a:extLst>
                    <a:ext uri="{9D8B030D-6E8A-4147-A177-3AD203B41FA5}">
                      <a16:colId xmlns:a16="http://schemas.microsoft.com/office/drawing/2014/main" val="3945583631"/>
                    </a:ext>
                  </a:extLst>
                </a:gridCol>
                <a:gridCol w="651555">
                  <a:extLst>
                    <a:ext uri="{9D8B030D-6E8A-4147-A177-3AD203B41FA5}">
                      <a16:colId xmlns:a16="http://schemas.microsoft.com/office/drawing/2014/main" val="3419221457"/>
                    </a:ext>
                  </a:extLst>
                </a:gridCol>
                <a:gridCol w="639920">
                  <a:extLst>
                    <a:ext uri="{9D8B030D-6E8A-4147-A177-3AD203B41FA5}">
                      <a16:colId xmlns:a16="http://schemas.microsoft.com/office/drawing/2014/main" val="435744102"/>
                    </a:ext>
                  </a:extLst>
                </a:gridCol>
                <a:gridCol w="53321">
                  <a:extLst>
                    <a:ext uri="{9D8B030D-6E8A-4147-A177-3AD203B41FA5}">
                      <a16:colId xmlns:a16="http://schemas.microsoft.com/office/drawing/2014/main" val="860399580"/>
                    </a:ext>
                  </a:extLst>
                </a:gridCol>
                <a:gridCol w="891883">
                  <a:extLst>
                    <a:ext uri="{9D8B030D-6E8A-4147-A177-3AD203B41FA5}">
                      <a16:colId xmlns:a16="http://schemas.microsoft.com/office/drawing/2014/main" val="2219785775"/>
                    </a:ext>
                  </a:extLst>
                </a:gridCol>
                <a:gridCol w="1037060">
                  <a:extLst>
                    <a:ext uri="{9D8B030D-6E8A-4147-A177-3AD203B41FA5}">
                      <a16:colId xmlns:a16="http://schemas.microsoft.com/office/drawing/2014/main" val="1477216008"/>
                    </a:ext>
                  </a:extLst>
                </a:gridCol>
                <a:gridCol w="89044">
                  <a:extLst>
                    <a:ext uri="{9D8B030D-6E8A-4147-A177-3AD203B41FA5}">
                      <a16:colId xmlns:a16="http://schemas.microsoft.com/office/drawing/2014/main" val="1421426108"/>
                    </a:ext>
                  </a:extLst>
                </a:gridCol>
              </a:tblGrid>
              <a:tr h="645738">
                <a:tc>
                  <a:txBody>
                    <a:bodyPr/>
                    <a:lstStyle/>
                    <a:p>
                      <a:pPr algn="ctr" fontAlgn="ctr"/>
                      <a:r>
                        <a:rPr lang="en-US" sz="1300" b="1" i="0" u="none" strike="noStrike">
                          <a:solidFill>
                            <a:srgbClr val="FFFFFF"/>
                          </a:solidFill>
                          <a:effectLst/>
                          <a:latin typeface="Calibri" panose="020F0502020204030204" pitchFamily="34" charset="0"/>
                        </a:rPr>
                        <a:t>Car #</a:t>
                      </a:r>
                    </a:p>
                  </a:txBody>
                  <a:tcPr marL="5817" marR="5817" marT="58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dirty="0">
                          <a:solidFill>
                            <a:srgbClr val="FFFFFF"/>
                          </a:solidFill>
                          <a:effectLst/>
                          <a:latin typeface="Calibri" panose="020F0502020204030204" pitchFamily="34" charset="0"/>
                        </a:rPr>
                        <a:t>School Name</a:t>
                      </a:r>
                    </a:p>
                  </a:txBody>
                  <a:tcPr marL="5817" marR="5817" marT="5817"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17" marR="5817" marT="581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Design Bay</a:t>
                      </a:r>
                    </a:p>
                  </a:txBody>
                  <a:tcPr marL="5817" marR="5817" marT="5817"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Design Time</a:t>
                      </a:r>
                    </a:p>
                  </a:txBody>
                  <a:tcPr marL="5817" marR="5817" marT="5817"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17" marR="5817" marT="581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Cost Bay</a:t>
                      </a:r>
                    </a:p>
                  </a:txBody>
                  <a:tcPr marL="5817" marR="5817" marT="5817"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Cost Time</a:t>
                      </a:r>
                    </a:p>
                  </a:txBody>
                  <a:tcPr marL="5817" marR="5817" marT="5817"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17" marR="5817" marT="581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Presentation Bay</a:t>
                      </a:r>
                    </a:p>
                  </a:txBody>
                  <a:tcPr marL="5817" marR="5817" marT="5817"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Presentation Time</a:t>
                      </a:r>
                    </a:p>
                  </a:txBody>
                  <a:tcPr marL="5817" marR="5817" marT="5817"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r>
                        <a:rPr lang="en-US" sz="1300" b="1" i="0" u="none" strike="noStrike" dirty="0">
                          <a:solidFill>
                            <a:srgbClr val="FFFFFF"/>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213919370"/>
                  </a:ext>
                </a:extLst>
              </a:tr>
              <a:tr h="174524">
                <a:tc>
                  <a:txBody>
                    <a:bodyPr/>
                    <a:lstStyle/>
                    <a:p>
                      <a:pPr algn="ctr" fontAlgn="b"/>
                      <a:r>
                        <a:rPr lang="en-US" sz="1000" b="1" i="0" u="none" strike="noStrike">
                          <a:solidFill>
                            <a:srgbClr val="FFFFFF"/>
                          </a:solidFill>
                          <a:effectLst/>
                          <a:latin typeface="Calibri" panose="020F0502020204030204" pitchFamily="34" charset="0"/>
                        </a:rPr>
                        <a:t>36</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Louisiana State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211253928"/>
                  </a:ext>
                </a:extLst>
              </a:tr>
              <a:tr h="174524">
                <a:tc>
                  <a:txBody>
                    <a:bodyPr/>
                    <a:lstStyle/>
                    <a:p>
                      <a:pPr algn="ctr" fontAlgn="b"/>
                      <a:r>
                        <a:rPr lang="en-US" sz="1000" b="1" i="0" u="none" strike="noStrike">
                          <a:solidFill>
                            <a:srgbClr val="FFFFFF"/>
                          </a:solidFill>
                          <a:effectLst/>
                          <a:latin typeface="Calibri" panose="020F0502020204030204" pitchFamily="34" charset="0"/>
                        </a:rPr>
                        <a:t>37</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Illinois - Urbana Champaign</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853409482"/>
                  </a:ext>
                </a:extLst>
              </a:tr>
              <a:tr h="174524">
                <a:tc>
                  <a:txBody>
                    <a:bodyPr/>
                    <a:lstStyle/>
                    <a:p>
                      <a:pPr algn="ctr" fontAlgn="b"/>
                      <a:r>
                        <a:rPr lang="en-US" sz="1000" b="1" i="0" u="none" strike="noStrike">
                          <a:solidFill>
                            <a:srgbClr val="FFFFFF"/>
                          </a:solidFill>
                          <a:effectLst/>
                          <a:latin typeface="Calibri" panose="020F0502020204030204" pitchFamily="34" charset="0"/>
                        </a:rPr>
                        <a:t>38</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Central Florida</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N</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dirty="0">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958636049"/>
                  </a:ext>
                </a:extLst>
              </a:tr>
              <a:tr h="168706">
                <a:tc>
                  <a:txBody>
                    <a:bodyPr/>
                    <a:lstStyle/>
                    <a:p>
                      <a:pPr algn="ctr" fontAlgn="b"/>
                      <a:r>
                        <a:rPr lang="en-US" sz="1000" b="1" i="0" u="none" strike="noStrike">
                          <a:solidFill>
                            <a:srgbClr val="FFFFFF"/>
                          </a:solidFill>
                          <a:effectLst/>
                          <a:latin typeface="Calibri" panose="020F0502020204030204" pitchFamily="34" charset="0"/>
                        </a:rPr>
                        <a:t>39</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Toledo</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607079172"/>
                  </a:ext>
                </a:extLst>
              </a:tr>
              <a:tr h="194712">
                <a:tc>
                  <a:txBody>
                    <a:bodyPr/>
                    <a:lstStyle/>
                    <a:p>
                      <a:pPr algn="ctr" fontAlgn="b"/>
                      <a:r>
                        <a:rPr lang="en-US" sz="1000" b="1" i="0" u="none" strike="noStrike">
                          <a:solidFill>
                            <a:srgbClr val="FFFFFF"/>
                          </a:solidFill>
                          <a:effectLst/>
                          <a:latin typeface="Calibri" panose="020F0502020204030204" pitchFamily="34" charset="0"/>
                        </a:rPr>
                        <a:t>40</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Washington Univ - St Louis</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M</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243119898"/>
                  </a:ext>
                </a:extLst>
              </a:tr>
              <a:tr h="174524">
                <a:tc>
                  <a:txBody>
                    <a:bodyPr/>
                    <a:lstStyle/>
                    <a:p>
                      <a:pPr algn="ctr" fontAlgn="b"/>
                      <a:r>
                        <a:rPr lang="en-US" sz="1000" b="1" i="0" u="none" strike="noStrike">
                          <a:solidFill>
                            <a:srgbClr val="FFFFFF"/>
                          </a:solidFill>
                          <a:effectLst/>
                          <a:latin typeface="Calibri" panose="020F0502020204030204" pitchFamily="34" charset="0"/>
                        </a:rPr>
                        <a:t>41</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Penn State Univ - University Park</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M</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237819569"/>
                  </a:ext>
                </a:extLst>
              </a:tr>
              <a:tr h="174524">
                <a:tc>
                  <a:txBody>
                    <a:bodyPr/>
                    <a:lstStyle/>
                    <a:p>
                      <a:pPr algn="ctr" fontAlgn="b"/>
                      <a:r>
                        <a:rPr lang="en-US" sz="1000" b="1" i="0" u="none" strike="noStrike">
                          <a:solidFill>
                            <a:srgbClr val="FFFFFF"/>
                          </a:solidFill>
                          <a:effectLst/>
                          <a:latin typeface="Calibri" panose="020F0502020204030204" pitchFamily="34" charset="0"/>
                        </a:rPr>
                        <a:t>42</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Brown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294534594"/>
                  </a:ext>
                </a:extLst>
              </a:tr>
              <a:tr h="174524">
                <a:tc>
                  <a:txBody>
                    <a:bodyPr/>
                    <a:lstStyle/>
                    <a:p>
                      <a:pPr algn="ctr" fontAlgn="b"/>
                      <a:r>
                        <a:rPr lang="en-US" sz="1000" b="1" i="0" u="none" strike="noStrike">
                          <a:solidFill>
                            <a:srgbClr val="FFFFFF"/>
                          </a:solidFill>
                          <a:effectLst/>
                          <a:latin typeface="Calibri" panose="020F0502020204030204" pitchFamily="34" charset="0"/>
                        </a:rPr>
                        <a:t>43</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US Air Force Academy</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508907869"/>
                  </a:ext>
                </a:extLst>
              </a:tr>
              <a:tr h="174524">
                <a:tc>
                  <a:txBody>
                    <a:bodyPr/>
                    <a:lstStyle/>
                    <a:p>
                      <a:pPr algn="ctr" fontAlgn="b"/>
                      <a:r>
                        <a:rPr lang="en-US" sz="1000" b="1" i="0" u="none" strike="noStrike">
                          <a:solidFill>
                            <a:srgbClr val="FFFFFF"/>
                          </a:solidFill>
                          <a:effectLst/>
                          <a:latin typeface="Calibri" panose="020F0502020204030204" pitchFamily="34" charset="0"/>
                        </a:rPr>
                        <a:t>44</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Clemson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069769192"/>
                  </a:ext>
                </a:extLst>
              </a:tr>
              <a:tr h="174524">
                <a:tc>
                  <a:txBody>
                    <a:bodyPr/>
                    <a:lstStyle/>
                    <a:p>
                      <a:pPr algn="ctr" fontAlgn="b"/>
                      <a:r>
                        <a:rPr lang="en-US" sz="1000" b="1" i="0" u="none" strike="noStrike">
                          <a:solidFill>
                            <a:srgbClr val="FFFFFF"/>
                          </a:solidFill>
                          <a:effectLst/>
                          <a:latin typeface="Calibri" panose="020F0502020204030204" pitchFamily="34" charset="0"/>
                        </a:rPr>
                        <a:t>45</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Maryland - College Park</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99739996"/>
                  </a:ext>
                </a:extLst>
              </a:tr>
              <a:tr h="174524">
                <a:tc>
                  <a:txBody>
                    <a:bodyPr/>
                    <a:lstStyle/>
                    <a:p>
                      <a:pPr algn="ctr" fontAlgn="b"/>
                      <a:r>
                        <a:rPr lang="en-US" sz="1000" b="1" i="0" u="none" strike="noStrike">
                          <a:solidFill>
                            <a:srgbClr val="FFFFFF"/>
                          </a:solidFill>
                          <a:effectLst/>
                          <a:latin typeface="Calibri" panose="020F0502020204030204" pitchFamily="34" charset="0"/>
                        </a:rPr>
                        <a:t>46</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Universidad Simon Bolivar</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031448344"/>
                  </a:ext>
                </a:extLst>
              </a:tr>
              <a:tr h="174524">
                <a:tc>
                  <a:txBody>
                    <a:bodyPr/>
                    <a:lstStyle/>
                    <a:p>
                      <a:pPr algn="ctr" fontAlgn="b"/>
                      <a:r>
                        <a:rPr lang="en-US" sz="1000" b="1" i="0" u="none" strike="noStrike">
                          <a:solidFill>
                            <a:srgbClr val="FFFFFF"/>
                          </a:solidFill>
                          <a:effectLst/>
                          <a:latin typeface="Calibri" panose="020F0502020204030204" pitchFamily="34" charset="0"/>
                        </a:rPr>
                        <a:t>47</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Lawrence Technological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719857343"/>
                  </a:ext>
                </a:extLst>
              </a:tr>
              <a:tr h="174524">
                <a:tc>
                  <a:txBody>
                    <a:bodyPr/>
                    <a:lstStyle/>
                    <a:p>
                      <a:pPr algn="ctr" fontAlgn="b"/>
                      <a:r>
                        <a:rPr lang="en-US" sz="1000" b="1" i="0" u="none" strike="noStrike">
                          <a:solidFill>
                            <a:srgbClr val="FFFFFF"/>
                          </a:solidFill>
                          <a:effectLst/>
                          <a:latin typeface="Calibri" panose="020F0502020204030204" pitchFamily="34" charset="0"/>
                        </a:rPr>
                        <a:t>48</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Georgia Institute of Technology</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79128672"/>
                  </a:ext>
                </a:extLst>
              </a:tr>
              <a:tr h="174524">
                <a:tc>
                  <a:txBody>
                    <a:bodyPr/>
                    <a:lstStyle/>
                    <a:p>
                      <a:pPr algn="ctr" fontAlgn="b"/>
                      <a:r>
                        <a:rPr lang="en-US" sz="1000" b="1" i="0" u="none" strike="noStrike">
                          <a:solidFill>
                            <a:srgbClr val="FFFFFF"/>
                          </a:solidFill>
                          <a:effectLst/>
                          <a:latin typeface="Calibri" panose="020F0502020204030204" pitchFamily="34" charset="0"/>
                        </a:rPr>
                        <a:t>49</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Carleton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70371617"/>
                  </a:ext>
                </a:extLst>
              </a:tr>
              <a:tr h="168706">
                <a:tc>
                  <a:txBody>
                    <a:bodyPr/>
                    <a:lstStyle/>
                    <a:p>
                      <a:pPr algn="ctr" fontAlgn="b"/>
                      <a:r>
                        <a:rPr lang="en-US" sz="1000" b="1" i="0" u="none" strike="noStrike">
                          <a:solidFill>
                            <a:srgbClr val="FFFFFF"/>
                          </a:solidFill>
                          <a:effectLst/>
                          <a:latin typeface="Calibri" panose="020F0502020204030204" pitchFamily="34" charset="0"/>
                        </a:rPr>
                        <a:t>50</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Clarkson University</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287922899"/>
                  </a:ext>
                </a:extLst>
              </a:tr>
              <a:tr h="174524">
                <a:tc>
                  <a:txBody>
                    <a:bodyPr/>
                    <a:lstStyle/>
                    <a:p>
                      <a:pPr algn="ctr" fontAlgn="b"/>
                      <a:r>
                        <a:rPr lang="en-US" sz="1000" b="1" i="0" u="none" strike="noStrike">
                          <a:solidFill>
                            <a:srgbClr val="FFFFFF"/>
                          </a:solidFill>
                          <a:effectLst/>
                          <a:latin typeface="Calibri" panose="020F0502020204030204" pitchFamily="34" charset="0"/>
                        </a:rPr>
                        <a:t>51</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Concordia University</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K</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551034520"/>
                  </a:ext>
                </a:extLst>
              </a:tr>
              <a:tr h="174524">
                <a:tc>
                  <a:txBody>
                    <a:bodyPr/>
                    <a:lstStyle/>
                    <a:p>
                      <a:pPr algn="ctr" fontAlgn="b"/>
                      <a:r>
                        <a:rPr lang="en-US" sz="1000" b="1" i="0" u="none" strike="noStrike">
                          <a:solidFill>
                            <a:srgbClr val="FFFFFF"/>
                          </a:solidFill>
                          <a:effectLst/>
                          <a:latin typeface="Calibri" panose="020F0502020204030204" pitchFamily="34" charset="0"/>
                        </a:rPr>
                        <a:t>52</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Virginia Tech</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153674015"/>
                  </a:ext>
                </a:extLst>
              </a:tr>
              <a:tr h="174524">
                <a:tc>
                  <a:txBody>
                    <a:bodyPr/>
                    <a:lstStyle/>
                    <a:p>
                      <a:pPr algn="ctr" fontAlgn="b"/>
                      <a:r>
                        <a:rPr lang="en-US" sz="1000" b="1" i="0" u="none" strike="noStrike">
                          <a:solidFill>
                            <a:srgbClr val="FFFFFF"/>
                          </a:solidFill>
                          <a:effectLst/>
                          <a:latin typeface="Calibri" panose="020F0502020204030204" pitchFamily="34" charset="0"/>
                        </a:rPr>
                        <a:t>53</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Georgia Southern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991065521"/>
                  </a:ext>
                </a:extLst>
              </a:tr>
              <a:tr h="174524">
                <a:tc>
                  <a:txBody>
                    <a:bodyPr/>
                    <a:lstStyle/>
                    <a:p>
                      <a:pPr algn="ctr" fontAlgn="b"/>
                      <a:r>
                        <a:rPr lang="en-US" sz="1000" b="1" i="0" u="none" strike="noStrike">
                          <a:solidFill>
                            <a:srgbClr val="FFFFFF"/>
                          </a:solidFill>
                          <a:effectLst/>
                          <a:latin typeface="Calibri" panose="020F0502020204030204" pitchFamily="34" charset="0"/>
                        </a:rPr>
                        <a:t>54</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Guelph</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288354550"/>
                  </a:ext>
                </a:extLst>
              </a:tr>
              <a:tr h="174524">
                <a:tc>
                  <a:txBody>
                    <a:bodyPr/>
                    <a:lstStyle/>
                    <a:p>
                      <a:pPr algn="ctr" fontAlgn="b"/>
                      <a:r>
                        <a:rPr lang="en-US" sz="1000" b="1" i="0" u="none" strike="noStrike">
                          <a:solidFill>
                            <a:srgbClr val="FFFFFF"/>
                          </a:solidFill>
                          <a:effectLst/>
                          <a:latin typeface="Calibri" panose="020F0502020204030204" pitchFamily="34" charset="0"/>
                        </a:rPr>
                        <a:t>55</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Western University</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K</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62340053"/>
                  </a:ext>
                </a:extLst>
              </a:tr>
              <a:tr h="174524">
                <a:tc>
                  <a:txBody>
                    <a:bodyPr/>
                    <a:lstStyle/>
                    <a:p>
                      <a:pPr algn="ctr" fontAlgn="b"/>
                      <a:r>
                        <a:rPr lang="en-US" sz="1000" b="1" i="0" u="none" strike="noStrike">
                          <a:solidFill>
                            <a:srgbClr val="FFFFFF"/>
                          </a:solidFill>
                          <a:effectLst/>
                          <a:latin typeface="Calibri" panose="020F0502020204030204" pitchFamily="34" charset="0"/>
                        </a:rPr>
                        <a:t>56</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South Dakota School of Mines &amp; Tech</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799626536"/>
                  </a:ext>
                </a:extLst>
              </a:tr>
              <a:tr h="174524">
                <a:tc>
                  <a:txBody>
                    <a:bodyPr/>
                    <a:lstStyle/>
                    <a:p>
                      <a:pPr algn="ctr" fontAlgn="b"/>
                      <a:r>
                        <a:rPr lang="en-US" sz="1000" b="1" i="0" u="none" strike="noStrike">
                          <a:solidFill>
                            <a:srgbClr val="FFFFFF"/>
                          </a:solidFill>
                          <a:effectLst/>
                          <a:latin typeface="Calibri" panose="020F0502020204030204" pitchFamily="34" charset="0"/>
                        </a:rPr>
                        <a:t>57</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Florida International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L</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9294536"/>
                  </a:ext>
                </a:extLst>
              </a:tr>
              <a:tr h="168706">
                <a:tc>
                  <a:txBody>
                    <a:bodyPr/>
                    <a:lstStyle/>
                    <a:p>
                      <a:pPr algn="ctr" fontAlgn="b"/>
                      <a:r>
                        <a:rPr lang="en-US" sz="1000" b="1" i="0" u="none" strike="noStrike">
                          <a:solidFill>
                            <a:srgbClr val="FFFFFF"/>
                          </a:solidFill>
                          <a:effectLst/>
                          <a:latin typeface="Calibri" panose="020F0502020204030204" pitchFamily="34" charset="0"/>
                        </a:rPr>
                        <a:t>58</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British Columbia</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L</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704940398"/>
                  </a:ext>
                </a:extLst>
              </a:tr>
              <a:tr h="174524">
                <a:tc>
                  <a:txBody>
                    <a:bodyPr/>
                    <a:lstStyle/>
                    <a:p>
                      <a:pPr algn="ctr" fontAlgn="b"/>
                      <a:r>
                        <a:rPr lang="en-US" sz="1000" b="1" i="0" u="none" strike="noStrike">
                          <a:solidFill>
                            <a:srgbClr val="FFFFFF"/>
                          </a:solidFill>
                          <a:effectLst/>
                          <a:latin typeface="Calibri" panose="020F0502020204030204" pitchFamily="34" charset="0"/>
                        </a:rPr>
                        <a:t>59</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Kookmin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987192046"/>
                  </a:ext>
                </a:extLst>
              </a:tr>
              <a:tr h="174524">
                <a:tc>
                  <a:txBody>
                    <a:bodyPr/>
                    <a:lstStyle/>
                    <a:p>
                      <a:pPr algn="ctr" fontAlgn="b"/>
                      <a:r>
                        <a:rPr lang="en-US" sz="1000" b="1" i="0" u="none" strike="noStrike">
                          <a:solidFill>
                            <a:srgbClr val="FFFFFF"/>
                          </a:solidFill>
                          <a:effectLst/>
                          <a:latin typeface="Calibri" panose="020F0502020204030204" pitchFamily="34" charset="0"/>
                        </a:rPr>
                        <a:t>60</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US Naval Academy</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749418744"/>
                  </a:ext>
                </a:extLst>
              </a:tr>
              <a:tr h="174524">
                <a:tc>
                  <a:txBody>
                    <a:bodyPr/>
                    <a:lstStyle/>
                    <a:p>
                      <a:pPr algn="ctr" fontAlgn="b"/>
                      <a:r>
                        <a:rPr lang="en-US" sz="1000" b="1" i="0" u="none" strike="noStrike">
                          <a:solidFill>
                            <a:srgbClr val="FFFFFF"/>
                          </a:solidFill>
                          <a:effectLst/>
                          <a:latin typeface="Calibri" panose="020F0502020204030204" pitchFamily="34" charset="0"/>
                        </a:rPr>
                        <a:t>62</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North Carolina State Univ - Raleigh</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L</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411204795"/>
                  </a:ext>
                </a:extLst>
              </a:tr>
              <a:tr h="174524">
                <a:tc>
                  <a:txBody>
                    <a:bodyPr/>
                    <a:lstStyle/>
                    <a:p>
                      <a:pPr algn="ctr" fontAlgn="b"/>
                      <a:r>
                        <a:rPr lang="en-US" sz="1000" b="1" i="0" u="none" strike="noStrike">
                          <a:solidFill>
                            <a:srgbClr val="FFFFFF"/>
                          </a:solidFill>
                          <a:effectLst/>
                          <a:latin typeface="Calibri" panose="020F0502020204030204" pitchFamily="34" charset="0"/>
                        </a:rPr>
                        <a:t>63</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Hartford</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189094372"/>
                  </a:ext>
                </a:extLst>
              </a:tr>
              <a:tr h="168706">
                <a:tc>
                  <a:txBody>
                    <a:bodyPr/>
                    <a:lstStyle/>
                    <a:p>
                      <a:pPr algn="ctr" fontAlgn="b"/>
                      <a:r>
                        <a:rPr lang="en-US" sz="1000" b="1" i="0" u="none" strike="noStrike">
                          <a:solidFill>
                            <a:srgbClr val="FFFFFF"/>
                          </a:solidFill>
                          <a:effectLst/>
                          <a:latin typeface="Calibri" panose="020F0502020204030204" pitchFamily="34" charset="0"/>
                        </a:rPr>
                        <a:t>64</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Polytechnique Montréal</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691602592"/>
                  </a:ext>
                </a:extLst>
              </a:tr>
              <a:tr h="174524">
                <a:tc>
                  <a:txBody>
                    <a:bodyPr/>
                    <a:lstStyle/>
                    <a:p>
                      <a:pPr algn="ctr" fontAlgn="b"/>
                      <a:r>
                        <a:rPr lang="en-US" sz="1000" b="1" i="0" u="none" strike="noStrike">
                          <a:solidFill>
                            <a:srgbClr val="FFFFFF"/>
                          </a:solidFill>
                          <a:effectLst/>
                          <a:latin typeface="Calibri" panose="020F0502020204030204" pitchFamily="34" charset="0"/>
                        </a:rPr>
                        <a:t>66</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Florida Atlantic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186512969"/>
                  </a:ext>
                </a:extLst>
              </a:tr>
              <a:tr h="174524">
                <a:tc>
                  <a:txBody>
                    <a:bodyPr/>
                    <a:lstStyle/>
                    <a:p>
                      <a:pPr algn="ctr" fontAlgn="b"/>
                      <a:r>
                        <a:rPr lang="en-US" sz="1000" b="1" i="0" u="none" strike="noStrike">
                          <a:solidFill>
                            <a:srgbClr val="FFFFFF"/>
                          </a:solidFill>
                          <a:effectLst/>
                          <a:latin typeface="Calibri" panose="020F0502020204030204" pitchFamily="34" charset="0"/>
                        </a:rPr>
                        <a:t>67</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Connecticut</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778671295"/>
                  </a:ext>
                </a:extLst>
              </a:tr>
              <a:tr h="174524">
                <a:tc>
                  <a:txBody>
                    <a:bodyPr/>
                    <a:lstStyle/>
                    <a:p>
                      <a:pPr algn="ctr" fontAlgn="b"/>
                      <a:r>
                        <a:rPr lang="en-US" sz="1000" b="1" i="0" u="none" strike="noStrike">
                          <a:solidFill>
                            <a:srgbClr val="FFFFFF"/>
                          </a:solidFill>
                          <a:effectLst/>
                          <a:latin typeface="Calibri" panose="020F0502020204030204" pitchFamily="34" charset="0"/>
                        </a:rPr>
                        <a:t>68</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Florida Inst of Tech</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66252074"/>
                  </a:ext>
                </a:extLst>
              </a:tr>
              <a:tr h="174524">
                <a:tc>
                  <a:txBody>
                    <a:bodyPr/>
                    <a:lstStyle/>
                    <a:p>
                      <a:pPr algn="ctr" fontAlgn="b"/>
                      <a:r>
                        <a:rPr lang="en-US" sz="1000" b="1" i="0" u="none" strike="noStrike">
                          <a:solidFill>
                            <a:srgbClr val="FFFFFF"/>
                          </a:solidFill>
                          <a:effectLst/>
                          <a:latin typeface="Calibri" panose="020F0502020204030204" pitchFamily="34" charset="0"/>
                        </a:rPr>
                        <a:t>69</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Saskatchewan</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50973274"/>
                  </a:ext>
                </a:extLst>
              </a:tr>
              <a:tr h="174524">
                <a:tc>
                  <a:txBody>
                    <a:bodyPr/>
                    <a:lstStyle/>
                    <a:p>
                      <a:pPr algn="ctr" fontAlgn="b"/>
                      <a:r>
                        <a:rPr lang="en-US" sz="1000" b="1" i="0" u="none" strike="noStrike">
                          <a:solidFill>
                            <a:srgbClr val="FFFFFF"/>
                          </a:solidFill>
                          <a:effectLst/>
                          <a:latin typeface="Calibri" panose="020F0502020204030204" pitchFamily="34" charset="0"/>
                        </a:rPr>
                        <a:t>70</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St Cloud State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dirty="0">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411347424"/>
                  </a:ext>
                </a:extLst>
              </a:tr>
            </a:tbl>
          </a:graphicData>
        </a:graphic>
      </p:graphicFrame>
    </p:spTree>
    <p:extLst>
      <p:ext uri="{BB962C8B-B14F-4D97-AF65-F5344CB8AC3E}">
        <p14:creationId xmlns:p14="http://schemas.microsoft.com/office/powerpoint/2010/main" val="3116526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STATIC SCHEDULES CONT.</a:t>
            </a:r>
          </a:p>
        </p:txBody>
      </p:sp>
      <p:sp>
        <p:nvSpPr>
          <p:cNvPr id="5" name="Slide Number Placeholder 4"/>
          <p:cNvSpPr>
            <a:spLocks noGrp="1"/>
          </p:cNvSpPr>
          <p:nvPr>
            <p:ph type="sldNum" sz="quarter" idx="12"/>
          </p:nvPr>
        </p:nvSpPr>
        <p:spPr/>
        <p:txBody>
          <a:bodyPr/>
          <a:lstStyle/>
          <a:p>
            <a:fld id="{1EE46988-AC4D-4F63-B87E-083C11D6C622}" type="slidenum">
              <a:rPr lang="en-US" smtClean="0"/>
              <a:t>21</a:t>
            </a:fld>
            <a:endParaRPr lang="en-US" dirty="0"/>
          </a:p>
        </p:txBody>
      </p:sp>
      <p:sp>
        <p:nvSpPr>
          <p:cNvPr id="7" name="Footer Placeholder 1"/>
          <p:cNvSpPr>
            <a:spLocks noGrp="1"/>
          </p:cNvSpPr>
          <p:nvPr>
            <p:ph type="ftr" sz="quarter" idx="11"/>
          </p:nvPr>
        </p:nvSpPr>
        <p:spPr>
          <a:xfrm>
            <a:off x="2599242" y="9313801"/>
            <a:ext cx="2623185" cy="535517"/>
          </a:xfrm>
        </p:spPr>
        <p:txBody>
          <a:bodyPr/>
          <a:lstStyle/>
          <a:p>
            <a:r>
              <a:rPr lang="en-US" dirty="0"/>
              <a:t>FSAE MICHIGAN 2018</a:t>
            </a:r>
          </a:p>
        </p:txBody>
      </p:sp>
      <p:graphicFrame>
        <p:nvGraphicFramePr>
          <p:cNvPr id="2" name="Table 1">
            <a:extLst>
              <a:ext uri="{FF2B5EF4-FFF2-40B4-BE49-F238E27FC236}">
                <a16:creationId xmlns:a16="http://schemas.microsoft.com/office/drawing/2014/main" id="{F5ED1D7F-66D6-4E51-80BA-6064E23FCFED}"/>
              </a:ext>
            </a:extLst>
          </p:cNvPr>
          <p:cNvGraphicFramePr>
            <a:graphicFrameLocks noGrp="1"/>
          </p:cNvGraphicFramePr>
          <p:nvPr>
            <p:extLst>
              <p:ext uri="{D42A27DB-BD31-4B8C-83A1-F6EECF244321}">
                <p14:modId xmlns:p14="http://schemas.microsoft.com/office/powerpoint/2010/main" val="2834244877"/>
              </p:ext>
            </p:extLst>
          </p:nvPr>
        </p:nvGraphicFramePr>
        <p:xfrm>
          <a:off x="200139" y="1380625"/>
          <a:ext cx="7188634" cy="6381758"/>
        </p:xfrm>
        <a:graphic>
          <a:graphicData uri="http://schemas.openxmlformats.org/drawingml/2006/table">
            <a:tbl>
              <a:tblPr/>
              <a:tblGrid>
                <a:gridCol w="477031">
                  <a:extLst>
                    <a:ext uri="{9D8B030D-6E8A-4147-A177-3AD203B41FA5}">
                      <a16:colId xmlns:a16="http://schemas.microsoft.com/office/drawing/2014/main" val="2976377207"/>
                    </a:ext>
                  </a:extLst>
                </a:gridCol>
                <a:gridCol w="2140824">
                  <a:extLst>
                    <a:ext uri="{9D8B030D-6E8A-4147-A177-3AD203B41FA5}">
                      <a16:colId xmlns:a16="http://schemas.microsoft.com/office/drawing/2014/main" val="2756323055"/>
                    </a:ext>
                  </a:extLst>
                </a:gridCol>
                <a:gridCol w="46540">
                  <a:extLst>
                    <a:ext uri="{9D8B030D-6E8A-4147-A177-3AD203B41FA5}">
                      <a16:colId xmlns:a16="http://schemas.microsoft.com/office/drawing/2014/main" val="3929282618"/>
                    </a:ext>
                  </a:extLst>
                </a:gridCol>
                <a:gridCol w="651555">
                  <a:extLst>
                    <a:ext uri="{9D8B030D-6E8A-4147-A177-3AD203B41FA5}">
                      <a16:colId xmlns:a16="http://schemas.microsoft.com/office/drawing/2014/main" val="307199895"/>
                    </a:ext>
                  </a:extLst>
                </a:gridCol>
                <a:gridCol w="639920">
                  <a:extLst>
                    <a:ext uri="{9D8B030D-6E8A-4147-A177-3AD203B41FA5}">
                      <a16:colId xmlns:a16="http://schemas.microsoft.com/office/drawing/2014/main" val="4008940121"/>
                    </a:ext>
                  </a:extLst>
                </a:gridCol>
                <a:gridCol w="46540">
                  <a:extLst>
                    <a:ext uri="{9D8B030D-6E8A-4147-A177-3AD203B41FA5}">
                      <a16:colId xmlns:a16="http://schemas.microsoft.com/office/drawing/2014/main" val="1446178092"/>
                    </a:ext>
                  </a:extLst>
                </a:gridCol>
                <a:gridCol w="651555">
                  <a:extLst>
                    <a:ext uri="{9D8B030D-6E8A-4147-A177-3AD203B41FA5}">
                      <a16:colId xmlns:a16="http://schemas.microsoft.com/office/drawing/2014/main" val="2376825407"/>
                    </a:ext>
                  </a:extLst>
                </a:gridCol>
                <a:gridCol w="639920">
                  <a:extLst>
                    <a:ext uri="{9D8B030D-6E8A-4147-A177-3AD203B41FA5}">
                      <a16:colId xmlns:a16="http://schemas.microsoft.com/office/drawing/2014/main" val="3102266950"/>
                    </a:ext>
                  </a:extLst>
                </a:gridCol>
                <a:gridCol w="46540">
                  <a:extLst>
                    <a:ext uri="{9D8B030D-6E8A-4147-A177-3AD203B41FA5}">
                      <a16:colId xmlns:a16="http://schemas.microsoft.com/office/drawing/2014/main" val="3822260877"/>
                    </a:ext>
                  </a:extLst>
                </a:gridCol>
                <a:gridCol w="923298">
                  <a:extLst>
                    <a:ext uri="{9D8B030D-6E8A-4147-A177-3AD203B41FA5}">
                      <a16:colId xmlns:a16="http://schemas.microsoft.com/office/drawing/2014/main" val="3911206287"/>
                    </a:ext>
                  </a:extLst>
                </a:gridCol>
                <a:gridCol w="887877">
                  <a:extLst>
                    <a:ext uri="{9D8B030D-6E8A-4147-A177-3AD203B41FA5}">
                      <a16:colId xmlns:a16="http://schemas.microsoft.com/office/drawing/2014/main" val="585629568"/>
                    </a:ext>
                  </a:extLst>
                </a:gridCol>
                <a:gridCol w="37034">
                  <a:extLst>
                    <a:ext uri="{9D8B030D-6E8A-4147-A177-3AD203B41FA5}">
                      <a16:colId xmlns:a16="http://schemas.microsoft.com/office/drawing/2014/main" val="3054115739"/>
                    </a:ext>
                  </a:extLst>
                </a:gridCol>
              </a:tblGrid>
              <a:tr h="645738">
                <a:tc>
                  <a:txBody>
                    <a:bodyPr/>
                    <a:lstStyle/>
                    <a:p>
                      <a:pPr algn="ctr" fontAlgn="ctr"/>
                      <a:r>
                        <a:rPr lang="en-US" sz="1300" b="1" i="0" u="none" strike="noStrike">
                          <a:solidFill>
                            <a:srgbClr val="FFFFFF"/>
                          </a:solidFill>
                          <a:effectLst/>
                          <a:latin typeface="Calibri" panose="020F0502020204030204" pitchFamily="34" charset="0"/>
                        </a:rPr>
                        <a:t>Car #</a:t>
                      </a:r>
                    </a:p>
                  </a:txBody>
                  <a:tcPr marL="5817" marR="5817" marT="58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dirty="0">
                          <a:solidFill>
                            <a:srgbClr val="FFFFFF"/>
                          </a:solidFill>
                          <a:effectLst/>
                          <a:latin typeface="Calibri" panose="020F0502020204030204" pitchFamily="34" charset="0"/>
                        </a:rPr>
                        <a:t>School Name</a:t>
                      </a:r>
                    </a:p>
                  </a:txBody>
                  <a:tcPr marL="5817" marR="5817" marT="5817"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17" marR="5817" marT="581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Design Bay</a:t>
                      </a:r>
                    </a:p>
                  </a:txBody>
                  <a:tcPr marL="5817" marR="5817" marT="5817"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Design Time</a:t>
                      </a:r>
                    </a:p>
                  </a:txBody>
                  <a:tcPr marL="5817" marR="5817" marT="5817"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17" marR="5817" marT="581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Cost Bay</a:t>
                      </a:r>
                    </a:p>
                  </a:txBody>
                  <a:tcPr marL="5817" marR="5817" marT="5817"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Cost Time</a:t>
                      </a:r>
                    </a:p>
                  </a:txBody>
                  <a:tcPr marL="5817" marR="5817" marT="5817"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17" marR="5817" marT="5817"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Presentation Bay</a:t>
                      </a:r>
                    </a:p>
                  </a:txBody>
                  <a:tcPr marL="5817" marR="5817" marT="5817"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Presentation Time</a:t>
                      </a:r>
                    </a:p>
                  </a:txBody>
                  <a:tcPr marL="5817" marR="5817" marT="5817"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r>
                        <a:rPr lang="en-US" sz="1300" b="1" i="0" u="none" strike="noStrike">
                          <a:solidFill>
                            <a:srgbClr val="FFFFFF"/>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684734648"/>
                  </a:ext>
                </a:extLst>
              </a:tr>
              <a:tr h="174524">
                <a:tc>
                  <a:txBody>
                    <a:bodyPr/>
                    <a:lstStyle/>
                    <a:p>
                      <a:pPr algn="ctr" fontAlgn="b"/>
                      <a:r>
                        <a:rPr lang="en-US" sz="1000" b="1" i="0" u="none" strike="noStrike">
                          <a:solidFill>
                            <a:srgbClr val="FFFFFF"/>
                          </a:solidFill>
                          <a:effectLst/>
                          <a:latin typeface="Calibri" panose="020F0502020204030204" pitchFamily="34" charset="0"/>
                        </a:rPr>
                        <a:t>71</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Alabama - Tuscaloosa</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L</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664698604"/>
                  </a:ext>
                </a:extLst>
              </a:tr>
              <a:tr h="174524">
                <a:tc>
                  <a:txBody>
                    <a:bodyPr/>
                    <a:lstStyle/>
                    <a:p>
                      <a:pPr algn="ctr" fontAlgn="b"/>
                      <a:r>
                        <a:rPr lang="en-US" sz="1000" b="1" i="0" u="none" strike="noStrike">
                          <a:solidFill>
                            <a:srgbClr val="FFFFFF"/>
                          </a:solidFill>
                          <a:effectLst/>
                          <a:latin typeface="Calibri" panose="020F0502020204030204" pitchFamily="34" charset="0"/>
                        </a:rPr>
                        <a:t>72</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Wayne State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O</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733943"/>
                  </a:ext>
                </a:extLst>
              </a:tr>
              <a:tr h="174524">
                <a:tc>
                  <a:txBody>
                    <a:bodyPr/>
                    <a:lstStyle/>
                    <a:p>
                      <a:pPr algn="ctr" fontAlgn="b"/>
                      <a:r>
                        <a:rPr lang="en-US" sz="1000" b="1" i="0" u="none" strike="noStrike">
                          <a:solidFill>
                            <a:srgbClr val="FFFFFF"/>
                          </a:solidFill>
                          <a:effectLst/>
                          <a:latin typeface="Calibri" panose="020F0502020204030204" pitchFamily="34" charset="0"/>
                        </a:rPr>
                        <a:t>73</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Akron</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K</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857524545"/>
                  </a:ext>
                </a:extLst>
              </a:tr>
              <a:tr h="168706">
                <a:tc>
                  <a:txBody>
                    <a:bodyPr/>
                    <a:lstStyle/>
                    <a:p>
                      <a:pPr algn="ctr" fontAlgn="b"/>
                      <a:r>
                        <a:rPr lang="en-US" sz="1000" b="1" i="0" u="none" strike="noStrike">
                          <a:solidFill>
                            <a:srgbClr val="FFFFFF"/>
                          </a:solidFill>
                          <a:effectLst/>
                          <a:latin typeface="Calibri" panose="020F0502020204030204" pitchFamily="34" charset="0"/>
                        </a:rPr>
                        <a:t>74</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Columbia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51275521"/>
                  </a:ext>
                </a:extLst>
              </a:tr>
              <a:tr h="174524">
                <a:tc>
                  <a:txBody>
                    <a:bodyPr/>
                    <a:lstStyle/>
                    <a:p>
                      <a:pPr algn="ctr" fontAlgn="b"/>
                      <a:r>
                        <a:rPr lang="en-US" sz="1000" b="1" i="0" u="none" strike="noStrike">
                          <a:solidFill>
                            <a:srgbClr val="FFFFFF"/>
                          </a:solidFill>
                          <a:effectLst/>
                          <a:latin typeface="Calibri" panose="020F0502020204030204" pitchFamily="34" charset="0"/>
                        </a:rPr>
                        <a:t>75</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Universidad Politecnica de Valencia</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742653993"/>
                  </a:ext>
                </a:extLst>
              </a:tr>
              <a:tr h="174524">
                <a:tc>
                  <a:txBody>
                    <a:bodyPr/>
                    <a:lstStyle/>
                    <a:p>
                      <a:pPr algn="ctr" fontAlgn="b"/>
                      <a:r>
                        <a:rPr lang="en-US" sz="1000" b="1" i="0" u="none" strike="noStrike">
                          <a:solidFill>
                            <a:srgbClr val="FFFFFF"/>
                          </a:solidFill>
                          <a:effectLst/>
                          <a:latin typeface="Calibri" panose="020F0502020204030204" pitchFamily="34" charset="0"/>
                        </a:rPr>
                        <a:t>76</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Universite de Sherbrooke</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756744693"/>
                  </a:ext>
                </a:extLst>
              </a:tr>
              <a:tr h="174524">
                <a:tc>
                  <a:txBody>
                    <a:bodyPr/>
                    <a:lstStyle/>
                    <a:p>
                      <a:pPr algn="ctr" fontAlgn="b"/>
                      <a:r>
                        <a:rPr lang="en-US" sz="1000" b="1" i="0" u="none" strike="noStrike">
                          <a:solidFill>
                            <a:srgbClr val="FFFFFF"/>
                          </a:solidFill>
                          <a:effectLst/>
                          <a:latin typeface="Calibri" panose="020F0502020204030204" pitchFamily="34" charset="0"/>
                        </a:rPr>
                        <a:t>77</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Michigan - Dearborn</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O</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39777952"/>
                  </a:ext>
                </a:extLst>
              </a:tr>
              <a:tr h="174524">
                <a:tc>
                  <a:txBody>
                    <a:bodyPr/>
                    <a:lstStyle/>
                    <a:p>
                      <a:pPr algn="ctr" fontAlgn="b"/>
                      <a:r>
                        <a:rPr lang="en-US" sz="1000" b="1" i="0" u="none" strike="noStrike">
                          <a:solidFill>
                            <a:srgbClr val="FFFFFF"/>
                          </a:solidFill>
                          <a:effectLst/>
                          <a:latin typeface="Calibri" panose="020F0502020204030204" pitchFamily="34" charset="0"/>
                        </a:rPr>
                        <a:t>78</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Embry-Riddle Aero Univ - Daytona Beach</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M</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43259874"/>
                  </a:ext>
                </a:extLst>
              </a:tr>
              <a:tr h="174524">
                <a:tc>
                  <a:txBody>
                    <a:bodyPr/>
                    <a:lstStyle/>
                    <a:p>
                      <a:pPr algn="ctr" fontAlgn="b"/>
                      <a:r>
                        <a:rPr lang="en-US" sz="1000" b="1" i="0" u="none" strike="noStrike">
                          <a:solidFill>
                            <a:srgbClr val="FFFFFF"/>
                          </a:solidFill>
                          <a:effectLst/>
                          <a:latin typeface="Calibri" panose="020F0502020204030204" pitchFamily="34" charset="0"/>
                        </a:rPr>
                        <a:t>79</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North Carolina - Charlotte</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12946483"/>
                  </a:ext>
                </a:extLst>
              </a:tr>
              <a:tr h="174524">
                <a:tc>
                  <a:txBody>
                    <a:bodyPr/>
                    <a:lstStyle/>
                    <a:p>
                      <a:pPr algn="ctr" fontAlgn="b"/>
                      <a:r>
                        <a:rPr lang="en-US" sz="1000" b="1" i="0" u="none" strike="noStrike">
                          <a:solidFill>
                            <a:srgbClr val="FFFFFF"/>
                          </a:solidFill>
                          <a:effectLst/>
                          <a:latin typeface="Calibri" panose="020F0502020204030204" pitchFamily="34" charset="0"/>
                        </a:rPr>
                        <a:t>80</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National Univ of Singapore</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299584813"/>
                  </a:ext>
                </a:extLst>
              </a:tr>
              <a:tr h="174524">
                <a:tc>
                  <a:txBody>
                    <a:bodyPr/>
                    <a:lstStyle/>
                    <a:p>
                      <a:pPr algn="ctr" fontAlgn="b"/>
                      <a:r>
                        <a:rPr lang="en-US" sz="1000" b="1" i="0" u="none" strike="noStrike">
                          <a:solidFill>
                            <a:srgbClr val="FFFFFF"/>
                          </a:solidFill>
                          <a:effectLst/>
                          <a:latin typeface="Calibri" panose="020F0502020204030204" pitchFamily="34" charset="0"/>
                        </a:rPr>
                        <a:t>81</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Lakehead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648883033"/>
                  </a:ext>
                </a:extLst>
              </a:tr>
              <a:tr h="174524">
                <a:tc>
                  <a:txBody>
                    <a:bodyPr/>
                    <a:lstStyle/>
                    <a:p>
                      <a:pPr algn="ctr" fontAlgn="b"/>
                      <a:r>
                        <a:rPr lang="en-US" sz="1000" b="1" i="0" u="none" strike="noStrike">
                          <a:solidFill>
                            <a:srgbClr val="FFFFFF"/>
                          </a:solidFill>
                          <a:effectLst/>
                          <a:latin typeface="Calibri" panose="020F0502020204030204" pitchFamily="34" charset="0"/>
                        </a:rPr>
                        <a:t>82</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Minnesota State University - Mankato</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426391140"/>
                  </a:ext>
                </a:extLst>
              </a:tr>
              <a:tr h="174524">
                <a:tc>
                  <a:txBody>
                    <a:bodyPr/>
                    <a:lstStyle/>
                    <a:p>
                      <a:pPr algn="ctr" fontAlgn="b"/>
                      <a:r>
                        <a:rPr lang="en-US" sz="1000" b="1" i="0" u="none" strike="noStrike">
                          <a:solidFill>
                            <a:srgbClr val="FFFFFF"/>
                          </a:solidFill>
                          <a:effectLst/>
                          <a:latin typeface="Calibri" panose="020F0502020204030204" pitchFamily="34" charset="0"/>
                        </a:rPr>
                        <a:t>83</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New Hampshire</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853693872"/>
                  </a:ext>
                </a:extLst>
              </a:tr>
              <a:tr h="174524">
                <a:tc>
                  <a:txBody>
                    <a:bodyPr/>
                    <a:lstStyle/>
                    <a:p>
                      <a:pPr algn="ctr" fontAlgn="b"/>
                      <a:r>
                        <a:rPr lang="en-US" sz="1000" b="1" i="0" u="none" strike="noStrike">
                          <a:solidFill>
                            <a:srgbClr val="FFFFFF"/>
                          </a:solidFill>
                          <a:effectLst/>
                          <a:latin typeface="Calibri" panose="020F0502020204030204" pitchFamily="34" charset="0"/>
                        </a:rPr>
                        <a:t>84</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Worcester Polytechnic Inst</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78381100"/>
                  </a:ext>
                </a:extLst>
              </a:tr>
              <a:tr h="168706">
                <a:tc>
                  <a:txBody>
                    <a:bodyPr/>
                    <a:lstStyle/>
                    <a:p>
                      <a:pPr algn="ctr" fontAlgn="b"/>
                      <a:r>
                        <a:rPr lang="en-US" sz="1000" b="1" i="0" u="none" strike="noStrike">
                          <a:solidFill>
                            <a:srgbClr val="FFFFFF"/>
                          </a:solidFill>
                          <a:effectLst/>
                          <a:latin typeface="Calibri" panose="020F0502020204030204" pitchFamily="34" charset="0"/>
                        </a:rPr>
                        <a:t>85</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Texas Tech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928236353"/>
                  </a:ext>
                </a:extLst>
              </a:tr>
              <a:tr h="174524">
                <a:tc>
                  <a:txBody>
                    <a:bodyPr/>
                    <a:lstStyle/>
                    <a:p>
                      <a:pPr algn="ctr" fontAlgn="b"/>
                      <a:r>
                        <a:rPr lang="en-US" sz="1000" b="1" i="0" u="none" strike="noStrike">
                          <a:solidFill>
                            <a:srgbClr val="FFFFFF"/>
                          </a:solidFill>
                          <a:effectLst/>
                          <a:latin typeface="Calibri" panose="020F0502020204030204" pitchFamily="34" charset="0"/>
                        </a:rPr>
                        <a:t>86</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it-IT" sz="900" b="1" i="0" u="none" strike="noStrike">
                          <a:solidFill>
                            <a:srgbClr val="000000"/>
                          </a:solidFill>
                          <a:effectLst/>
                          <a:latin typeface="Calibri" panose="020F0502020204030204" pitchFamily="34" charset="0"/>
                        </a:rPr>
                        <a:t>California State Poly Univ - Pomona</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O</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98869530"/>
                  </a:ext>
                </a:extLst>
              </a:tr>
              <a:tr h="174524">
                <a:tc>
                  <a:txBody>
                    <a:bodyPr/>
                    <a:lstStyle/>
                    <a:p>
                      <a:pPr algn="ctr" fontAlgn="b"/>
                      <a:r>
                        <a:rPr lang="en-US" sz="1000" b="1" i="0" u="none" strike="noStrike">
                          <a:solidFill>
                            <a:srgbClr val="FFFFFF"/>
                          </a:solidFill>
                          <a:effectLst/>
                          <a:latin typeface="Calibri" panose="020F0502020204030204" pitchFamily="34" charset="0"/>
                        </a:rPr>
                        <a:t>87</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Washington State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M</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672263524"/>
                  </a:ext>
                </a:extLst>
              </a:tr>
              <a:tr h="174524">
                <a:tc>
                  <a:txBody>
                    <a:bodyPr/>
                    <a:lstStyle/>
                    <a:p>
                      <a:pPr algn="ctr" fontAlgn="b"/>
                      <a:r>
                        <a:rPr lang="en-US" sz="1000" b="1" i="0" u="none" strike="noStrike">
                          <a:solidFill>
                            <a:srgbClr val="FFFFFF"/>
                          </a:solidFill>
                          <a:effectLst/>
                          <a:latin typeface="Calibri" panose="020F0502020204030204" pitchFamily="34" charset="0"/>
                        </a:rPr>
                        <a:t>88</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Cegep du Vieux - Montreal</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817987782"/>
                  </a:ext>
                </a:extLst>
              </a:tr>
              <a:tr h="174524">
                <a:tc>
                  <a:txBody>
                    <a:bodyPr/>
                    <a:lstStyle/>
                    <a:p>
                      <a:pPr algn="ctr" fontAlgn="b"/>
                      <a:r>
                        <a:rPr lang="en-US" sz="1000" b="1" i="0" u="none" strike="noStrike">
                          <a:solidFill>
                            <a:srgbClr val="FFFFFF"/>
                          </a:solidFill>
                          <a:effectLst/>
                          <a:latin typeface="Calibri" panose="020F0502020204030204" pitchFamily="34" charset="0"/>
                        </a:rPr>
                        <a:t>89</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Cooper Union</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N</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054339792"/>
                  </a:ext>
                </a:extLst>
              </a:tr>
              <a:tr h="174524">
                <a:tc>
                  <a:txBody>
                    <a:bodyPr/>
                    <a:lstStyle/>
                    <a:p>
                      <a:pPr algn="ctr" fontAlgn="b"/>
                      <a:r>
                        <a:rPr lang="en-US" sz="1000" b="1" i="0" u="none" strike="noStrike">
                          <a:solidFill>
                            <a:srgbClr val="FFFFFF"/>
                          </a:solidFill>
                          <a:effectLst/>
                          <a:latin typeface="Calibri" panose="020F0502020204030204" pitchFamily="34" charset="0"/>
                        </a:rPr>
                        <a:t>91</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North Florida</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43410663"/>
                  </a:ext>
                </a:extLst>
              </a:tr>
              <a:tr h="174524">
                <a:tc>
                  <a:txBody>
                    <a:bodyPr/>
                    <a:lstStyle/>
                    <a:p>
                      <a:pPr algn="ctr" fontAlgn="b"/>
                      <a:r>
                        <a:rPr lang="en-US" sz="1000" b="1" i="0" u="none" strike="noStrike">
                          <a:solidFill>
                            <a:srgbClr val="FFFFFF"/>
                          </a:solidFill>
                          <a:effectLst/>
                          <a:latin typeface="Calibri" panose="020F0502020204030204" pitchFamily="34" charset="0"/>
                        </a:rPr>
                        <a:t>92</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Cincinnati</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M</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411669633"/>
                  </a:ext>
                </a:extLst>
              </a:tr>
              <a:tr h="174524">
                <a:tc>
                  <a:txBody>
                    <a:bodyPr/>
                    <a:lstStyle/>
                    <a:p>
                      <a:pPr algn="ctr" fontAlgn="b"/>
                      <a:r>
                        <a:rPr lang="en-US" sz="1000" b="1" i="0" u="none" strike="noStrike">
                          <a:solidFill>
                            <a:srgbClr val="FFFFFF"/>
                          </a:solidFill>
                          <a:effectLst/>
                          <a:latin typeface="Calibri" panose="020F0502020204030204" pitchFamily="34" charset="0"/>
                        </a:rPr>
                        <a:t>93</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Kansas State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418214266"/>
                  </a:ext>
                </a:extLst>
              </a:tr>
              <a:tr h="168706">
                <a:tc>
                  <a:txBody>
                    <a:bodyPr/>
                    <a:lstStyle/>
                    <a:p>
                      <a:pPr algn="ctr" fontAlgn="b"/>
                      <a:r>
                        <a:rPr lang="en-US" sz="1000" b="1" i="0" u="none" strike="noStrike">
                          <a:solidFill>
                            <a:srgbClr val="FFFFFF"/>
                          </a:solidFill>
                          <a:effectLst/>
                          <a:latin typeface="Calibri" panose="020F0502020204030204" pitchFamily="34" charset="0"/>
                        </a:rPr>
                        <a:t>94</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Ferris State University</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02243026"/>
                  </a:ext>
                </a:extLst>
              </a:tr>
              <a:tr h="174524">
                <a:tc>
                  <a:txBody>
                    <a:bodyPr/>
                    <a:lstStyle/>
                    <a:p>
                      <a:pPr algn="ctr" fontAlgn="b"/>
                      <a:r>
                        <a:rPr lang="en-US" sz="1000" b="1" i="0" u="none" strike="noStrike">
                          <a:solidFill>
                            <a:srgbClr val="FFFFFF"/>
                          </a:solidFill>
                          <a:effectLst/>
                          <a:latin typeface="Calibri" panose="020F0502020204030204" pitchFamily="34" charset="0"/>
                        </a:rPr>
                        <a:t>96</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Bradley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K</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859081620"/>
                  </a:ext>
                </a:extLst>
              </a:tr>
              <a:tr h="174524">
                <a:tc>
                  <a:txBody>
                    <a:bodyPr/>
                    <a:lstStyle/>
                    <a:p>
                      <a:pPr algn="ctr" fontAlgn="b"/>
                      <a:r>
                        <a:rPr lang="en-US" sz="1000" b="1" i="0" u="none" strike="noStrike">
                          <a:solidFill>
                            <a:srgbClr val="FFFFFF"/>
                          </a:solidFill>
                          <a:effectLst/>
                          <a:latin typeface="Calibri" panose="020F0502020204030204" pitchFamily="34" charset="0"/>
                        </a:rPr>
                        <a:t>97</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Dalhousie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409625027"/>
                  </a:ext>
                </a:extLst>
              </a:tr>
              <a:tr h="174524">
                <a:tc>
                  <a:txBody>
                    <a:bodyPr/>
                    <a:lstStyle/>
                    <a:p>
                      <a:pPr algn="ctr" fontAlgn="b"/>
                      <a:r>
                        <a:rPr lang="en-US" sz="1000" b="1" i="0" u="none" strike="noStrike">
                          <a:solidFill>
                            <a:srgbClr val="FFFFFF"/>
                          </a:solidFill>
                          <a:effectLst/>
                          <a:latin typeface="Calibri" panose="020F0502020204030204" pitchFamily="34" charset="0"/>
                        </a:rPr>
                        <a:t>98</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Purdue Univ - W Lafayette</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3645603"/>
                  </a:ext>
                </a:extLst>
              </a:tr>
              <a:tr h="174524">
                <a:tc>
                  <a:txBody>
                    <a:bodyPr/>
                    <a:lstStyle/>
                    <a:p>
                      <a:pPr algn="ctr" fontAlgn="b"/>
                      <a:r>
                        <a:rPr lang="en-US" sz="1000" b="1" i="0" u="none" strike="noStrike">
                          <a:solidFill>
                            <a:srgbClr val="FFFFFF"/>
                          </a:solidFill>
                          <a:effectLst/>
                          <a:latin typeface="Calibri" panose="020F0502020204030204" pitchFamily="34" charset="0"/>
                        </a:rPr>
                        <a:t>99</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Villanova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72944813"/>
                  </a:ext>
                </a:extLst>
              </a:tr>
              <a:tr h="168706">
                <a:tc>
                  <a:txBody>
                    <a:bodyPr/>
                    <a:lstStyle/>
                    <a:p>
                      <a:pPr algn="ctr" fontAlgn="b"/>
                      <a:r>
                        <a:rPr lang="en-US" sz="1000" b="1" i="0" u="none" strike="noStrike">
                          <a:solidFill>
                            <a:srgbClr val="FFFFFF"/>
                          </a:solidFill>
                          <a:effectLst/>
                          <a:latin typeface="Calibri" panose="020F0502020204030204" pitchFamily="34" charset="0"/>
                        </a:rPr>
                        <a:t>101</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Central Michigan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F</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884391022"/>
                  </a:ext>
                </a:extLst>
              </a:tr>
              <a:tr h="174524">
                <a:tc>
                  <a:txBody>
                    <a:bodyPr/>
                    <a:lstStyle/>
                    <a:p>
                      <a:pPr algn="ctr" fontAlgn="b"/>
                      <a:r>
                        <a:rPr lang="en-US" sz="1000" b="1" i="0" u="none" strike="noStrike">
                          <a:solidFill>
                            <a:srgbClr val="FFFFFF"/>
                          </a:solidFill>
                          <a:effectLst/>
                          <a:latin typeface="Calibri" panose="020F0502020204030204" pitchFamily="34" charset="0"/>
                        </a:rPr>
                        <a:t>102</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Technical Univ of Munich</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49853460"/>
                  </a:ext>
                </a:extLst>
              </a:tr>
              <a:tr h="174524">
                <a:tc>
                  <a:txBody>
                    <a:bodyPr/>
                    <a:lstStyle/>
                    <a:p>
                      <a:pPr algn="ctr" fontAlgn="b"/>
                      <a:r>
                        <a:rPr lang="en-US" sz="1000" b="1" i="0" u="none" strike="noStrike">
                          <a:solidFill>
                            <a:srgbClr val="FFFFFF"/>
                          </a:solidFill>
                          <a:effectLst/>
                          <a:latin typeface="Calibri" panose="020F0502020204030204" pitchFamily="34" charset="0"/>
                        </a:rPr>
                        <a:t>103</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Universite Du Quebec-Chicoutimi</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483759255"/>
                  </a:ext>
                </a:extLst>
              </a:tr>
              <a:tr h="174524">
                <a:tc>
                  <a:txBody>
                    <a:bodyPr/>
                    <a:lstStyle/>
                    <a:p>
                      <a:pPr algn="ctr" fontAlgn="b"/>
                      <a:r>
                        <a:rPr lang="en-US" sz="1000" b="1" i="0" u="none" strike="noStrike">
                          <a:solidFill>
                            <a:srgbClr val="FFFFFF"/>
                          </a:solidFill>
                          <a:effectLst/>
                          <a:latin typeface="Calibri" panose="020F0502020204030204" pitchFamily="34" charset="0"/>
                        </a:rPr>
                        <a:t>104</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Saginaw Valley State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K</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99677257"/>
                  </a:ext>
                </a:extLst>
              </a:tr>
              <a:tr h="174524">
                <a:tc>
                  <a:txBody>
                    <a:bodyPr/>
                    <a:lstStyle/>
                    <a:p>
                      <a:pPr algn="ctr" fontAlgn="b"/>
                      <a:r>
                        <a:rPr lang="en-US" sz="1000" b="1" i="0" u="none" strike="noStrike">
                          <a:solidFill>
                            <a:srgbClr val="FFFFFF"/>
                          </a:solidFill>
                          <a:effectLst/>
                          <a:latin typeface="Calibri" panose="020F0502020204030204" pitchFamily="34" charset="0"/>
                        </a:rPr>
                        <a:t>105</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Oakland University</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N</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592343608"/>
                  </a:ext>
                </a:extLst>
              </a:tr>
              <a:tr h="174524">
                <a:tc>
                  <a:txBody>
                    <a:bodyPr/>
                    <a:lstStyle/>
                    <a:p>
                      <a:pPr algn="ctr" fontAlgn="b"/>
                      <a:r>
                        <a:rPr lang="en-US" sz="1000" b="1" i="0" u="none" strike="noStrike">
                          <a:solidFill>
                            <a:srgbClr val="FFFFFF"/>
                          </a:solidFill>
                          <a:effectLst/>
                          <a:latin typeface="Calibri" panose="020F0502020204030204" pitchFamily="34" charset="0"/>
                        </a:rPr>
                        <a:t>106</a:t>
                      </a:r>
                    </a:p>
                  </a:txBody>
                  <a:tcPr marL="5817" marR="5817" marT="5817"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Mississippi State Univ</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17" marR="5817" marT="58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17" marR="5817" marT="58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dirty="0">
                          <a:solidFill>
                            <a:srgbClr val="000000"/>
                          </a:solidFill>
                          <a:effectLst/>
                          <a:latin typeface="Calibri" panose="020F0502020204030204" pitchFamily="34" charset="0"/>
                        </a:rPr>
                        <a:t> </a:t>
                      </a:r>
                    </a:p>
                  </a:txBody>
                  <a:tcPr marL="5817" marR="5817" marT="58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90040761"/>
                  </a:ext>
                </a:extLst>
              </a:tr>
            </a:tbl>
          </a:graphicData>
        </a:graphic>
      </p:graphicFrame>
    </p:spTree>
    <p:extLst>
      <p:ext uri="{BB962C8B-B14F-4D97-AF65-F5344CB8AC3E}">
        <p14:creationId xmlns:p14="http://schemas.microsoft.com/office/powerpoint/2010/main" val="371572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STATIC SCHEDULES CONT.</a:t>
            </a:r>
          </a:p>
        </p:txBody>
      </p:sp>
      <p:sp>
        <p:nvSpPr>
          <p:cNvPr id="5" name="Slide Number Placeholder 4"/>
          <p:cNvSpPr>
            <a:spLocks noGrp="1"/>
          </p:cNvSpPr>
          <p:nvPr>
            <p:ph type="sldNum" sz="quarter" idx="12"/>
          </p:nvPr>
        </p:nvSpPr>
        <p:spPr/>
        <p:txBody>
          <a:bodyPr/>
          <a:lstStyle/>
          <a:p>
            <a:fld id="{1EE46988-AC4D-4F63-B87E-083C11D6C622}" type="slidenum">
              <a:rPr lang="en-US" smtClean="0"/>
              <a:t>22</a:t>
            </a:fld>
            <a:endParaRPr lang="en-US" dirty="0"/>
          </a:p>
        </p:txBody>
      </p:sp>
      <p:sp>
        <p:nvSpPr>
          <p:cNvPr id="7" name="Footer Placeholder 1"/>
          <p:cNvSpPr>
            <a:spLocks noGrp="1"/>
          </p:cNvSpPr>
          <p:nvPr>
            <p:ph type="ftr" sz="quarter" idx="11"/>
          </p:nvPr>
        </p:nvSpPr>
        <p:spPr>
          <a:xfrm>
            <a:off x="2599242" y="9313801"/>
            <a:ext cx="2623185" cy="535517"/>
          </a:xfrm>
        </p:spPr>
        <p:txBody>
          <a:bodyPr/>
          <a:lstStyle/>
          <a:p>
            <a:r>
              <a:rPr lang="en-US" dirty="0"/>
              <a:t>FSAE MICHIGAN 2018</a:t>
            </a:r>
          </a:p>
        </p:txBody>
      </p:sp>
      <p:graphicFrame>
        <p:nvGraphicFramePr>
          <p:cNvPr id="3" name="Table 2">
            <a:extLst>
              <a:ext uri="{FF2B5EF4-FFF2-40B4-BE49-F238E27FC236}">
                <a16:creationId xmlns:a16="http://schemas.microsoft.com/office/drawing/2014/main" id="{BFD03582-2199-4A5C-81B4-C7FEC2CBA114}"/>
              </a:ext>
            </a:extLst>
          </p:cNvPr>
          <p:cNvGraphicFramePr>
            <a:graphicFrameLocks noGrp="1"/>
          </p:cNvGraphicFramePr>
          <p:nvPr>
            <p:extLst>
              <p:ext uri="{D42A27DB-BD31-4B8C-83A1-F6EECF244321}">
                <p14:modId xmlns:p14="http://schemas.microsoft.com/office/powerpoint/2010/main" val="1125072112"/>
              </p:ext>
            </p:extLst>
          </p:nvPr>
        </p:nvGraphicFramePr>
        <p:xfrm>
          <a:off x="168146" y="1349235"/>
          <a:ext cx="7420323" cy="5015131"/>
        </p:xfrm>
        <a:graphic>
          <a:graphicData uri="http://schemas.openxmlformats.org/drawingml/2006/table">
            <a:tbl>
              <a:tblPr/>
              <a:tblGrid>
                <a:gridCol w="476703">
                  <a:extLst>
                    <a:ext uri="{9D8B030D-6E8A-4147-A177-3AD203B41FA5}">
                      <a16:colId xmlns:a16="http://schemas.microsoft.com/office/drawing/2014/main" val="4108453623"/>
                    </a:ext>
                  </a:extLst>
                </a:gridCol>
                <a:gridCol w="2148513">
                  <a:extLst>
                    <a:ext uri="{9D8B030D-6E8A-4147-A177-3AD203B41FA5}">
                      <a16:colId xmlns:a16="http://schemas.microsoft.com/office/drawing/2014/main" val="2633302890"/>
                    </a:ext>
                  </a:extLst>
                </a:gridCol>
                <a:gridCol w="46707">
                  <a:extLst>
                    <a:ext uri="{9D8B030D-6E8A-4147-A177-3AD203B41FA5}">
                      <a16:colId xmlns:a16="http://schemas.microsoft.com/office/drawing/2014/main" val="1640210784"/>
                    </a:ext>
                  </a:extLst>
                </a:gridCol>
                <a:gridCol w="653895">
                  <a:extLst>
                    <a:ext uri="{9D8B030D-6E8A-4147-A177-3AD203B41FA5}">
                      <a16:colId xmlns:a16="http://schemas.microsoft.com/office/drawing/2014/main" val="687401631"/>
                    </a:ext>
                  </a:extLst>
                </a:gridCol>
                <a:gridCol w="642218">
                  <a:extLst>
                    <a:ext uri="{9D8B030D-6E8A-4147-A177-3AD203B41FA5}">
                      <a16:colId xmlns:a16="http://schemas.microsoft.com/office/drawing/2014/main" val="1742741306"/>
                    </a:ext>
                  </a:extLst>
                </a:gridCol>
                <a:gridCol w="46707">
                  <a:extLst>
                    <a:ext uri="{9D8B030D-6E8A-4147-A177-3AD203B41FA5}">
                      <a16:colId xmlns:a16="http://schemas.microsoft.com/office/drawing/2014/main" val="2190337"/>
                    </a:ext>
                  </a:extLst>
                </a:gridCol>
                <a:gridCol w="653895">
                  <a:extLst>
                    <a:ext uri="{9D8B030D-6E8A-4147-A177-3AD203B41FA5}">
                      <a16:colId xmlns:a16="http://schemas.microsoft.com/office/drawing/2014/main" val="91764008"/>
                    </a:ext>
                  </a:extLst>
                </a:gridCol>
                <a:gridCol w="642218">
                  <a:extLst>
                    <a:ext uri="{9D8B030D-6E8A-4147-A177-3AD203B41FA5}">
                      <a16:colId xmlns:a16="http://schemas.microsoft.com/office/drawing/2014/main" val="1557598044"/>
                    </a:ext>
                  </a:extLst>
                </a:gridCol>
                <a:gridCol w="46707">
                  <a:extLst>
                    <a:ext uri="{9D8B030D-6E8A-4147-A177-3AD203B41FA5}">
                      <a16:colId xmlns:a16="http://schemas.microsoft.com/office/drawing/2014/main" val="1339971830"/>
                    </a:ext>
                  </a:extLst>
                </a:gridCol>
                <a:gridCol w="927643">
                  <a:extLst>
                    <a:ext uri="{9D8B030D-6E8A-4147-A177-3AD203B41FA5}">
                      <a16:colId xmlns:a16="http://schemas.microsoft.com/office/drawing/2014/main" val="2509697866"/>
                    </a:ext>
                  </a:extLst>
                </a:gridCol>
                <a:gridCol w="1019503">
                  <a:extLst>
                    <a:ext uri="{9D8B030D-6E8A-4147-A177-3AD203B41FA5}">
                      <a16:colId xmlns:a16="http://schemas.microsoft.com/office/drawing/2014/main" val="3188703948"/>
                    </a:ext>
                  </a:extLst>
                </a:gridCol>
                <a:gridCol w="115614">
                  <a:extLst>
                    <a:ext uri="{9D8B030D-6E8A-4147-A177-3AD203B41FA5}">
                      <a16:colId xmlns:a16="http://schemas.microsoft.com/office/drawing/2014/main" val="1190167349"/>
                    </a:ext>
                  </a:extLst>
                </a:gridCol>
              </a:tblGrid>
              <a:tr h="648057">
                <a:tc>
                  <a:txBody>
                    <a:bodyPr/>
                    <a:lstStyle/>
                    <a:p>
                      <a:pPr algn="ctr" fontAlgn="ctr"/>
                      <a:r>
                        <a:rPr lang="en-US" sz="1300" b="1" i="0" u="none" strike="noStrike">
                          <a:solidFill>
                            <a:srgbClr val="FFFFFF"/>
                          </a:solidFill>
                          <a:effectLst/>
                          <a:latin typeface="Calibri" panose="020F0502020204030204" pitchFamily="34" charset="0"/>
                        </a:rPr>
                        <a:t>Car #</a:t>
                      </a:r>
                    </a:p>
                  </a:txBody>
                  <a:tcPr marL="5838" marR="5838" marT="58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School Name</a:t>
                      </a:r>
                    </a:p>
                  </a:txBody>
                  <a:tcPr marL="5838" marR="5838" marT="5838"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38" marR="5838" marT="583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Design Bay</a:t>
                      </a:r>
                    </a:p>
                  </a:txBody>
                  <a:tcPr marL="5838" marR="5838" marT="5838"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Design Time</a:t>
                      </a:r>
                    </a:p>
                  </a:txBody>
                  <a:tcPr marL="5838" marR="5838" marT="5838"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38" marR="5838" marT="583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Cost Bay</a:t>
                      </a:r>
                    </a:p>
                  </a:txBody>
                  <a:tcPr marL="5838" marR="5838" marT="5838"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Cost Time</a:t>
                      </a:r>
                    </a:p>
                  </a:txBody>
                  <a:tcPr marL="5838" marR="5838" marT="5838"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ctr"/>
                      <a:r>
                        <a:rPr lang="en-US" sz="1300" b="1" i="0" u="none" strike="noStrike">
                          <a:solidFill>
                            <a:srgbClr val="FFFFFF"/>
                          </a:solidFill>
                          <a:effectLst/>
                          <a:latin typeface="Calibri" panose="020F0502020204030204" pitchFamily="34" charset="0"/>
                        </a:rPr>
                        <a:t> </a:t>
                      </a:r>
                    </a:p>
                  </a:txBody>
                  <a:tcPr marL="5838" marR="5838" marT="5838"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Presentation Bay</a:t>
                      </a:r>
                    </a:p>
                  </a:txBody>
                  <a:tcPr marL="5838" marR="5838" marT="5838"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sz="1300" b="1" i="0" u="none" strike="noStrike">
                          <a:solidFill>
                            <a:srgbClr val="FFFFFF"/>
                          </a:solidFill>
                          <a:effectLst/>
                          <a:latin typeface="Calibri" panose="020F0502020204030204" pitchFamily="34" charset="0"/>
                        </a:rPr>
                        <a:t>Presentation Time</a:t>
                      </a:r>
                    </a:p>
                  </a:txBody>
                  <a:tcPr marL="5838" marR="5838" marT="5838"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l" fontAlgn="b"/>
                      <a:r>
                        <a:rPr lang="en-US" sz="1300" b="1" i="0" u="none" strike="noStrike" dirty="0">
                          <a:solidFill>
                            <a:srgbClr val="FFFFFF"/>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85879541"/>
                  </a:ext>
                </a:extLst>
              </a:tr>
              <a:tr h="175150">
                <a:tc>
                  <a:txBody>
                    <a:bodyPr/>
                    <a:lstStyle/>
                    <a:p>
                      <a:pPr algn="ctr" fontAlgn="b"/>
                      <a:r>
                        <a:rPr lang="en-US" sz="1000" b="1" i="0" u="none" strike="noStrike">
                          <a:solidFill>
                            <a:srgbClr val="FFFFFF"/>
                          </a:solidFill>
                          <a:effectLst/>
                          <a:latin typeface="Calibri" panose="020F0502020204030204" pitchFamily="34" charset="0"/>
                        </a:rPr>
                        <a:t>107</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Rutgers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742597067"/>
                  </a:ext>
                </a:extLst>
              </a:tr>
              <a:tr h="175150">
                <a:tc>
                  <a:txBody>
                    <a:bodyPr/>
                    <a:lstStyle/>
                    <a:p>
                      <a:pPr algn="ctr" fontAlgn="b"/>
                      <a:r>
                        <a:rPr lang="en-US" sz="1000" b="1" i="0" u="none" strike="noStrike">
                          <a:solidFill>
                            <a:srgbClr val="FFFFFF"/>
                          </a:solidFill>
                          <a:effectLst/>
                          <a:latin typeface="Calibri" panose="020F0502020204030204" pitchFamily="34" charset="0"/>
                        </a:rPr>
                        <a:t>108</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Northwestern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L</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283680798"/>
                  </a:ext>
                </a:extLst>
              </a:tr>
              <a:tr h="169312">
                <a:tc>
                  <a:txBody>
                    <a:bodyPr/>
                    <a:lstStyle/>
                    <a:p>
                      <a:pPr algn="ctr" fontAlgn="b"/>
                      <a:r>
                        <a:rPr lang="en-US" sz="1000" b="1" i="0" u="none" strike="noStrike">
                          <a:solidFill>
                            <a:srgbClr val="FFFFFF"/>
                          </a:solidFill>
                          <a:effectLst/>
                          <a:latin typeface="Calibri" panose="020F0502020204030204" pitchFamily="34" charset="0"/>
                        </a:rPr>
                        <a:t>109</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AGH Univ of Science and Technology</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K</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914256540"/>
                  </a:ext>
                </a:extLst>
              </a:tr>
              <a:tr h="175150">
                <a:tc>
                  <a:txBody>
                    <a:bodyPr/>
                    <a:lstStyle/>
                    <a:p>
                      <a:pPr algn="ctr" fontAlgn="b"/>
                      <a:r>
                        <a:rPr lang="en-US" sz="1000" b="1" i="0" u="none" strike="noStrike">
                          <a:solidFill>
                            <a:srgbClr val="FFFFFF"/>
                          </a:solidFill>
                          <a:effectLst/>
                          <a:latin typeface="Calibri" panose="020F0502020204030204" pitchFamily="34" charset="0"/>
                        </a:rPr>
                        <a:t>110</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Universidad Autonoma Estado Mexico</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423713284"/>
                  </a:ext>
                </a:extLst>
              </a:tr>
              <a:tr h="175150">
                <a:tc>
                  <a:txBody>
                    <a:bodyPr/>
                    <a:lstStyle/>
                    <a:p>
                      <a:pPr algn="ctr" fontAlgn="b"/>
                      <a:r>
                        <a:rPr lang="en-US" sz="1000" b="1" i="0" u="none" strike="noStrike">
                          <a:solidFill>
                            <a:srgbClr val="FFFFFF"/>
                          </a:solidFill>
                          <a:effectLst/>
                          <a:latin typeface="Calibri" panose="020F0502020204030204" pitchFamily="34" charset="0"/>
                        </a:rPr>
                        <a:t>111</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Duke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O</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391855996"/>
                  </a:ext>
                </a:extLst>
              </a:tr>
              <a:tr h="175150">
                <a:tc>
                  <a:txBody>
                    <a:bodyPr/>
                    <a:lstStyle/>
                    <a:p>
                      <a:pPr algn="ctr" fontAlgn="b"/>
                      <a:r>
                        <a:rPr lang="en-US" sz="1000" b="1" i="0" u="none" strike="noStrike">
                          <a:solidFill>
                            <a:srgbClr val="FFFFFF"/>
                          </a:solidFill>
                          <a:effectLst/>
                          <a:latin typeface="Calibri" panose="020F0502020204030204" pitchFamily="34" charset="0"/>
                        </a:rPr>
                        <a:t>112</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Western Michigan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a:noFill/>
                    </a:lnB>
                    <a:solidFill>
                      <a:srgbClr val="FF0000"/>
                    </a:solidFill>
                  </a:tcPr>
                </a:tc>
                <a:extLst>
                  <a:ext uri="{0D108BD9-81ED-4DB2-BD59-A6C34878D82A}">
                    <a16:rowId xmlns:a16="http://schemas.microsoft.com/office/drawing/2014/main" val="1572409949"/>
                  </a:ext>
                </a:extLst>
              </a:tr>
              <a:tr h="175150">
                <a:tc>
                  <a:txBody>
                    <a:bodyPr/>
                    <a:lstStyle/>
                    <a:p>
                      <a:pPr algn="ctr" fontAlgn="b"/>
                      <a:r>
                        <a:rPr lang="en-US" sz="1000" b="1" i="0" u="none" strike="noStrike">
                          <a:solidFill>
                            <a:srgbClr val="FFFFFF"/>
                          </a:solidFill>
                          <a:effectLst/>
                          <a:latin typeface="Calibri" panose="020F0502020204030204" pitchFamily="34" charset="0"/>
                        </a:rPr>
                        <a:t>114</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Bialystok University of Technology</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07420380"/>
                  </a:ext>
                </a:extLst>
              </a:tr>
              <a:tr h="175150">
                <a:tc>
                  <a:txBody>
                    <a:bodyPr/>
                    <a:lstStyle/>
                    <a:p>
                      <a:pPr algn="ctr" fontAlgn="b"/>
                      <a:r>
                        <a:rPr lang="en-US" sz="1000" b="1" i="0" u="none" strike="noStrike">
                          <a:solidFill>
                            <a:srgbClr val="FFFFFF"/>
                          </a:solidFill>
                          <a:effectLst/>
                          <a:latin typeface="Calibri" panose="020F0502020204030204" pitchFamily="34" charset="0"/>
                        </a:rPr>
                        <a:t>115</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Victoria</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498536752"/>
                  </a:ext>
                </a:extLst>
              </a:tr>
              <a:tr h="175150">
                <a:tc>
                  <a:txBody>
                    <a:bodyPr/>
                    <a:lstStyle/>
                    <a:p>
                      <a:pPr algn="ctr" fontAlgn="b"/>
                      <a:r>
                        <a:rPr lang="en-US" sz="1000" b="1" i="0" u="none" strike="noStrike">
                          <a:solidFill>
                            <a:srgbClr val="FFFFFF"/>
                          </a:solidFill>
                          <a:effectLst/>
                          <a:latin typeface="Calibri" panose="020F0502020204030204" pitchFamily="34" charset="0"/>
                        </a:rPr>
                        <a:t>117</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Penn State Univ - Harrisburg</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A</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224663788"/>
                  </a:ext>
                </a:extLst>
              </a:tr>
              <a:tr h="175150">
                <a:tc>
                  <a:txBody>
                    <a:bodyPr/>
                    <a:lstStyle/>
                    <a:p>
                      <a:pPr algn="ctr" fontAlgn="b"/>
                      <a:r>
                        <a:rPr lang="en-US" sz="1000" b="1" i="0" u="none" strike="noStrike">
                          <a:solidFill>
                            <a:srgbClr val="FFFFFF"/>
                          </a:solidFill>
                          <a:effectLst/>
                          <a:latin typeface="Calibri" panose="020F0502020204030204" pitchFamily="34" charset="0"/>
                        </a:rPr>
                        <a:t>118</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Alabama A &amp; M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712709852"/>
                  </a:ext>
                </a:extLst>
              </a:tr>
              <a:tr h="175150">
                <a:tc>
                  <a:txBody>
                    <a:bodyPr/>
                    <a:lstStyle/>
                    <a:p>
                      <a:pPr algn="ctr" fontAlgn="b"/>
                      <a:r>
                        <a:rPr lang="en-US" sz="1000" b="1" i="0" u="none" strike="noStrike">
                          <a:solidFill>
                            <a:srgbClr val="FFFFFF"/>
                          </a:solidFill>
                          <a:effectLst/>
                          <a:latin typeface="Calibri" panose="020F0502020204030204" pitchFamily="34" charset="0"/>
                        </a:rPr>
                        <a:t>119</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Manitoba</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M</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777300953"/>
                  </a:ext>
                </a:extLst>
              </a:tr>
              <a:tr h="175150">
                <a:tc>
                  <a:txBody>
                    <a:bodyPr/>
                    <a:lstStyle/>
                    <a:p>
                      <a:pPr algn="ctr" fontAlgn="b"/>
                      <a:r>
                        <a:rPr lang="en-US" sz="1000" b="1" i="0" u="none" strike="noStrike">
                          <a:solidFill>
                            <a:srgbClr val="FFFFFF"/>
                          </a:solidFill>
                          <a:effectLst/>
                          <a:latin typeface="Calibri" panose="020F0502020204030204" pitchFamily="34" charset="0"/>
                        </a:rPr>
                        <a:t>121</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The Ohio State University</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942920326"/>
                  </a:ext>
                </a:extLst>
              </a:tr>
              <a:tr h="175150">
                <a:tc>
                  <a:txBody>
                    <a:bodyPr/>
                    <a:lstStyle/>
                    <a:p>
                      <a:pPr algn="ctr" fontAlgn="b"/>
                      <a:r>
                        <a:rPr lang="en-US" sz="1000" b="1" i="0" u="none" strike="noStrike">
                          <a:solidFill>
                            <a:srgbClr val="FFFFFF"/>
                          </a:solidFill>
                          <a:effectLst/>
                          <a:latin typeface="Calibri" panose="020F0502020204030204" pitchFamily="34" charset="0"/>
                        </a:rPr>
                        <a:t>122</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Waterloo</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651636068"/>
                  </a:ext>
                </a:extLst>
              </a:tr>
              <a:tr h="175150">
                <a:tc>
                  <a:txBody>
                    <a:bodyPr/>
                    <a:lstStyle/>
                    <a:p>
                      <a:pPr algn="ctr" fontAlgn="b"/>
                      <a:r>
                        <a:rPr lang="en-US" sz="1000" b="1" i="0" u="none" strike="noStrike">
                          <a:solidFill>
                            <a:srgbClr val="FFFFFF"/>
                          </a:solidFill>
                          <a:effectLst/>
                          <a:latin typeface="Calibri" panose="020F0502020204030204" pitchFamily="34" charset="0"/>
                        </a:rPr>
                        <a:t>123</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Minnesota-Duluth</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a:noFill/>
                    </a:lnB>
                    <a:solidFill>
                      <a:srgbClr val="FF0000"/>
                    </a:solidFill>
                  </a:tcPr>
                </a:tc>
                <a:extLst>
                  <a:ext uri="{0D108BD9-81ED-4DB2-BD59-A6C34878D82A}">
                    <a16:rowId xmlns:a16="http://schemas.microsoft.com/office/drawing/2014/main" val="3995106431"/>
                  </a:ext>
                </a:extLst>
              </a:tr>
              <a:tr h="175150">
                <a:tc>
                  <a:txBody>
                    <a:bodyPr/>
                    <a:lstStyle/>
                    <a:p>
                      <a:pPr algn="ctr" fontAlgn="b"/>
                      <a:r>
                        <a:rPr lang="en-US" sz="1000" b="1" i="0" u="none" strike="noStrike">
                          <a:solidFill>
                            <a:srgbClr val="FFFFFF"/>
                          </a:solidFill>
                          <a:effectLst/>
                          <a:latin typeface="Calibri" panose="020F0502020204030204" pitchFamily="34" charset="0"/>
                        </a:rPr>
                        <a:t>124</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Temple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3853118029"/>
                  </a:ext>
                </a:extLst>
              </a:tr>
              <a:tr h="175150">
                <a:tc>
                  <a:txBody>
                    <a:bodyPr/>
                    <a:lstStyle/>
                    <a:p>
                      <a:pPr algn="ctr" fontAlgn="b"/>
                      <a:r>
                        <a:rPr lang="en-US" sz="1000" b="1" i="0" u="none" strike="noStrike">
                          <a:solidFill>
                            <a:srgbClr val="FFFFFF"/>
                          </a:solidFill>
                          <a:effectLst/>
                          <a:latin typeface="Calibri" panose="020F0502020204030204" pitchFamily="34" charset="0"/>
                        </a:rPr>
                        <a:t>126</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Nebraska - Lincoln</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2702298739"/>
                  </a:ext>
                </a:extLst>
              </a:tr>
              <a:tr h="175150">
                <a:tc>
                  <a:txBody>
                    <a:bodyPr/>
                    <a:lstStyle/>
                    <a:p>
                      <a:pPr algn="ctr" fontAlgn="b"/>
                      <a:r>
                        <a:rPr lang="en-US" sz="1000" b="1" i="0" u="none" strike="noStrike">
                          <a:solidFill>
                            <a:srgbClr val="FFFFFF"/>
                          </a:solidFill>
                          <a:effectLst/>
                          <a:latin typeface="Calibri" panose="020F0502020204030204" pitchFamily="34" charset="0"/>
                        </a:rPr>
                        <a:t>127</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Kansas - Lawrence</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3412553260"/>
                  </a:ext>
                </a:extLst>
              </a:tr>
              <a:tr h="175150">
                <a:tc>
                  <a:txBody>
                    <a:bodyPr/>
                    <a:lstStyle/>
                    <a:p>
                      <a:pPr algn="ctr" fontAlgn="b"/>
                      <a:r>
                        <a:rPr lang="en-US" sz="1000" b="1" i="0" u="none" strike="noStrike">
                          <a:solidFill>
                            <a:srgbClr val="FFFFFF"/>
                          </a:solidFill>
                          <a:effectLst/>
                          <a:latin typeface="Calibri" panose="020F0502020204030204" pitchFamily="34" charset="0"/>
                        </a:rPr>
                        <a:t>128</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South Dakota State Univ</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M</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2422294788"/>
                  </a:ext>
                </a:extLst>
              </a:tr>
              <a:tr h="175150">
                <a:tc>
                  <a:txBody>
                    <a:bodyPr/>
                    <a:lstStyle/>
                    <a:p>
                      <a:pPr algn="ctr" fontAlgn="b"/>
                      <a:r>
                        <a:rPr lang="en-US" sz="1000" b="1" i="0" u="none" strike="noStrike">
                          <a:solidFill>
                            <a:srgbClr val="FFFFFF"/>
                          </a:solidFill>
                          <a:effectLst/>
                          <a:latin typeface="Calibri" panose="020F0502020204030204" pitchFamily="34" charset="0"/>
                        </a:rPr>
                        <a:t>129</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Missouri University of Science and Tech</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O</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8:30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11:30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3336255654"/>
                  </a:ext>
                </a:extLst>
              </a:tr>
              <a:tr h="169312">
                <a:tc>
                  <a:txBody>
                    <a:bodyPr/>
                    <a:lstStyle/>
                    <a:p>
                      <a:pPr algn="ctr" fontAlgn="b"/>
                      <a:r>
                        <a:rPr lang="en-US" sz="1000" b="1" i="0" u="none" strike="noStrike">
                          <a:solidFill>
                            <a:srgbClr val="FFFFFF"/>
                          </a:solidFill>
                          <a:effectLst/>
                          <a:latin typeface="Calibri" panose="020F0502020204030204" pitchFamily="34" charset="0"/>
                        </a:rPr>
                        <a:t>132</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s-ES" sz="900" b="1" i="0" u="none" strike="noStrike">
                          <a:solidFill>
                            <a:srgbClr val="000000"/>
                          </a:solidFill>
                          <a:effectLst/>
                          <a:latin typeface="Calibri" panose="020F0502020204030204" pitchFamily="34" charset="0"/>
                        </a:rPr>
                        <a:t>Universidad Nacional Autónoma de México</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C</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1613903616"/>
                  </a:ext>
                </a:extLst>
              </a:tr>
              <a:tr h="175150">
                <a:tc>
                  <a:txBody>
                    <a:bodyPr/>
                    <a:lstStyle/>
                    <a:p>
                      <a:pPr algn="ctr" fontAlgn="b"/>
                      <a:r>
                        <a:rPr lang="en-US" sz="1000" b="1" i="0" u="none" strike="noStrike">
                          <a:solidFill>
                            <a:srgbClr val="FFFFFF"/>
                          </a:solidFill>
                          <a:effectLst/>
                          <a:latin typeface="Calibri" panose="020F0502020204030204" pitchFamily="34" charset="0"/>
                        </a:rPr>
                        <a:t>134</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California State Univ - Fullerton</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E</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1761162287"/>
                  </a:ext>
                </a:extLst>
              </a:tr>
              <a:tr h="175150">
                <a:tc>
                  <a:txBody>
                    <a:bodyPr/>
                    <a:lstStyle/>
                    <a:p>
                      <a:pPr algn="ctr" fontAlgn="b"/>
                      <a:r>
                        <a:rPr lang="en-US" sz="1000" b="1" i="0" u="none" strike="noStrike">
                          <a:solidFill>
                            <a:srgbClr val="FFFFFF"/>
                          </a:solidFill>
                          <a:effectLst/>
                          <a:latin typeface="Calibri" panose="020F0502020204030204" pitchFamily="34" charset="0"/>
                        </a:rPr>
                        <a:t>135</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Univ of South Florida</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9:30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B</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1641948333"/>
                  </a:ext>
                </a:extLst>
              </a:tr>
              <a:tr h="175150">
                <a:tc>
                  <a:txBody>
                    <a:bodyPr/>
                    <a:lstStyle/>
                    <a:p>
                      <a:pPr algn="ctr" fontAlgn="b"/>
                      <a:r>
                        <a:rPr lang="en-US" sz="1000" b="1" i="0" u="none" strike="noStrike">
                          <a:solidFill>
                            <a:srgbClr val="FFFFFF"/>
                          </a:solidFill>
                          <a:effectLst/>
                          <a:latin typeface="Calibri" panose="020F0502020204030204" pitchFamily="34" charset="0"/>
                        </a:rPr>
                        <a:t>136</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pt-BR" sz="900" b="1" i="0" u="none" strike="noStrike">
                          <a:solidFill>
                            <a:srgbClr val="000000"/>
                          </a:solidFill>
                          <a:effectLst/>
                          <a:latin typeface="Calibri" panose="020F0502020204030204" pitchFamily="34" charset="0"/>
                        </a:rPr>
                        <a:t>Faculdade de Engenharia de Sorocaba</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12:30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G</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3:30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I</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289820152"/>
                  </a:ext>
                </a:extLst>
              </a:tr>
              <a:tr h="175150">
                <a:tc>
                  <a:txBody>
                    <a:bodyPr/>
                    <a:lstStyle/>
                    <a:p>
                      <a:pPr algn="ctr" fontAlgn="b"/>
                      <a:r>
                        <a:rPr lang="en-US" sz="1000" b="1" i="0" u="none" strike="noStrike">
                          <a:solidFill>
                            <a:srgbClr val="FFFFFF"/>
                          </a:solidFill>
                          <a:effectLst/>
                          <a:latin typeface="Calibri" panose="020F0502020204030204" pitchFamily="34" charset="0"/>
                        </a:rPr>
                        <a:t> </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Open</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D</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2:00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1194532537"/>
                  </a:ext>
                </a:extLst>
              </a:tr>
              <a:tr h="175150">
                <a:tc>
                  <a:txBody>
                    <a:bodyPr/>
                    <a:lstStyle/>
                    <a:p>
                      <a:pPr algn="ctr" fontAlgn="b"/>
                      <a:r>
                        <a:rPr lang="en-US" sz="1000" b="1" i="0" u="none" strike="noStrike">
                          <a:solidFill>
                            <a:srgbClr val="FFFFFF"/>
                          </a:solidFill>
                          <a:effectLst/>
                          <a:latin typeface="Calibri" panose="020F0502020204030204" pitchFamily="34" charset="0"/>
                        </a:rPr>
                        <a:t> </a:t>
                      </a:r>
                    </a:p>
                  </a:txBody>
                  <a:tcPr marL="5838" marR="5838" marT="5838" marB="0" anchor="b">
                    <a:lnL>
                      <a:noFill/>
                    </a:lnL>
                    <a:lnR w="635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900" b="1" i="0" u="none" strike="noStrike">
                          <a:solidFill>
                            <a:srgbClr val="000000"/>
                          </a:solidFill>
                          <a:effectLst/>
                          <a:latin typeface="Calibri" panose="020F0502020204030204" pitchFamily="34" charset="0"/>
                        </a:rPr>
                        <a:t>Open</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N</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4:30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J</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panose="020F0502020204030204" pitchFamily="34" charset="0"/>
                        </a:rPr>
                        <a:t>10:00 AM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a:solidFill>
                            <a:srgbClr val="000000"/>
                          </a:solidFill>
                          <a:effectLst/>
                          <a:latin typeface="Calibri" panose="020F0502020204030204" pitchFamily="34" charset="0"/>
                        </a:rPr>
                        <a:t> </a:t>
                      </a:r>
                    </a:p>
                  </a:txBody>
                  <a:tcPr marL="5838" marR="5838" marT="583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000" b="1" i="0" u="none" strike="noStrike">
                          <a:solidFill>
                            <a:srgbClr val="000000"/>
                          </a:solidFill>
                          <a:effectLst/>
                          <a:latin typeface="Calibri" panose="020F0502020204030204" pitchFamily="34" charset="0"/>
                        </a:rPr>
                        <a:t>H</a:t>
                      </a:r>
                    </a:p>
                  </a:txBody>
                  <a:tcPr marL="5838" marR="5838" marT="583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1" i="0" u="none" strike="noStrike" dirty="0">
                          <a:solidFill>
                            <a:srgbClr val="000000"/>
                          </a:solidFill>
                          <a:effectLst/>
                          <a:latin typeface="Calibri" panose="020F0502020204030204" pitchFamily="34" charset="0"/>
                        </a:rPr>
                        <a:t>1:30 PM</a:t>
                      </a:r>
                    </a:p>
                  </a:txBody>
                  <a:tcPr marL="5838" marR="5838" marT="583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1" i="0" u="none" strike="noStrike" dirty="0">
                          <a:solidFill>
                            <a:srgbClr val="000000"/>
                          </a:solidFill>
                          <a:effectLst/>
                          <a:latin typeface="Calibri" panose="020F0502020204030204" pitchFamily="34" charset="0"/>
                        </a:rPr>
                        <a:t> </a:t>
                      </a:r>
                    </a:p>
                  </a:txBody>
                  <a:tcPr marL="5838" marR="5838" marT="5838" marB="0" anchor="b">
                    <a:lnL>
                      <a:noFill/>
                    </a:lnL>
                    <a:lnR>
                      <a:noFill/>
                    </a:lnR>
                    <a:lnT>
                      <a:noFill/>
                    </a:lnT>
                    <a:lnB>
                      <a:noFill/>
                    </a:lnB>
                    <a:solidFill>
                      <a:srgbClr val="FF0000"/>
                    </a:solidFill>
                  </a:tcPr>
                </a:tc>
                <a:extLst>
                  <a:ext uri="{0D108BD9-81ED-4DB2-BD59-A6C34878D82A}">
                    <a16:rowId xmlns:a16="http://schemas.microsoft.com/office/drawing/2014/main" val="1824967601"/>
                  </a:ext>
                </a:extLst>
              </a:tr>
            </a:tbl>
          </a:graphicData>
        </a:graphic>
      </p:graphicFrame>
    </p:spTree>
    <p:extLst>
      <p:ext uri="{BB962C8B-B14F-4D97-AF65-F5344CB8AC3E}">
        <p14:creationId xmlns:p14="http://schemas.microsoft.com/office/powerpoint/2010/main" val="17675071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COST EVENT SCHEDULE</a:t>
            </a:r>
          </a:p>
        </p:txBody>
      </p:sp>
      <p:sp>
        <p:nvSpPr>
          <p:cNvPr id="7" name="Slide Number Placeholder 6"/>
          <p:cNvSpPr>
            <a:spLocks noGrp="1"/>
          </p:cNvSpPr>
          <p:nvPr>
            <p:ph type="sldNum" sz="quarter" idx="12"/>
          </p:nvPr>
        </p:nvSpPr>
        <p:spPr/>
        <p:txBody>
          <a:bodyPr/>
          <a:lstStyle/>
          <a:p>
            <a:fld id="{1EE46988-AC4D-4F63-B87E-083C11D6C622}" type="slidenum">
              <a:rPr lang="en-US" smtClean="0"/>
              <a:t>23</a:t>
            </a:fld>
            <a:endParaRPr lang="en-US" dirty="0"/>
          </a:p>
        </p:txBody>
      </p:sp>
      <p:sp>
        <p:nvSpPr>
          <p:cNvPr id="9"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6" name="Rectangle 5"/>
          <p:cNvSpPr/>
          <p:nvPr/>
        </p:nvSpPr>
        <p:spPr>
          <a:xfrm>
            <a:off x="175150" y="9058501"/>
            <a:ext cx="5733537" cy="261610"/>
          </a:xfrm>
          <a:prstGeom prst="rect">
            <a:avLst/>
          </a:prstGeom>
        </p:spPr>
        <p:txBody>
          <a:bodyPr wrap="square">
            <a:spAutoFit/>
          </a:bodyPr>
          <a:lstStyle/>
          <a:p>
            <a:r>
              <a:rPr lang="en-US" sz="1100" b="1" dirty="0">
                <a:solidFill>
                  <a:schemeClr val="tx1">
                    <a:lumMod val="75000"/>
                    <a:lumOff val="25000"/>
                  </a:schemeClr>
                </a:solidFill>
              </a:rPr>
              <a:t>*Cost Event - 10 Bays, each appointment is 1/2 hour long</a:t>
            </a:r>
          </a:p>
        </p:txBody>
      </p:sp>
      <p:graphicFrame>
        <p:nvGraphicFramePr>
          <p:cNvPr id="13" name="Table 12">
            <a:extLst>
              <a:ext uri="{FF2B5EF4-FFF2-40B4-BE49-F238E27FC236}">
                <a16:creationId xmlns:a16="http://schemas.microsoft.com/office/drawing/2014/main" id="{5133241C-79DA-426F-893D-3321D9AD3279}"/>
              </a:ext>
            </a:extLst>
          </p:cNvPr>
          <p:cNvGraphicFramePr>
            <a:graphicFrameLocks noGrp="1"/>
          </p:cNvGraphicFramePr>
          <p:nvPr>
            <p:extLst>
              <p:ext uri="{D42A27DB-BD31-4B8C-83A1-F6EECF244321}">
                <p14:modId xmlns:p14="http://schemas.microsoft.com/office/powerpoint/2010/main" val="1373234770"/>
              </p:ext>
            </p:extLst>
          </p:nvPr>
        </p:nvGraphicFramePr>
        <p:xfrm>
          <a:off x="175150" y="1144942"/>
          <a:ext cx="7062900" cy="7633709"/>
        </p:xfrm>
        <a:graphic>
          <a:graphicData uri="http://schemas.openxmlformats.org/drawingml/2006/table">
            <a:tbl>
              <a:tblPr/>
              <a:tblGrid>
                <a:gridCol w="468524">
                  <a:extLst>
                    <a:ext uri="{9D8B030D-6E8A-4147-A177-3AD203B41FA5}">
                      <a16:colId xmlns:a16="http://schemas.microsoft.com/office/drawing/2014/main" val="1447430148"/>
                    </a:ext>
                  </a:extLst>
                </a:gridCol>
                <a:gridCol w="674325">
                  <a:extLst>
                    <a:ext uri="{9D8B030D-6E8A-4147-A177-3AD203B41FA5}">
                      <a16:colId xmlns:a16="http://schemas.microsoft.com/office/drawing/2014/main" val="22353626"/>
                    </a:ext>
                  </a:extLst>
                </a:gridCol>
                <a:gridCol w="674325">
                  <a:extLst>
                    <a:ext uri="{9D8B030D-6E8A-4147-A177-3AD203B41FA5}">
                      <a16:colId xmlns:a16="http://schemas.microsoft.com/office/drawing/2014/main" val="4269283109"/>
                    </a:ext>
                  </a:extLst>
                </a:gridCol>
                <a:gridCol w="674325">
                  <a:extLst>
                    <a:ext uri="{9D8B030D-6E8A-4147-A177-3AD203B41FA5}">
                      <a16:colId xmlns:a16="http://schemas.microsoft.com/office/drawing/2014/main" val="3083172973"/>
                    </a:ext>
                  </a:extLst>
                </a:gridCol>
                <a:gridCol w="674325">
                  <a:extLst>
                    <a:ext uri="{9D8B030D-6E8A-4147-A177-3AD203B41FA5}">
                      <a16:colId xmlns:a16="http://schemas.microsoft.com/office/drawing/2014/main" val="1286302039"/>
                    </a:ext>
                  </a:extLst>
                </a:gridCol>
                <a:gridCol w="674325">
                  <a:extLst>
                    <a:ext uri="{9D8B030D-6E8A-4147-A177-3AD203B41FA5}">
                      <a16:colId xmlns:a16="http://schemas.microsoft.com/office/drawing/2014/main" val="3263612501"/>
                    </a:ext>
                  </a:extLst>
                </a:gridCol>
                <a:gridCol w="674325">
                  <a:extLst>
                    <a:ext uri="{9D8B030D-6E8A-4147-A177-3AD203B41FA5}">
                      <a16:colId xmlns:a16="http://schemas.microsoft.com/office/drawing/2014/main" val="827773199"/>
                    </a:ext>
                  </a:extLst>
                </a:gridCol>
                <a:gridCol w="674325">
                  <a:extLst>
                    <a:ext uri="{9D8B030D-6E8A-4147-A177-3AD203B41FA5}">
                      <a16:colId xmlns:a16="http://schemas.microsoft.com/office/drawing/2014/main" val="406394900"/>
                    </a:ext>
                  </a:extLst>
                </a:gridCol>
                <a:gridCol w="674325">
                  <a:extLst>
                    <a:ext uri="{9D8B030D-6E8A-4147-A177-3AD203B41FA5}">
                      <a16:colId xmlns:a16="http://schemas.microsoft.com/office/drawing/2014/main" val="2475176260"/>
                    </a:ext>
                  </a:extLst>
                </a:gridCol>
                <a:gridCol w="599888">
                  <a:extLst>
                    <a:ext uri="{9D8B030D-6E8A-4147-A177-3AD203B41FA5}">
                      <a16:colId xmlns:a16="http://schemas.microsoft.com/office/drawing/2014/main" val="1614774798"/>
                    </a:ext>
                  </a:extLst>
                </a:gridCol>
                <a:gridCol w="599888">
                  <a:extLst>
                    <a:ext uri="{9D8B030D-6E8A-4147-A177-3AD203B41FA5}">
                      <a16:colId xmlns:a16="http://schemas.microsoft.com/office/drawing/2014/main" val="3496959509"/>
                    </a:ext>
                  </a:extLst>
                </a:gridCol>
              </a:tblGrid>
              <a:tr h="95594">
                <a:tc>
                  <a:txBody>
                    <a:bodyPr/>
                    <a:lstStyle/>
                    <a:p>
                      <a:pPr algn="ctr" fontAlgn="ctr"/>
                      <a:r>
                        <a:rPr lang="en-US" sz="800" b="1" i="0" u="none" strike="noStrike">
                          <a:solidFill>
                            <a:srgbClr val="FFFFFF"/>
                          </a:solidFill>
                          <a:effectLst/>
                          <a:latin typeface="Calibri" panose="020F0502020204030204" pitchFamily="34" charset="0"/>
                        </a:rPr>
                        <a:t> </a:t>
                      </a:r>
                    </a:p>
                  </a:txBody>
                  <a:tcPr marL="2078" marR="2078" marT="2078" marB="0" anchor="ctr">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A</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B</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C</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D</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E</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F</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G</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H</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I</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J</a:t>
                      </a:r>
                    </a:p>
                  </a:txBody>
                  <a:tcPr marL="2078" marR="2078" marT="2078" marB="0" anchor="b">
                    <a:lnL>
                      <a:noFill/>
                    </a:lnL>
                    <a:lnR>
                      <a:noFill/>
                    </a:lnR>
                    <a:lnT>
                      <a:noFill/>
                    </a:lnT>
                    <a:lnB>
                      <a:noFill/>
                    </a:lnB>
                    <a:solidFill>
                      <a:srgbClr val="FF0000"/>
                    </a:solidFill>
                  </a:tcPr>
                </a:tc>
                <a:extLst>
                  <a:ext uri="{0D108BD9-81ED-4DB2-BD59-A6C34878D82A}">
                    <a16:rowId xmlns:a16="http://schemas.microsoft.com/office/drawing/2014/main" val="2312818968"/>
                  </a:ext>
                </a:extLst>
              </a:tr>
              <a:tr h="94083">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078" marR="2078" marT="2078"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13859754"/>
                  </a:ext>
                </a:extLst>
              </a:tr>
              <a:tr h="94083">
                <a:tc>
                  <a:txBody>
                    <a:bodyPr/>
                    <a:lstStyle/>
                    <a:p>
                      <a:pPr algn="ctr" fontAlgn="ctr"/>
                      <a:r>
                        <a:rPr lang="en-US" sz="800" b="1" i="0" u="none" strike="noStrike">
                          <a:solidFill>
                            <a:srgbClr val="FFFFFF"/>
                          </a:solidFill>
                          <a:effectLst/>
                          <a:latin typeface="Calibri" panose="020F0502020204030204" pitchFamily="34" charset="0"/>
                        </a:rPr>
                        <a:t>8:00 AM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27660836"/>
                  </a:ext>
                </a:extLst>
              </a:tr>
              <a:tr h="142860">
                <a:tc>
                  <a:txBody>
                    <a:bodyPr/>
                    <a:lstStyle/>
                    <a:p>
                      <a:pPr algn="ctr" fontAlgn="ctr"/>
                      <a:r>
                        <a:rPr lang="en-US" sz="800" b="1" i="0" u="none" strike="noStrike">
                          <a:solidFill>
                            <a:srgbClr val="FFFFFF"/>
                          </a:solidFill>
                          <a:effectLst/>
                          <a:latin typeface="Calibri" panose="020F0502020204030204" pitchFamily="34" charset="0"/>
                        </a:rPr>
                        <a:t>8:30 AM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22114798"/>
                  </a:ext>
                </a:extLst>
              </a:tr>
              <a:tr h="371601">
                <a:tc>
                  <a:txBody>
                    <a:bodyPr/>
                    <a:lstStyle/>
                    <a:p>
                      <a:pPr algn="ctr" fontAlgn="ctr"/>
                      <a:r>
                        <a:rPr lang="en-US" sz="800" b="1" i="0" u="none" strike="noStrike">
                          <a:solidFill>
                            <a:srgbClr val="FFFFFF"/>
                          </a:solidFill>
                          <a:effectLst/>
                          <a:latin typeface="Calibri" panose="020F0502020204030204" pitchFamily="34" charset="0"/>
                        </a:rPr>
                        <a:t>9:00 AM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084 – </a:t>
                      </a:r>
                    </a:p>
                    <a:p>
                      <a:pPr algn="ctr" fontAlgn="ctr"/>
                      <a:r>
                        <a:rPr lang="en-US" sz="800" b="1" i="0" u="none" strike="noStrike" dirty="0">
                          <a:solidFill>
                            <a:srgbClr val="000000"/>
                          </a:solidFill>
                          <a:effectLst/>
                          <a:latin typeface="Calibri" panose="020F0502020204030204" pitchFamily="34" charset="0"/>
                        </a:rPr>
                        <a:t>Worcester Polytechnic Inst</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103 – </a:t>
                      </a:r>
                    </a:p>
                    <a:p>
                      <a:pPr algn="ctr" fontAlgn="ctr"/>
                      <a:r>
                        <a:rPr lang="en-US" sz="800" b="1" i="0" u="none" strike="noStrike" dirty="0" err="1">
                          <a:solidFill>
                            <a:srgbClr val="000000"/>
                          </a:solidFill>
                          <a:effectLst/>
                          <a:latin typeface="Calibri" panose="020F0502020204030204" pitchFamily="34" charset="0"/>
                        </a:rPr>
                        <a:t>Universite</a:t>
                      </a:r>
                      <a:r>
                        <a:rPr lang="en-US" sz="800" b="1" i="0" u="none" strike="noStrike" dirty="0">
                          <a:solidFill>
                            <a:srgbClr val="000000"/>
                          </a:solidFill>
                          <a:effectLst/>
                          <a:latin typeface="Calibri" panose="020F0502020204030204" pitchFamily="34" charset="0"/>
                        </a:rPr>
                        <a:t> Du Quebec-Chicoutimi</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037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Illinois - Urbana Champaign</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067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Connecticut</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107 – </a:t>
                      </a:r>
                    </a:p>
                    <a:p>
                      <a:pPr algn="ctr" fontAlgn="ctr"/>
                      <a:r>
                        <a:rPr lang="en-US" sz="800" b="1" i="0" u="none" strike="noStrike" dirty="0">
                          <a:solidFill>
                            <a:srgbClr val="000000"/>
                          </a:solidFill>
                          <a:effectLst/>
                          <a:latin typeface="Calibri" panose="020F0502020204030204" pitchFamily="34" charset="0"/>
                        </a:rPr>
                        <a:t>Rutgers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049 – </a:t>
                      </a:r>
                    </a:p>
                    <a:p>
                      <a:pPr algn="ctr" fontAlgn="ctr"/>
                      <a:r>
                        <a:rPr lang="en-US" sz="800" b="1" i="0" u="none" strike="noStrike" dirty="0">
                          <a:solidFill>
                            <a:srgbClr val="000000"/>
                          </a:solidFill>
                          <a:effectLst/>
                          <a:latin typeface="Calibri" panose="020F0502020204030204" pitchFamily="34" charset="0"/>
                        </a:rPr>
                        <a:t>Carleton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032 – </a:t>
                      </a:r>
                    </a:p>
                    <a:p>
                      <a:pPr algn="ctr" fontAlgn="ctr"/>
                      <a:r>
                        <a:rPr lang="en-US" sz="800" b="1" i="0" u="none" strike="noStrike" dirty="0">
                          <a:solidFill>
                            <a:srgbClr val="000000"/>
                          </a:solidFill>
                          <a:effectLst/>
                          <a:latin typeface="Calibri" panose="020F0502020204030204" pitchFamily="34" charset="0"/>
                        </a:rPr>
                        <a:t>Grand Valley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017 – </a:t>
                      </a:r>
                    </a:p>
                    <a:p>
                      <a:pPr algn="ctr" fontAlgn="ctr"/>
                      <a:r>
                        <a:rPr lang="en-US" sz="800" b="1" i="0" u="none" strike="noStrike" dirty="0">
                          <a:solidFill>
                            <a:srgbClr val="000000"/>
                          </a:solidFill>
                          <a:effectLst/>
                          <a:latin typeface="Calibri" panose="020F0502020204030204" pitchFamily="34" charset="0"/>
                        </a:rPr>
                        <a:t>Purdue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Northwest</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087 - Washington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038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Central Florida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56972869"/>
                  </a:ext>
                </a:extLst>
              </a:tr>
              <a:tr h="279095">
                <a:tc>
                  <a:txBody>
                    <a:bodyPr/>
                    <a:lstStyle/>
                    <a:p>
                      <a:pPr algn="ctr" fontAlgn="ctr"/>
                      <a:r>
                        <a:rPr lang="en-US" sz="800" b="1" i="0" u="none" strike="noStrike">
                          <a:solidFill>
                            <a:srgbClr val="FFFFFF"/>
                          </a:solidFill>
                          <a:effectLst/>
                          <a:latin typeface="Calibri" panose="020F0502020204030204" pitchFamily="34" charset="0"/>
                        </a:rPr>
                        <a:t>9:30 AM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025 – </a:t>
                      </a:r>
                    </a:p>
                    <a:p>
                      <a:pPr algn="ctr" fontAlgn="ctr"/>
                      <a:r>
                        <a:rPr lang="en-US" sz="800" b="1" i="0" u="none" strike="noStrike" dirty="0">
                          <a:solidFill>
                            <a:srgbClr val="000000"/>
                          </a:solidFill>
                          <a:effectLst/>
                          <a:latin typeface="Calibri" panose="020F0502020204030204" pitchFamily="34" charset="0"/>
                        </a:rPr>
                        <a:t>Lehigh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135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South Florida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099 – </a:t>
                      </a:r>
                    </a:p>
                    <a:p>
                      <a:pPr algn="ctr" fontAlgn="ctr"/>
                      <a:r>
                        <a:rPr lang="en-US" sz="800" b="1" i="0" u="none" strike="noStrike" dirty="0">
                          <a:solidFill>
                            <a:srgbClr val="000000"/>
                          </a:solidFill>
                          <a:effectLst/>
                          <a:latin typeface="Calibri" panose="020F0502020204030204" pitchFamily="34" charset="0"/>
                        </a:rPr>
                        <a:t>Villanova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024 - Tennessee Tech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060 – </a:t>
                      </a:r>
                    </a:p>
                    <a:p>
                      <a:pPr algn="ctr" fontAlgn="ctr"/>
                      <a:r>
                        <a:rPr lang="en-US" sz="800" b="1" i="0" u="none" strike="noStrike" dirty="0">
                          <a:solidFill>
                            <a:srgbClr val="000000"/>
                          </a:solidFill>
                          <a:effectLst/>
                          <a:latin typeface="Calibri" panose="020F0502020204030204" pitchFamily="34" charset="0"/>
                        </a:rPr>
                        <a:t>US Naval Academy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085 –</a:t>
                      </a:r>
                    </a:p>
                    <a:p>
                      <a:pPr algn="ctr" fontAlgn="ctr"/>
                      <a:r>
                        <a:rPr lang="en-US" sz="800" b="1" i="0" u="none" strike="noStrike" dirty="0">
                          <a:solidFill>
                            <a:srgbClr val="000000"/>
                          </a:solidFill>
                          <a:effectLst/>
                          <a:latin typeface="Calibri" panose="020F0502020204030204" pitchFamily="34" charset="0"/>
                        </a:rPr>
                        <a:t> Texas Tech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800" b="1" i="0" u="none" strike="noStrike" dirty="0">
                          <a:solidFill>
                            <a:srgbClr val="000000"/>
                          </a:solidFill>
                          <a:effectLst/>
                          <a:latin typeface="Calibri" panose="020F0502020204030204" pitchFamily="34" charset="0"/>
                        </a:rPr>
                        <a:t>118 –</a:t>
                      </a:r>
                    </a:p>
                    <a:p>
                      <a:pPr algn="ctr" fontAlgn="ctr"/>
                      <a:r>
                        <a:rPr lang="es-ES" sz="800" b="1" i="0" u="none" strike="noStrike" dirty="0">
                          <a:solidFill>
                            <a:srgbClr val="000000"/>
                          </a:solidFill>
                          <a:effectLst/>
                          <a:latin typeface="Calibri" panose="020F0502020204030204" pitchFamily="34" charset="0"/>
                        </a:rPr>
                        <a:t> Alabama A &amp; M </a:t>
                      </a:r>
                      <a:r>
                        <a:rPr lang="es-ES" sz="800" b="1" i="0" u="none" strike="noStrike" dirty="0" err="1">
                          <a:solidFill>
                            <a:srgbClr val="000000"/>
                          </a:solidFill>
                          <a:effectLst/>
                          <a:latin typeface="Calibri" panose="020F0502020204030204" pitchFamily="34" charset="0"/>
                        </a:rPr>
                        <a:t>Univ</a:t>
                      </a:r>
                      <a:endParaRPr lang="es-E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108 - Northwestern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119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Manitoba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089 – </a:t>
                      </a:r>
                    </a:p>
                    <a:p>
                      <a:pPr algn="ctr" fontAlgn="ctr"/>
                      <a:r>
                        <a:rPr lang="en-US" sz="800" b="1" i="0" u="none" strike="noStrike" dirty="0">
                          <a:solidFill>
                            <a:srgbClr val="000000"/>
                          </a:solidFill>
                          <a:effectLst/>
                          <a:latin typeface="Calibri" panose="020F0502020204030204" pitchFamily="34" charset="0"/>
                        </a:rPr>
                        <a:t>Cooper Union</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5551598"/>
                  </a:ext>
                </a:extLst>
              </a:tr>
              <a:tr h="464107">
                <a:tc>
                  <a:txBody>
                    <a:bodyPr/>
                    <a:lstStyle/>
                    <a:p>
                      <a:pPr algn="ctr" fontAlgn="ctr"/>
                      <a:r>
                        <a:rPr lang="en-US" sz="800" b="1" i="0" u="none" strike="noStrike">
                          <a:solidFill>
                            <a:srgbClr val="FFFFFF"/>
                          </a:solidFill>
                          <a:effectLst/>
                          <a:latin typeface="Calibri" panose="020F0502020204030204" pitchFamily="34" charset="0"/>
                        </a:rPr>
                        <a:t>10:00 AM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s-ES" sz="800" b="1" i="0" u="none" strike="noStrike">
                          <a:solidFill>
                            <a:srgbClr val="000000"/>
                          </a:solidFill>
                          <a:effectLst/>
                          <a:latin typeface="Calibri" panose="020F0502020204030204" pitchFamily="34" charset="0"/>
                        </a:rPr>
                        <a:t>075 - Universidad Politecnica de Valencia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106 - Mississippi State Univ</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800" b="1" i="0" u="none" strike="noStrike">
                          <a:solidFill>
                            <a:srgbClr val="000000"/>
                          </a:solidFill>
                          <a:effectLst/>
                          <a:latin typeface="Calibri" panose="020F0502020204030204" pitchFamily="34" charset="0"/>
                        </a:rPr>
                        <a:t>132 - Universidad Nacional Autónoma de México</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#N/A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800" b="1" i="0" u="none" strike="noStrike" dirty="0">
                          <a:solidFill>
                            <a:srgbClr val="000000"/>
                          </a:solidFill>
                          <a:effectLst/>
                          <a:latin typeface="Calibri" panose="020F0502020204030204" pitchFamily="34" charset="0"/>
                        </a:rPr>
                        <a:t>110 - Universidad </a:t>
                      </a:r>
                      <a:r>
                        <a:rPr lang="es-ES" sz="800" b="1" i="0" u="none" strike="noStrike" dirty="0" err="1">
                          <a:solidFill>
                            <a:srgbClr val="000000"/>
                          </a:solidFill>
                          <a:effectLst/>
                          <a:latin typeface="Calibri" panose="020F0502020204030204" pitchFamily="34" charset="0"/>
                        </a:rPr>
                        <a:t>Autonoma</a:t>
                      </a:r>
                      <a:r>
                        <a:rPr lang="es-ES" sz="800" b="1" i="0" u="none" strike="noStrike" dirty="0">
                          <a:solidFill>
                            <a:srgbClr val="000000"/>
                          </a:solidFill>
                          <a:effectLst/>
                          <a:latin typeface="Calibri" panose="020F0502020204030204" pitchFamily="34" charset="0"/>
                        </a:rPr>
                        <a:t> Estado </a:t>
                      </a:r>
                      <a:r>
                        <a:rPr lang="es-ES" sz="800" b="1" i="0" u="none" strike="noStrike" dirty="0" err="1">
                          <a:solidFill>
                            <a:srgbClr val="000000"/>
                          </a:solidFill>
                          <a:effectLst/>
                          <a:latin typeface="Calibri" panose="020F0502020204030204" pitchFamily="34" charset="0"/>
                        </a:rPr>
                        <a:t>Mexico</a:t>
                      </a:r>
                      <a:endParaRPr lang="es-E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029 –</a:t>
                      </a:r>
                    </a:p>
                    <a:p>
                      <a:pPr algn="ctr" fontAlgn="ctr"/>
                      <a:r>
                        <a:rPr lang="en-US" sz="800" b="1" i="0" u="none" strike="noStrike" dirty="0">
                          <a:solidFill>
                            <a:srgbClr val="000000"/>
                          </a:solidFill>
                          <a:effectLst/>
                          <a:latin typeface="Calibri" panose="020F0502020204030204" pitchFamily="34" charset="0"/>
                        </a:rPr>
                        <a:t> York College of Pennsylvania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112—</a:t>
                      </a:r>
                    </a:p>
                    <a:p>
                      <a:pPr algn="ctr" fontAlgn="ctr"/>
                      <a:r>
                        <a:rPr lang="en-US" sz="800" b="1" i="0" u="none" strike="noStrike" dirty="0">
                          <a:solidFill>
                            <a:srgbClr val="000000"/>
                          </a:solidFill>
                          <a:effectLst/>
                          <a:latin typeface="Calibri" panose="020F0502020204030204" pitchFamily="34" charset="0"/>
                        </a:rPr>
                        <a:t> Western Michigan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057 –</a:t>
                      </a:r>
                    </a:p>
                    <a:p>
                      <a:pPr algn="ctr" fontAlgn="ctr"/>
                      <a:r>
                        <a:rPr lang="en-US" sz="800" b="1" i="0" u="none" strike="noStrike" dirty="0">
                          <a:solidFill>
                            <a:srgbClr val="000000"/>
                          </a:solidFill>
                          <a:effectLst/>
                          <a:latin typeface="Calibri" panose="020F0502020204030204" pitchFamily="34" charset="0"/>
                        </a:rPr>
                        <a:t> Florida International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128 – </a:t>
                      </a:r>
                    </a:p>
                    <a:p>
                      <a:pPr algn="ctr" fontAlgn="ctr"/>
                      <a:r>
                        <a:rPr lang="en-US" sz="800" b="1" i="0" u="none" strike="noStrike" dirty="0">
                          <a:solidFill>
                            <a:srgbClr val="000000"/>
                          </a:solidFill>
                          <a:effectLst/>
                          <a:latin typeface="Calibri" panose="020F0502020204030204" pitchFamily="34" charset="0"/>
                        </a:rPr>
                        <a:t>South Dakota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#N/A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39954463"/>
                  </a:ext>
                </a:extLst>
              </a:tr>
              <a:tr h="371601">
                <a:tc>
                  <a:txBody>
                    <a:bodyPr/>
                    <a:lstStyle/>
                    <a:p>
                      <a:pPr algn="ctr" fontAlgn="ctr"/>
                      <a:r>
                        <a:rPr lang="en-US" sz="800" b="1" i="0" u="none" strike="noStrike">
                          <a:solidFill>
                            <a:srgbClr val="FFFFFF"/>
                          </a:solidFill>
                          <a:effectLst/>
                          <a:latin typeface="Calibri" panose="020F0502020204030204" pitchFamily="34" charset="0"/>
                        </a:rPr>
                        <a:t>10:30 AM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083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New Hampshire</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022 – </a:t>
                      </a:r>
                    </a:p>
                    <a:p>
                      <a:pPr algn="ctr" fontAlgn="ctr"/>
                      <a:r>
                        <a:rPr lang="en-US" sz="800" b="1" i="0" u="none" strike="noStrike" dirty="0">
                          <a:solidFill>
                            <a:srgbClr val="000000"/>
                          </a:solidFill>
                          <a:effectLst/>
                          <a:latin typeface="Calibri" panose="020F0502020204030204" pitchFamily="34" charset="0"/>
                        </a:rPr>
                        <a:t>Rose </a:t>
                      </a:r>
                      <a:r>
                        <a:rPr lang="en-US" sz="800" b="1" i="0" u="none" strike="noStrike" dirty="0" err="1">
                          <a:solidFill>
                            <a:srgbClr val="000000"/>
                          </a:solidFill>
                          <a:effectLst/>
                          <a:latin typeface="Calibri" panose="020F0502020204030204" pitchFamily="34" charset="0"/>
                        </a:rPr>
                        <a:t>Hulman</a:t>
                      </a:r>
                      <a:r>
                        <a:rPr lang="en-US" sz="800" b="1" i="0" u="none" strike="noStrike" dirty="0">
                          <a:solidFill>
                            <a:srgbClr val="000000"/>
                          </a:solidFill>
                          <a:effectLst/>
                          <a:latin typeface="Calibri" panose="020F0502020204030204" pitchFamily="34" charset="0"/>
                        </a:rPr>
                        <a:t> Inst of Tech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044 – </a:t>
                      </a:r>
                    </a:p>
                    <a:p>
                      <a:pPr algn="ctr" fontAlgn="ctr"/>
                      <a:r>
                        <a:rPr lang="en-US" sz="800" b="1" i="0" u="none" strike="noStrike" dirty="0">
                          <a:solidFill>
                            <a:srgbClr val="000000"/>
                          </a:solidFill>
                          <a:effectLst/>
                          <a:latin typeface="Calibri" panose="020F0502020204030204" pitchFamily="34" charset="0"/>
                        </a:rPr>
                        <a:t>Clemson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104 – </a:t>
                      </a:r>
                    </a:p>
                    <a:p>
                      <a:pPr algn="ctr" fontAlgn="ctr"/>
                      <a:r>
                        <a:rPr lang="en-US" sz="800" b="1" i="0" u="none" strike="noStrike" dirty="0">
                          <a:solidFill>
                            <a:srgbClr val="000000"/>
                          </a:solidFill>
                          <a:effectLst/>
                          <a:latin typeface="Calibri" panose="020F0502020204030204" pitchFamily="34" charset="0"/>
                        </a:rPr>
                        <a:t>Saginaw Valley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003 –</a:t>
                      </a:r>
                    </a:p>
                    <a:p>
                      <a:pPr algn="ctr" fontAlgn="ctr"/>
                      <a:r>
                        <a:rPr lang="en-US" sz="800" b="1" i="0" u="none" strike="noStrike" dirty="0">
                          <a:solidFill>
                            <a:srgbClr val="000000"/>
                          </a:solidFill>
                          <a:effectLst/>
                          <a:latin typeface="Calibri" panose="020F0502020204030204" pitchFamily="34" charset="0"/>
                        </a:rPr>
                        <a:t> Graz Technical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027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Florida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127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Kansas – Lawrence</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011 –</a:t>
                      </a:r>
                    </a:p>
                    <a:p>
                      <a:pPr algn="ctr" fontAlgn="ctr"/>
                      <a:r>
                        <a:rPr lang="en-US" sz="800" b="1" i="0" u="none" strike="noStrike" dirty="0">
                          <a:solidFill>
                            <a:srgbClr val="000000"/>
                          </a:solidFill>
                          <a:effectLst/>
                          <a:latin typeface="Calibri" panose="020F0502020204030204" pitchFamily="34" charset="0"/>
                        </a:rPr>
                        <a:t> Colorado Mesa University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023 –</a:t>
                      </a:r>
                    </a:p>
                    <a:p>
                      <a:pPr algn="ctr" fontAlgn="ctr"/>
                      <a:r>
                        <a:rPr lang="en-US" sz="800" b="1" i="0" u="none" strike="noStrike" dirty="0">
                          <a:solidFill>
                            <a:srgbClr val="000000"/>
                          </a:solidFill>
                          <a:effectLst/>
                          <a:latin typeface="Calibri" panose="020F0502020204030204" pitchFamily="34" charset="0"/>
                        </a:rPr>
                        <a:t> Old Dominion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051 - Concordia University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54559897"/>
                  </a:ext>
                </a:extLst>
              </a:tr>
              <a:tr h="371601">
                <a:tc>
                  <a:txBody>
                    <a:bodyPr/>
                    <a:lstStyle/>
                    <a:p>
                      <a:pPr algn="ctr" fontAlgn="ctr"/>
                      <a:r>
                        <a:rPr lang="en-US" sz="800" b="1" i="0" u="none" strike="noStrike">
                          <a:solidFill>
                            <a:srgbClr val="FFFFFF"/>
                          </a:solidFill>
                          <a:effectLst/>
                          <a:latin typeface="Calibri" panose="020F0502020204030204" pitchFamily="34" charset="0"/>
                        </a:rPr>
                        <a:t>11:00 AM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072 – </a:t>
                      </a:r>
                    </a:p>
                    <a:p>
                      <a:pPr algn="ctr" fontAlgn="ctr"/>
                      <a:r>
                        <a:rPr lang="en-US" sz="800" b="1" i="0" u="none" strike="noStrike" dirty="0">
                          <a:solidFill>
                            <a:srgbClr val="000000"/>
                          </a:solidFill>
                          <a:effectLst/>
                          <a:latin typeface="Calibri" panose="020F0502020204030204" pitchFamily="34" charset="0"/>
                        </a:rPr>
                        <a:t>Wayne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091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North Florida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a:solidFill>
                            <a:srgbClr val="000000"/>
                          </a:solidFill>
                          <a:effectLst/>
                          <a:latin typeface="Calibri" panose="020F0502020204030204" pitchFamily="34" charset="0"/>
                        </a:rPr>
                        <a:t>064 - Polytechnique Montréal</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073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Akron</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069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Saskatchewan</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101 </a:t>
                      </a:r>
                    </a:p>
                    <a:p>
                      <a:pPr algn="ctr" fontAlgn="ctr"/>
                      <a:r>
                        <a:rPr lang="en-US" sz="800" b="1" i="0" u="none" strike="noStrike" dirty="0">
                          <a:solidFill>
                            <a:srgbClr val="000000"/>
                          </a:solidFill>
                          <a:effectLst/>
                          <a:latin typeface="Calibri" panose="020F0502020204030204" pitchFamily="34" charset="0"/>
                        </a:rPr>
                        <a:t>- Central Michigan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068 –</a:t>
                      </a:r>
                    </a:p>
                    <a:p>
                      <a:pPr algn="ctr" fontAlgn="ctr"/>
                      <a:r>
                        <a:rPr lang="en-US" sz="800" b="1" i="0" u="none" strike="noStrike" dirty="0">
                          <a:solidFill>
                            <a:srgbClr val="000000"/>
                          </a:solidFill>
                          <a:effectLst/>
                          <a:latin typeface="Calibri" panose="020F0502020204030204" pitchFamily="34" charset="0"/>
                        </a:rPr>
                        <a:t> Florida Inst of Tech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111 –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096 – </a:t>
                      </a:r>
                    </a:p>
                    <a:p>
                      <a:pPr algn="ctr" fontAlgn="ctr"/>
                      <a:r>
                        <a:rPr lang="en-US" sz="800" b="1" i="0" u="none" strike="noStrike" dirty="0">
                          <a:solidFill>
                            <a:srgbClr val="000000"/>
                          </a:solidFill>
                          <a:effectLst/>
                          <a:latin typeface="Calibri" panose="020F0502020204030204" pitchFamily="34" charset="0"/>
                        </a:rPr>
                        <a:t>Bradley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048 – </a:t>
                      </a:r>
                    </a:p>
                    <a:p>
                      <a:pPr algn="ctr" fontAlgn="ctr"/>
                      <a:r>
                        <a:rPr lang="en-US" sz="800" b="1" i="0" u="none" strike="noStrike" dirty="0">
                          <a:solidFill>
                            <a:srgbClr val="000000"/>
                          </a:solidFill>
                          <a:effectLst/>
                          <a:latin typeface="Calibri" panose="020F0502020204030204" pitchFamily="34" charset="0"/>
                        </a:rPr>
                        <a:t>Georgia Institute of Technology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22923524"/>
                  </a:ext>
                </a:extLst>
              </a:tr>
              <a:tr h="464107">
                <a:tc>
                  <a:txBody>
                    <a:bodyPr/>
                    <a:lstStyle/>
                    <a:p>
                      <a:pPr algn="ctr" fontAlgn="ctr"/>
                      <a:r>
                        <a:rPr lang="en-US" sz="800" b="1" i="0" u="none" strike="noStrike">
                          <a:solidFill>
                            <a:srgbClr val="FFFFFF"/>
                          </a:solidFill>
                          <a:effectLst/>
                          <a:latin typeface="Calibri" panose="020F0502020204030204" pitchFamily="34" charset="0"/>
                        </a:rPr>
                        <a:t>11:30 AM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001 - </a:t>
                      </a:r>
                      <a:r>
                        <a:rPr lang="en-US" sz="800" b="1" i="0" u="none" strike="noStrike" dirty="0" err="1">
                          <a:solidFill>
                            <a:srgbClr val="000000"/>
                          </a:solidFill>
                          <a:effectLst/>
                          <a:latin typeface="Calibri" panose="020F0502020204030204" pitchFamily="34" charset="0"/>
                        </a:rPr>
                        <a:t>Universitat</a:t>
                      </a:r>
                      <a:r>
                        <a:rPr lang="en-US" sz="800" b="1" i="0" u="none" strike="noStrike" dirty="0">
                          <a:solidFill>
                            <a:srgbClr val="000000"/>
                          </a:solidFill>
                          <a:effectLst/>
                          <a:latin typeface="Calibri" panose="020F0502020204030204" pitchFamily="34" charset="0"/>
                        </a:rPr>
                        <a:t> Stuttgart</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036 – </a:t>
                      </a:r>
                    </a:p>
                    <a:p>
                      <a:pPr algn="ctr" fontAlgn="ctr"/>
                      <a:r>
                        <a:rPr lang="en-US" sz="800" b="1" i="0" u="none" strike="noStrike" dirty="0">
                          <a:solidFill>
                            <a:srgbClr val="000000"/>
                          </a:solidFill>
                          <a:effectLst/>
                          <a:latin typeface="Calibri" panose="020F0502020204030204" pitchFamily="34" charset="0"/>
                        </a:rPr>
                        <a:t>Louisiana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031 – </a:t>
                      </a:r>
                    </a:p>
                    <a:p>
                      <a:pPr algn="ctr" fontAlgn="ctr"/>
                      <a:r>
                        <a:rPr lang="en-US" sz="800" b="1" i="0" u="none" strike="noStrike" dirty="0">
                          <a:solidFill>
                            <a:srgbClr val="000000"/>
                          </a:solidFill>
                          <a:effectLst/>
                          <a:latin typeface="Calibri" panose="020F0502020204030204" pitchFamily="34" charset="0"/>
                        </a:rPr>
                        <a:t>Auburn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006 – </a:t>
                      </a:r>
                    </a:p>
                    <a:p>
                      <a:pPr algn="ctr" fontAlgn="ctr"/>
                      <a:r>
                        <a:rPr lang="en-US" sz="800" b="1" i="0" u="none" strike="noStrike" dirty="0">
                          <a:solidFill>
                            <a:srgbClr val="000000"/>
                          </a:solidFill>
                          <a:effectLst/>
                          <a:latin typeface="Calibri" panose="020F0502020204030204" pitchFamily="34" charset="0"/>
                        </a:rPr>
                        <a:t>San Jose State University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055 –</a:t>
                      </a:r>
                    </a:p>
                    <a:p>
                      <a:pPr algn="ctr" fontAlgn="ctr"/>
                      <a:r>
                        <a:rPr lang="en-US" sz="800" b="1" i="0" u="none" strike="noStrike" dirty="0">
                          <a:solidFill>
                            <a:srgbClr val="000000"/>
                          </a:solidFill>
                          <a:effectLst/>
                          <a:latin typeface="Calibri" panose="020F0502020204030204" pitchFamily="34" charset="0"/>
                        </a:rPr>
                        <a:t> Western University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074 – </a:t>
                      </a:r>
                    </a:p>
                    <a:p>
                      <a:pPr algn="ctr" fontAlgn="ctr"/>
                      <a:r>
                        <a:rPr lang="en-US" sz="800" b="1" i="0" u="none" strike="noStrike" dirty="0">
                          <a:solidFill>
                            <a:srgbClr val="000000"/>
                          </a:solidFill>
                          <a:effectLst/>
                          <a:latin typeface="Calibri" panose="020F0502020204030204" pitchFamily="34" charset="0"/>
                        </a:rPr>
                        <a:t>Columbia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063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Hartford</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129 –</a:t>
                      </a:r>
                    </a:p>
                    <a:p>
                      <a:pPr algn="ctr" fontAlgn="ctr"/>
                      <a:r>
                        <a:rPr lang="en-US" sz="800" b="1" i="0" u="none" strike="noStrike" dirty="0">
                          <a:solidFill>
                            <a:srgbClr val="000000"/>
                          </a:solidFill>
                          <a:effectLst/>
                          <a:latin typeface="Calibri" panose="020F0502020204030204" pitchFamily="34" charset="0"/>
                        </a:rPr>
                        <a:t> Missouri University of Science and Tech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010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Wisconsin – Madison</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077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Michigan – Dearborn</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04245623"/>
                  </a:ext>
                </a:extLst>
              </a:tr>
              <a:tr h="94083">
                <a:tc>
                  <a:txBody>
                    <a:bodyPr/>
                    <a:lstStyle/>
                    <a:p>
                      <a:pPr algn="ctr" fontAlgn="ctr"/>
                      <a:r>
                        <a:rPr lang="en-US" sz="800" b="1" i="0" u="none" strike="noStrike">
                          <a:solidFill>
                            <a:srgbClr val="FFFFFF"/>
                          </a:solidFill>
                          <a:effectLst/>
                          <a:latin typeface="Calibri" panose="020F0502020204030204" pitchFamily="34" charset="0"/>
                        </a:rPr>
                        <a:t>12:00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gridSpan="10">
                  <a:txBody>
                    <a:bodyPr/>
                    <a:lstStyle/>
                    <a:p>
                      <a:pPr algn="ctr" fontAlgn="ctr"/>
                      <a:r>
                        <a:rPr lang="en-US" sz="800" b="1" i="0" u="none" strike="noStrike" dirty="0">
                          <a:solidFill>
                            <a:srgbClr val="000000"/>
                          </a:solidFill>
                          <a:effectLst/>
                          <a:latin typeface="Calibri" panose="020F0502020204030204" pitchFamily="34" charset="0"/>
                        </a:rPr>
                        <a:t>LUNCH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hMerge="1">
                  <a:txBody>
                    <a:bodyPr/>
                    <a:lstStyle/>
                    <a:p>
                      <a:endParaRPr lang="en-US"/>
                    </a:p>
                  </a:txBody>
                  <a:tcPr/>
                </a:tc>
                <a:tc rowSpan="2" hMerge="1">
                  <a:txBody>
                    <a:bodyPr/>
                    <a:lstStyle/>
                    <a:p>
                      <a:endParaRPr lang="en-US"/>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extLst>
                  <a:ext uri="{0D108BD9-81ED-4DB2-BD59-A6C34878D82A}">
                    <a16:rowId xmlns:a16="http://schemas.microsoft.com/office/drawing/2014/main" val="1343254778"/>
                  </a:ext>
                </a:extLst>
              </a:tr>
              <a:tr h="114713">
                <a:tc>
                  <a:txBody>
                    <a:bodyPr/>
                    <a:lstStyle/>
                    <a:p>
                      <a:pPr algn="ctr" fontAlgn="ctr"/>
                      <a:r>
                        <a:rPr lang="en-US" sz="800" b="1" i="0" u="none" strike="noStrike">
                          <a:solidFill>
                            <a:srgbClr val="FFFFFF"/>
                          </a:solidFill>
                          <a:effectLst/>
                          <a:latin typeface="Calibri" panose="020F0502020204030204" pitchFamily="34" charset="0"/>
                        </a:rPr>
                        <a:t>12:30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gridSpan="10"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963052084"/>
                  </a:ext>
                </a:extLst>
              </a:tr>
              <a:tr h="371601">
                <a:tc>
                  <a:txBody>
                    <a:bodyPr/>
                    <a:lstStyle/>
                    <a:p>
                      <a:pPr algn="ctr" fontAlgn="ctr"/>
                      <a:r>
                        <a:rPr lang="en-US" sz="800" b="1" i="0" u="none" strike="noStrike">
                          <a:solidFill>
                            <a:srgbClr val="FFFFFF"/>
                          </a:solidFill>
                          <a:effectLst/>
                          <a:latin typeface="Calibri" panose="020F0502020204030204" pitchFamily="34" charset="0"/>
                        </a:rPr>
                        <a:t>1:00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102 –</a:t>
                      </a:r>
                    </a:p>
                    <a:p>
                      <a:pPr algn="ctr" fontAlgn="ctr"/>
                      <a:r>
                        <a:rPr lang="en-US" sz="800" b="1" i="0" u="none" strike="noStrike" dirty="0">
                          <a:solidFill>
                            <a:srgbClr val="000000"/>
                          </a:solidFill>
                          <a:effectLst/>
                          <a:latin typeface="Calibri" panose="020F0502020204030204" pitchFamily="34" charset="0"/>
                        </a:rPr>
                        <a:t> Technical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Munich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008 – </a:t>
                      </a:r>
                    </a:p>
                    <a:p>
                      <a:pPr algn="ctr" fontAlgn="ctr"/>
                      <a:r>
                        <a:rPr lang="en-US" sz="800" b="1" i="0" u="none" strike="noStrike" dirty="0">
                          <a:solidFill>
                            <a:srgbClr val="000000"/>
                          </a:solidFill>
                          <a:effectLst/>
                          <a:latin typeface="Calibri" panose="020F0502020204030204" pitchFamily="34" charset="0"/>
                        </a:rPr>
                        <a:t>Cornell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115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Victoria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800" b="1" i="0" u="none" strike="noStrike" dirty="0">
                          <a:solidFill>
                            <a:srgbClr val="000000"/>
                          </a:solidFill>
                          <a:effectLst/>
                          <a:latin typeface="Calibri" panose="020F0502020204030204" pitchFamily="34" charset="0"/>
                        </a:rPr>
                        <a:t>018 –</a:t>
                      </a:r>
                    </a:p>
                    <a:p>
                      <a:pPr algn="ctr" fontAlgn="ctr"/>
                      <a:r>
                        <a:rPr lang="fr-FR" sz="800" b="1" i="0" u="none" strike="noStrike" dirty="0">
                          <a:solidFill>
                            <a:srgbClr val="000000"/>
                          </a:solidFill>
                          <a:effectLst/>
                          <a:latin typeface="Calibri" panose="020F0502020204030204" pitchFamily="34" charset="0"/>
                        </a:rPr>
                        <a:t> Ecole De Technologie </a:t>
                      </a:r>
                      <a:r>
                        <a:rPr lang="fr-FR" sz="800" b="1" i="0" u="none" strike="noStrike" dirty="0" err="1">
                          <a:solidFill>
                            <a:srgbClr val="000000"/>
                          </a:solidFill>
                          <a:effectLst/>
                          <a:latin typeface="Calibri" panose="020F0502020204030204" pitchFamily="34" charset="0"/>
                        </a:rPr>
                        <a:t>Superieure</a:t>
                      </a:r>
                      <a:endParaRPr lang="fr-FR"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052 –</a:t>
                      </a:r>
                    </a:p>
                    <a:p>
                      <a:pPr algn="ctr" fontAlgn="ctr"/>
                      <a:r>
                        <a:rPr lang="en-US" sz="800" b="1" i="0" u="none" strike="noStrike" dirty="0">
                          <a:solidFill>
                            <a:srgbClr val="000000"/>
                          </a:solidFill>
                          <a:effectLst/>
                          <a:latin typeface="Calibri" panose="020F0502020204030204" pitchFamily="34" charset="0"/>
                        </a:rPr>
                        <a:t> Virginia Tech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059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Kookmin</a:t>
                      </a: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121 – </a:t>
                      </a:r>
                    </a:p>
                    <a:p>
                      <a:pPr algn="ctr" fontAlgn="ctr"/>
                      <a:r>
                        <a:rPr lang="en-US" sz="800" b="1" i="0" u="none" strike="noStrike" dirty="0">
                          <a:solidFill>
                            <a:srgbClr val="000000"/>
                          </a:solidFill>
                          <a:effectLst/>
                          <a:latin typeface="Calibri" panose="020F0502020204030204" pitchFamily="34" charset="0"/>
                        </a:rPr>
                        <a:t>The Ohio State University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800" b="1" i="0" u="none" strike="noStrike" dirty="0">
                          <a:solidFill>
                            <a:srgbClr val="000000"/>
                          </a:solidFill>
                          <a:effectLst/>
                          <a:latin typeface="Calibri" panose="020F0502020204030204" pitchFamily="34" charset="0"/>
                        </a:rPr>
                        <a:t>071 –</a:t>
                      </a:r>
                    </a:p>
                    <a:p>
                      <a:pPr algn="ctr" fontAlgn="ctr"/>
                      <a:r>
                        <a:rPr lang="es-ES" sz="800" b="1" i="0" u="none" strike="noStrike" dirty="0">
                          <a:solidFill>
                            <a:srgbClr val="000000"/>
                          </a:solidFill>
                          <a:effectLst/>
                          <a:latin typeface="Calibri" panose="020F0502020204030204" pitchFamily="34" charset="0"/>
                        </a:rPr>
                        <a:t> </a:t>
                      </a:r>
                      <a:r>
                        <a:rPr lang="es-ES" sz="800" b="1" i="0" u="none" strike="noStrike" dirty="0" err="1">
                          <a:solidFill>
                            <a:srgbClr val="000000"/>
                          </a:solidFill>
                          <a:effectLst/>
                          <a:latin typeface="Calibri" panose="020F0502020204030204" pitchFamily="34" charset="0"/>
                        </a:rPr>
                        <a:t>Univ</a:t>
                      </a:r>
                      <a:r>
                        <a:rPr lang="es-ES" sz="800" b="1" i="0" u="none" strike="noStrike" dirty="0">
                          <a:solidFill>
                            <a:srgbClr val="000000"/>
                          </a:solidFill>
                          <a:effectLst/>
                          <a:latin typeface="Calibri" panose="020F0502020204030204" pitchFamily="34" charset="0"/>
                        </a:rPr>
                        <a:t> of Alabama – Tuscaloosa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076 - </a:t>
                      </a:r>
                      <a:r>
                        <a:rPr lang="en-US" sz="800" b="1" i="0" u="none" strike="noStrike" dirty="0" err="1">
                          <a:solidFill>
                            <a:srgbClr val="000000"/>
                          </a:solidFill>
                          <a:effectLst/>
                          <a:latin typeface="Calibri" panose="020F0502020204030204" pitchFamily="34" charset="0"/>
                        </a:rPr>
                        <a:t>Universite</a:t>
                      </a:r>
                      <a:r>
                        <a:rPr lang="en-US" sz="800" b="1" i="0" u="none" strike="noStrike" dirty="0">
                          <a:solidFill>
                            <a:srgbClr val="000000"/>
                          </a:solidFill>
                          <a:effectLst/>
                          <a:latin typeface="Calibri" panose="020F0502020204030204" pitchFamily="34" charset="0"/>
                        </a:rPr>
                        <a:t> de Sherbrooke</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002 –</a:t>
                      </a:r>
                    </a:p>
                    <a:p>
                      <a:pPr algn="ctr" fontAlgn="ctr"/>
                      <a:r>
                        <a:rPr lang="en-US" sz="800" b="1" i="0" u="none" strike="noStrike" dirty="0">
                          <a:solidFill>
                            <a:srgbClr val="000000"/>
                          </a:solidFill>
                          <a:effectLst/>
                          <a:latin typeface="Calibri" panose="020F0502020204030204" pitchFamily="34" charset="0"/>
                        </a:rPr>
                        <a:t> Oregon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98203804"/>
                  </a:ext>
                </a:extLst>
              </a:tr>
              <a:tr h="464107">
                <a:tc>
                  <a:txBody>
                    <a:bodyPr/>
                    <a:lstStyle/>
                    <a:p>
                      <a:pPr algn="ctr" fontAlgn="ctr"/>
                      <a:r>
                        <a:rPr lang="en-US" sz="800" b="1" i="0" u="none" strike="noStrike">
                          <a:solidFill>
                            <a:srgbClr val="FFFFFF"/>
                          </a:solidFill>
                          <a:effectLst/>
                          <a:latin typeface="Calibri" panose="020F0502020204030204" pitchFamily="34" charset="0"/>
                        </a:rPr>
                        <a:t>1:30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043 –</a:t>
                      </a:r>
                    </a:p>
                    <a:p>
                      <a:pPr algn="ctr" fontAlgn="ctr"/>
                      <a:r>
                        <a:rPr lang="en-US" sz="800" b="1" i="0" u="none" strike="noStrike" dirty="0">
                          <a:solidFill>
                            <a:srgbClr val="000000"/>
                          </a:solidFill>
                          <a:effectLst/>
                          <a:latin typeface="Calibri" panose="020F0502020204030204" pitchFamily="34" charset="0"/>
                        </a:rPr>
                        <a:t> US Air Force Academy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098 –</a:t>
                      </a:r>
                    </a:p>
                    <a:p>
                      <a:pPr algn="ctr" fontAlgn="ctr"/>
                      <a:r>
                        <a:rPr lang="en-US" sz="800" b="1" i="0" u="none" strike="noStrike" dirty="0">
                          <a:solidFill>
                            <a:srgbClr val="000000"/>
                          </a:solidFill>
                          <a:effectLst/>
                          <a:latin typeface="Calibri" panose="020F0502020204030204" pitchFamily="34" charset="0"/>
                        </a:rPr>
                        <a:t> Purdue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W Lafayette</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005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Michigan - Ann Arbor</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082 - Minnesota State University – Mankato</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042 –</a:t>
                      </a:r>
                    </a:p>
                    <a:p>
                      <a:pPr algn="ctr" fontAlgn="ctr"/>
                      <a:r>
                        <a:rPr lang="en-US" sz="800" b="1" i="0" u="none" strike="noStrike" dirty="0">
                          <a:solidFill>
                            <a:srgbClr val="000000"/>
                          </a:solidFill>
                          <a:effectLst/>
                          <a:latin typeface="Calibri" panose="020F0502020204030204" pitchFamily="34" charset="0"/>
                        </a:rPr>
                        <a:t> Brown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009 –</a:t>
                      </a:r>
                    </a:p>
                    <a:p>
                      <a:pPr algn="ctr" fontAlgn="ctr"/>
                      <a:r>
                        <a:rPr lang="en-US" sz="800" b="1" i="0" u="none" strike="noStrike" dirty="0">
                          <a:solidFill>
                            <a:srgbClr val="000000"/>
                          </a:solidFill>
                          <a:effectLst/>
                          <a:latin typeface="Calibri" panose="020F0502020204030204" pitchFamily="34" charset="0"/>
                        </a:rPr>
                        <a:t> Rochester Institute of Technology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080 – </a:t>
                      </a:r>
                    </a:p>
                    <a:p>
                      <a:pPr algn="ctr" fontAlgn="ctr"/>
                      <a:r>
                        <a:rPr lang="en-US" sz="800" b="1" i="0" u="none" strike="noStrike" dirty="0">
                          <a:solidFill>
                            <a:srgbClr val="000000"/>
                          </a:solidFill>
                          <a:effectLst/>
                          <a:latin typeface="Calibri" panose="020F0502020204030204" pitchFamily="34" charset="0"/>
                        </a:rPr>
                        <a:t>National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Singapore</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007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Minnesota - Twin Cities</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092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Cincinnati</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026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Toronto</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63657826"/>
                  </a:ext>
                </a:extLst>
              </a:tr>
              <a:tr h="464107">
                <a:tc>
                  <a:txBody>
                    <a:bodyPr/>
                    <a:lstStyle/>
                    <a:p>
                      <a:pPr algn="ctr" fontAlgn="ctr"/>
                      <a:r>
                        <a:rPr lang="en-US" sz="800" b="1" i="0" u="none" strike="noStrike">
                          <a:solidFill>
                            <a:srgbClr val="FFFFFF"/>
                          </a:solidFill>
                          <a:effectLst/>
                          <a:latin typeface="Calibri" panose="020F0502020204030204" pitchFamily="34" charset="0"/>
                        </a:rPr>
                        <a:t>2:00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079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North Carolina – Charlotte</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114 – </a:t>
                      </a:r>
                    </a:p>
                    <a:p>
                      <a:pPr algn="ctr" fontAlgn="ctr"/>
                      <a:r>
                        <a:rPr lang="en-US" sz="800" b="1" i="0" u="none" strike="noStrike" dirty="0">
                          <a:solidFill>
                            <a:srgbClr val="000000"/>
                          </a:solidFill>
                          <a:effectLst/>
                          <a:latin typeface="Calibri" panose="020F0502020204030204" pitchFamily="34" charset="0"/>
                        </a:rPr>
                        <a:t>Bialystok University of Technology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021 - Rensselaer Polytechnic Inst</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045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Maryland - College Park</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134 – </a:t>
                      </a:r>
                    </a:p>
                    <a:p>
                      <a:pPr algn="ctr" fontAlgn="ctr"/>
                      <a:r>
                        <a:rPr lang="it-IT" sz="800" b="1" i="0" u="none" strike="noStrike" dirty="0">
                          <a:solidFill>
                            <a:srgbClr val="000000"/>
                          </a:solidFill>
                          <a:effectLst/>
                          <a:latin typeface="Calibri" panose="020F0502020204030204" pitchFamily="34" charset="0"/>
                        </a:rPr>
                        <a:t>California State Univ – Fullerton</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093 –</a:t>
                      </a:r>
                    </a:p>
                    <a:p>
                      <a:pPr algn="ctr" fontAlgn="ctr"/>
                      <a:r>
                        <a:rPr lang="en-US" sz="800" b="1" i="0" u="none" strike="noStrike" dirty="0">
                          <a:solidFill>
                            <a:srgbClr val="000000"/>
                          </a:solidFill>
                          <a:effectLst/>
                          <a:latin typeface="Calibri" panose="020F0502020204030204" pitchFamily="34" charset="0"/>
                        </a:rPr>
                        <a:t> Kansas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047 –</a:t>
                      </a:r>
                    </a:p>
                    <a:p>
                      <a:pPr algn="ctr" fontAlgn="ctr"/>
                      <a:r>
                        <a:rPr lang="en-US" sz="800" b="1" i="0" u="none" strike="noStrike" dirty="0">
                          <a:solidFill>
                            <a:srgbClr val="000000"/>
                          </a:solidFill>
                          <a:effectLst/>
                          <a:latin typeface="Calibri" panose="020F0502020204030204" pitchFamily="34" charset="0"/>
                        </a:rPr>
                        <a:t> Lawrence Technological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019 –</a:t>
                      </a:r>
                    </a:p>
                    <a:p>
                      <a:pPr algn="ctr" fontAlgn="ctr"/>
                      <a:r>
                        <a:rPr lang="en-US" sz="800" b="1" i="0" u="none" strike="noStrike" dirty="0">
                          <a:solidFill>
                            <a:srgbClr val="000000"/>
                          </a:solidFill>
                          <a:effectLst/>
                          <a:latin typeface="Calibri" panose="020F0502020204030204" pitchFamily="34" charset="0"/>
                        </a:rPr>
                        <a:t> Kettering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041 –</a:t>
                      </a:r>
                    </a:p>
                    <a:p>
                      <a:pPr algn="ctr" fontAlgn="ctr"/>
                      <a:r>
                        <a:rPr lang="en-US" sz="800" b="1" i="0" u="none" strike="noStrike" dirty="0">
                          <a:solidFill>
                            <a:srgbClr val="000000"/>
                          </a:solidFill>
                          <a:effectLst/>
                          <a:latin typeface="Calibri" panose="020F0502020204030204" pitchFamily="34" charset="0"/>
                        </a:rPr>
                        <a:t> Penn State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University Park</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030 - Michigan Tech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23802331"/>
                  </a:ext>
                </a:extLst>
              </a:tr>
              <a:tr h="556613">
                <a:tc>
                  <a:txBody>
                    <a:bodyPr/>
                    <a:lstStyle/>
                    <a:p>
                      <a:pPr algn="ctr" fontAlgn="ctr"/>
                      <a:r>
                        <a:rPr lang="en-US" sz="800" b="1" i="0" u="none" strike="noStrike">
                          <a:solidFill>
                            <a:srgbClr val="FFFFFF"/>
                          </a:solidFill>
                          <a:effectLst/>
                          <a:latin typeface="Calibri" panose="020F0502020204030204" pitchFamily="34" charset="0"/>
                        </a:rPr>
                        <a:t>2:30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046 - Universidad Simon Bolivar</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081 –</a:t>
                      </a:r>
                    </a:p>
                    <a:p>
                      <a:pPr algn="ctr" fontAlgn="ctr"/>
                      <a:r>
                        <a:rPr lang="en-US" sz="800" b="1" i="0" u="none" strike="noStrike" dirty="0">
                          <a:solidFill>
                            <a:srgbClr val="000000"/>
                          </a:solidFill>
                          <a:effectLst/>
                          <a:latin typeface="Calibri" panose="020F0502020204030204" pitchFamily="34" charset="0"/>
                        </a:rPr>
                        <a:t> Lakehead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097 – </a:t>
                      </a:r>
                    </a:p>
                    <a:p>
                      <a:pPr algn="ctr" fontAlgn="ctr"/>
                      <a:r>
                        <a:rPr lang="en-US" sz="800" b="1" i="0" u="none" strike="noStrike" dirty="0">
                          <a:solidFill>
                            <a:srgbClr val="000000"/>
                          </a:solidFill>
                          <a:effectLst/>
                          <a:latin typeface="Calibri" panose="020F0502020204030204" pitchFamily="34" charset="0"/>
                        </a:rPr>
                        <a:t>Dalhousie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800" b="1" i="0" u="none" strike="noStrike" dirty="0">
                          <a:solidFill>
                            <a:srgbClr val="000000"/>
                          </a:solidFill>
                          <a:effectLst/>
                          <a:latin typeface="Calibri" panose="020F0502020204030204" pitchFamily="34" charset="0"/>
                        </a:rPr>
                        <a:t>088 – </a:t>
                      </a:r>
                    </a:p>
                    <a:p>
                      <a:pPr algn="ctr" fontAlgn="ctr"/>
                      <a:r>
                        <a:rPr lang="fr-FR" sz="800" b="1" i="0" u="none" strike="noStrike" dirty="0">
                          <a:solidFill>
                            <a:srgbClr val="000000"/>
                          </a:solidFill>
                          <a:effectLst/>
                          <a:latin typeface="Calibri" panose="020F0502020204030204" pitchFamily="34" charset="0"/>
                        </a:rPr>
                        <a:t>Cegep du Vieux – </a:t>
                      </a:r>
                      <a:r>
                        <a:rPr lang="fr-FR" sz="800" b="1" i="0" u="none" strike="noStrike" dirty="0" err="1">
                          <a:solidFill>
                            <a:srgbClr val="000000"/>
                          </a:solidFill>
                          <a:effectLst/>
                          <a:latin typeface="Calibri" panose="020F0502020204030204" pitchFamily="34" charset="0"/>
                        </a:rPr>
                        <a:t>Montreal</a:t>
                      </a:r>
                      <a:endParaRPr lang="fr-FR"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124 –</a:t>
                      </a:r>
                    </a:p>
                    <a:p>
                      <a:pPr algn="ctr" fontAlgn="ctr"/>
                      <a:r>
                        <a:rPr lang="en-US" sz="800" b="1" i="0" u="none" strike="noStrike" dirty="0">
                          <a:solidFill>
                            <a:srgbClr val="000000"/>
                          </a:solidFill>
                          <a:effectLst/>
                          <a:latin typeface="Calibri" panose="020F0502020204030204" pitchFamily="34" charset="0"/>
                        </a:rPr>
                        <a:t> Temple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039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Toledo</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126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Nebraska – Lincoln</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062 – </a:t>
                      </a:r>
                    </a:p>
                    <a:p>
                      <a:pPr algn="ctr" fontAlgn="ctr"/>
                      <a:r>
                        <a:rPr lang="en-US" sz="800" b="1" i="0" u="none" strike="noStrike" dirty="0">
                          <a:solidFill>
                            <a:srgbClr val="000000"/>
                          </a:solidFill>
                          <a:effectLst/>
                          <a:latin typeface="Calibri" panose="020F0502020204030204" pitchFamily="34" charset="0"/>
                        </a:rPr>
                        <a:t>North Carolina State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Raleigh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078 – </a:t>
                      </a:r>
                    </a:p>
                    <a:p>
                      <a:pPr algn="ctr" fontAlgn="ctr"/>
                      <a:r>
                        <a:rPr lang="en-US" sz="800" b="1" i="0" u="none" strike="noStrike" dirty="0">
                          <a:solidFill>
                            <a:srgbClr val="000000"/>
                          </a:solidFill>
                          <a:effectLst/>
                          <a:latin typeface="Calibri" panose="020F0502020204030204" pitchFamily="34" charset="0"/>
                        </a:rPr>
                        <a:t>Embry-Riddle Aero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Daytona Beach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035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Pittsburgh – Pittsburgh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0353768"/>
                  </a:ext>
                </a:extLst>
              </a:tr>
              <a:tr h="371601">
                <a:tc>
                  <a:txBody>
                    <a:bodyPr/>
                    <a:lstStyle/>
                    <a:p>
                      <a:pPr algn="ctr" fontAlgn="ctr"/>
                      <a:r>
                        <a:rPr lang="en-US" sz="800" b="1" i="0" u="none" strike="noStrike">
                          <a:solidFill>
                            <a:srgbClr val="FFFFFF"/>
                          </a:solidFill>
                          <a:effectLst/>
                          <a:latin typeface="Calibri" panose="020F0502020204030204" pitchFamily="34" charset="0"/>
                        </a:rPr>
                        <a:t>3:00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117 –</a:t>
                      </a:r>
                    </a:p>
                    <a:p>
                      <a:pPr algn="ctr" fontAlgn="ctr"/>
                      <a:r>
                        <a:rPr lang="en-US" sz="800" b="1" i="0" u="none" strike="noStrike" dirty="0">
                          <a:solidFill>
                            <a:srgbClr val="000000"/>
                          </a:solidFill>
                          <a:effectLst/>
                          <a:latin typeface="Calibri" panose="020F0502020204030204" pitchFamily="34" charset="0"/>
                        </a:rPr>
                        <a:t> Penn State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Harrisburg</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094 –</a:t>
                      </a:r>
                    </a:p>
                    <a:p>
                      <a:pPr algn="ctr" fontAlgn="ctr"/>
                      <a:r>
                        <a:rPr lang="en-US" sz="800" b="1" i="0" u="none" strike="noStrike" dirty="0">
                          <a:solidFill>
                            <a:srgbClr val="000000"/>
                          </a:solidFill>
                          <a:effectLst/>
                          <a:latin typeface="Calibri" panose="020F0502020204030204" pitchFamily="34" charset="0"/>
                        </a:rPr>
                        <a:t> Ferris State University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020 – </a:t>
                      </a:r>
                    </a:p>
                    <a:p>
                      <a:pPr algn="ctr" fontAlgn="ctr"/>
                      <a:r>
                        <a:rPr lang="en-US" sz="800" b="1" i="0" u="none" strike="noStrike" dirty="0">
                          <a:solidFill>
                            <a:srgbClr val="000000"/>
                          </a:solidFill>
                          <a:effectLst/>
                          <a:latin typeface="Calibri" panose="020F0502020204030204" pitchFamily="34" charset="0"/>
                        </a:rPr>
                        <a:t>Ryerson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123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Minnesota-Duluth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054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Guelph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070 –</a:t>
                      </a:r>
                    </a:p>
                    <a:p>
                      <a:pPr algn="ctr" fontAlgn="ctr"/>
                      <a:r>
                        <a:rPr lang="en-US" sz="800" b="1" i="0" u="none" strike="noStrike" dirty="0">
                          <a:solidFill>
                            <a:srgbClr val="000000"/>
                          </a:solidFill>
                          <a:effectLst/>
                          <a:latin typeface="Calibri" panose="020F0502020204030204" pitchFamily="34" charset="0"/>
                        </a:rPr>
                        <a:t> St Cloud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015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Evansville</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058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British Columbia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040 - Washington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St Louis</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105 –</a:t>
                      </a:r>
                    </a:p>
                    <a:p>
                      <a:pPr algn="ctr" fontAlgn="ctr"/>
                      <a:r>
                        <a:rPr lang="en-US" sz="800" b="1" i="0" u="none" strike="noStrike" dirty="0">
                          <a:solidFill>
                            <a:srgbClr val="000000"/>
                          </a:solidFill>
                          <a:effectLst/>
                          <a:latin typeface="Calibri" panose="020F0502020204030204" pitchFamily="34" charset="0"/>
                        </a:rPr>
                        <a:t> Oakland University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98338779"/>
                  </a:ext>
                </a:extLst>
              </a:tr>
              <a:tr h="464107">
                <a:tc>
                  <a:txBody>
                    <a:bodyPr/>
                    <a:lstStyle/>
                    <a:p>
                      <a:pPr algn="ctr" fontAlgn="ctr"/>
                      <a:r>
                        <a:rPr lang="en-US" sz="800" b="1" i="0" u="none" strike="noStrike">
                          <a:solidFill>
                            <a:srgbClr val="FFFFFF"/>
                          </a:solidFill>
                          <a:effectLst/>
                          <a:latin typeface="Calibri" panose="020F0502020204030204" pitchFamily="34" charset="0"/>
                        </a:rPr>
                        <a:t>3:30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053 –</a:t>
                      </a:r>
                    </a:p>
                    <a:p>
                      <a:pPr algn="ctr" fontAlgn="ctr"/>
                      <a:r>
                        <a:rPr lang="en-US" sz="800" b="1" i="0" u="none" strike="noStrike" dirty="0">
                          <a:solidFill>
                            <a:srgbClr val="000000"/>
                          </a:solidFill>
                          <a:effectLst/>
                          <a:latin typeface="Calibri" panose="020F0502020204030204" pitchFamily="34" charset="0"/>
                        </a:rPr>
                        <a:t> Georgia Southern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034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Missouri</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016 – </a:t>
                      </a:r>
                    </a:p>
                    <a:p>
                      <a:pPr algn="ctr" fontAlgn="ctr"/>
                      <a:r>
                        <a:rPr lang="en-US" sz="800" b="1" i="0" u="none" strike="noStrike" dirty="0">
                          <a:solidFill>
                            <a:srgbClr val="000000"/>
                          </a:solidFill>
                          <a:effectLst/>
                          <a:latin typeface="Calibri" panose="020F0502020204030204" pitchFamily="34" charset="0"/>
                        </a:rPr>
                        <a:t>Michigan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109 –</a:t>
                      </a:r>
                    </a:p>
                    <a:p>
                      <a:pPr algn="ctr" fontAlgn="ctr"/>
                      <a:r>
                        <a:rPr lang="en-US" sz="800" b="1" i="0" u="none" strike="noStrike" dirty="0">
                          <a:solidFill>
                            <a:srgbClr val="000000"/>
                          </a:solidFill>
                          <a:effectLst/>
                          <a:latin typeface="Calibri" panose="020F0502020204030204" pitchFamily="34" charset="0"/>
                        </a:rPr>
                        <a:t> AGH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Science and Technology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050 – </a:t>
                      </a:r>
                    </a:p>
                    <a:p>
                      <a:pPr algn="ctr" fontAlgn="ctr"/>
                      <a:r>
                        <a:rPr lang="en-US" sz="800" b="1" i="0" u="none" strike="noStrike" dirty="0">
                          <a:solidFill>
                            <a:srgbClr val="000000"/>
                          </a:solidFill>
                          <a:effectLst/>
                          <a:latin typeface="Calibri" panose="020F0502020204030204" pitchFamily="34" charset="0"/>
                        </a:rPr>
                        <a:t>Clarkson University</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056 –</a:t>
                      </a:r>
                    </a:p>
                    <a:p>
                      <a:pPr algn="ctr" fontAlgn="ctr"/>
                      <a:r>
                        <a:rPr lang="en-US" sz="800" b="1" i="0" u="none" strike="noStrike" dirty="0">
                          <a:solidFill>
                            <a:srgbClr val="000000"/>
                          </a:solidFill>
                          <a:effectLst/>
                          <a:latin typeface="Calibri" panose="020F0502020204030204" pitchFamily="34" charset="0"/>
                        </a:rPr>
                        <a:t> South Dakota School of Mines &amp; Tech</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pt-BR" sz="800" b="1" i="0" u="none" strike="noStrike" dirty="0">
                          <a:solidFill>
                            <a:srgbClr val="000000"/>
                          </a:solidFill>
                          <a:effectLst/>
                          <a:latin typeface="Calibri" panose="020F0502020204030204" pitchFamily="34" charset="0"/>
                        </a:rPr>
                        <a:t>136 –</a:t>
                      </a:r>
                    </a:p>
                    <a:p>
                      <a:pPr algn="ctr" fontAlgn="ctr"/>
                      <a:r>
                        <a:rPr lang="pt-BR" sz="800" b="1" i="0" u="none" strike="noStrike" dirty="0">
                          <a:solidFill>
                            <a:srgbClr val="000000"/>
                          </a:solidFill>
                          <a:effectLst/>
                          <a:latin typeface="Calibri" panose="020F0502020204030204" pitchFamily="34" charset="0"/>
                        </a:rPr>
                        <a:t> Faculdade de Engenharia de Sorocaba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it-IT" sz="800" b="1" i="0" u="none" strike="noStrike" dirty="0">
                          <a:solidFill>
                            <a:srgbClr val="000000"/>
                          </a:solidFill>
                          <a:effectLst/>
                          <a:latin typeface="Calibri" panose="020F0502020204030204" pitchFamily="34" charset="0"/>
                        </a:rPr>
                        <a:t>086 –</a:t>
                      </a:r>
                    </a:p>
                    <a:p>
                      <a:pPr algn="ctr" fontAlgn="ctr"/>
                      <a:r>
                        <a:rPr lang="it-IT" sz="800" b="1" i="0" u="none" strike="noStrike" dirty="0">
                          <a:solidFill>
                            <a:srgbClr val="000000"/>
                          </a:solidFill>
                          <a:effectLst/>
                          <a:latin typeface="Calibri" panose="020F0502020204030204" pitchFamily="34" charset="0"/>
                        </a:rPr>
                        <a:t> California State Poly Univ – Pomona</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066 – </a:t>
                      </a:r>
                    </a:p>
                    <a:p>
                      <a:pPr algn="ctr" fontAlgn="ctr"/>
                      <a:r>
                        <a:rPr lang="en-US" sz="800" b="1" i="0" u="none" strike="noStrike" dirty="0">
                          <a:solidFill>
                            <a:srgbClr val="000000"/>
                          </a:solidFill>
                          <a:effectLst/>
                          <a:latin typeface="Calibri" panose="020F0502020204030204" pitchFamily="34" charset="0"/>
                        </a:rPr>
                        <a:t>Florida Atlantic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800" b="1" i="0" u="none" strike="noStrike" dirty="0">
                          <a:solidFill>
                            <a:srgbClr val="000000"/>
                          </a:solidFill>
                          <a:effectLst/>
                          <a:latin typeface="Calibri" panose="020F0502020204030204" pitchFamily="34" charset="0"/>
                        </a:rPr>
                        <a:t>122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Waterloo</a:t>
                      </a:r>
                    </a:p>
                  </a:txBody>
                  <a:tcPr marL="2078" marR="2078" marT="20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72077366"/>
                  </a:ext>
                </a:extLst>
              </a:tr>
              <a:tr h="157731">
                <a:tc>
                  <a:txBody>
                    <a:bodyPr/>
                    <a:lstStyle/>
                    <a:p>
                      <a:pPr algn="ctr" fontAlgn="ctr"/>
                      <a:r>
                        <a:rPr lang="en-US" sz="800" b="1" i="0" u="none" strike="noStrike">
                          <a:solidFill>
                            <a:srgbClr val="FFFFFF"/>
                          </a:solidFill>
                          <a:effectLst/>
                          <a:latin typeface="Calibri" panose="020F0502020204030204" pitchFamily="34" charset="0"/>
                        </a:rPr>
                        <a:t>4:00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08061295"/>
                  </a:ext>
                </a:extLst>
              </a:tr>
              <a:tr h="165697">
                <a:tc>
                  <a:txBody>
                    <a:bodyPr/>
                    <a:lstStyle/>
                    <a:p>
                      <a:pPr algn="ctr" fontAlgn="ctr"/>
                      <a:r>
                        <a:rPr lang="en-US" sz="800" b="1" i="0" u="none" strike="noStrike">
                          <a:solidFill>
                            <a:srgbClr val="FFFFFF"/>
                          </a:solidFill>
                          <a:effectLst/>
                          <a:latin typeface="Calibri" panose="020F0502020204030204" pitchFamily="34" charset="0"/>
                        </a:rPr>
                        <a:t>4:30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4940719"/>
                  </a:ext>
                </a:extLst>
              </a:tr>
              <a:tr h="182655">
                <a:tc>
                  <a:txBody>
                    <a:bodyPr/>
                    <a:lstStyle/>
                    <a:p>
                      <a:pPr algn="ctr" fontAlgn="ctr"/>
                      <a:r>
                        <a:rPr lang="en-US" sz="800" b="1" i="0" u="none" strike="noStrike">
                          <a:solidFill>
                            <a:srgbClr val="FFFFFF"/>
                          </a:solidFill>
                          <a:effectLst/>
                          <a:latin typeface="Calibri" panose="020F0502020204030204" pitchFamily="34" charset="0"/>
                        </a:rPr>
                        <a:t>5:00 PM</a:t>
                      </a:r>
                    </a:p>
                  </a:txBody>
                  <a:tcPr marL="2078" marR="2078" marT="2078"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Calibri" panose="020F0502020204030204" pitchFamily="34" charset="0"/>
                        </a:rPr>
                        <a:t> </a:t>
                      </a:r>
                    </a:p>
                  </a:txBody>
                  <a:tcPr marL="2078" marR="2078" marT="207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6303701"/>
                  </a:ext>
                </a:extLst>
              </a:tr>
            </a:tbl>
          </a:graphicData>
        </a:graphic>
      </p:graphicFrame>
    </p:spTree>
    <p:extLst>
      <p:ext uri="{BB962C8B-B14F-4D97-AF65-F5344CB8AC3E}">
        <p14:creationId xmlns:p14="http://schemas.microsoft.com/office/powerpoint/2010/main" val="21296226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47000"/>
            <a:ext cx="3856892" cy="389021"/>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PRESENTATION EVENT SCHEDULE</a:t>
            </a:r>
          </a:p>
        </p:txBody>
      </p:sp>
      <p:sp>
        <p:nvSpPr>
          <p:cNvPr id="3" name="Slide Number Placeholder 2"/>
          <p:cNvSpPr>
            <a:spLocks noGrp="1"/>
          </p:cNvSpPr>
          <p:nvPr>
            <p:ph type="sldNum" sz="quarter" idx="12"/>
          </p:nvPr>
        </p:nvSpPr>
        <p:spPr/>
        <p:txBody>
          <a:bodyPr/>
          <a:lstStyle/>
          <a:p>
            <a:fld id="{1EE46988-AC4D-4F63-B87E-083C11D6C622}" type="slidenum">
              <a:rPr lang="en-US" smtClean="0"/>
              <a:t>24</a:t>
            </a:fld>
            <a:endParaRPr lang="en-US" dirty="0"/>
          </a:p>
        </p:txBody>
      </p:sp>
      <p:sp>
        <p:nvSpPr>
          <p:cNvPr id="8" name="Footer Placeholder 1"/>
          <p:cNvSpPr>
            <a:spLocks noGrp="1"/>
          </p:cNvSpPr>
          <p:nvPr>
            <p:ph type="ftr" sz="quarter" idx="11"/>
          </p:nvPr>
        </p:nvSpPr>
        <p:spPr>
          <a:xfrm>
            <a:off x="2574607" y="9441329"/>
            <a:ext cx="2623185" cy="535517"/>
          </a:xfrm>
        </p:spPr>
        <p:txBody>
          <a:bodyPr/>
          <a:lstStyle/>
          <a:p>
            <a:r>
              <a:rPr lang="en-US" dirty="0"/>
              <a:t>FSAE MICHIGAN 2018</a:t>
            </a:r>
          </a:p>
        </p:txBody>
      </p:sp>
      <p:sp>
        <p:nvSpPr>
          <p:cNvPr id="5" name="Rectangle 4"/>
          <p:cNvSpPr/>
          <p:nvPr/>
        </p:nvSpPr>
        <p:spPr>
          <a:xfrm>
            <a:off x="322863" y="9237862"/>
            <a:ext cx="7821824" cy="261610"/>
          </a:xfrm>
          <a:prstGeom prst="rect">
            <a:avLst/>
          </a:prstGeom>
        </p:spPr>
        <p:txBody>
          <a:bodyPr wrap="square">
            <a:spAutoFit/>
          </a:bodyPr>
          <a:lstStyle/>
          <a:p>
            <a:r>
              <a:rPr lang="en-US" sz="1100" b="1" dirty="0">
                <a:solidFill>
                  <a:schemeClr val="tx1">
                    <a:lumMod val="75000"/>
                    <a:lumOff val="25000"/>
                  </a:schemeClr>
                </a:solidFill>
              </a:rPr>
              <a:t>* Event - 9 conf. rooms/suites, each appointment is 1/2 hour long</a:t>
            </a:r>
          </a:p>
        </p:txBody>
      </p:sp>
      <p:graphicFrame>
        <p:nvGraphicFramePr>
          <p:cNvPr id="10" name="Table 9">
            <a:extLst>
              <a:ext uri="{FF2B5EF4-FFF2-40B4-BE49-F238E27FC236}">
                <a16:creationId xmlns:a16="http://schemas.microsoft.com/office/drawing/2014/main" id="{3E7B039D-54BD-4298-B2D2-27B82B837C64}"/>
              </a:ext>
            </a:extLst>
          </p:cNvPr>
          <p:cNvGraphicFramePr>
            <a:graphicFrameLocks noGrp="1"/>
          </p:cNvGraphicFramePr>
          <p:nvPr>
            <p:extLst>
              <p:ext uri="{D42A27DB-BD31-4B8C-83A1-F6EECF244321}">
                <p14:modId xmlns:p14="http://schemas.microsoft.com/office/powerpoint/2010/main" val="1044743176"/>
              </p:ext>
            </p:extLst>
          </p:nvPr>
        </p:nvGraphicFramePr>
        <p:xfrm>
          <a:off x="160635" y="1144941"/>
          <a:ext cx="7077413" cy="8122003"/>
        </p:xfrm>
        <a:graphic>
          <a:graphicData uri="http://schemas.openxmlformats.org/drawingml/2006/table">
            <a:tbl>
              <a:tblPr/>
              <a:tblGrid>
                <a:gridCol w="434455">
                  <a:extLst>
                    <a:ext uri="{9D8B030D-6E8A-4147-A177-3AD203B41FA5}">
                      <a16:colId xmlns:a16="http://schemas.microsoft.com/office/drawing/2014/main" val="4159484627"/>
                    </a:ext>
                  </a:extLst>
                </a:gridCol>
                <a:gridCol w="798837">
                  <a:extLst>
                    <a:ext uri="{9D8B030D-6E8A-4147-A177-3AD203B41FA5}">
                      <a16:colId xmlns:a16="http://schemas.microsoft.com/office/drawing/2014/main" val="520643774"/>
                    </a:ext>
                  </a:extLst>
                </a:gridCol>
                <a:gridCol w="696062">
                  <a:extLst>
                    <a:ext uri="{9D8B030D-6E8A-4147-A177-3AD203B41FA5}">
                      <a16:colId xmlns:a16="http://schemas.microsoft.com/office/drawing/2014/main" val="1983407032"/>
                    </a:ext>
                  </a:extLst>
                </a:gridCol>
                <a:gridCol w="770808">
                  <a:extLst>
                    <a:ext uri="{9D8B030D-6E8A-4147-A177-3AD203B41FA5}">
                      <a16:colId xmlns:a16="http://schemas.microsoft.com/office/drawing/2014/main" val="3950595179"/>
                    </a:ext>
                  </a:extLst>
                </a:gridCol>
                <a:gridCol w="756793">
                  <a:extLst>
                    <a:ext uri="{9D8B030D-6E8A-4147-A177-3AD203B41FA5}">
                      <a16:colId xmlns:a16="http://schemas.microsoft.com/office/drawing/2014/main" val="356629826"/>
                    </a:ext>
                  </a:extLst>
                </a:gridCol>
                <a:gridCol w="770808">
                  <a:extLst>
                    <a:ext uri="{9D8B030D-6E8A-4147-A177-3AD203B41FA5}">
                      <a16:colId xmlns:a16="http://schemas.microsoft.com/office/drawing/2014/main" val="3351890813"/>
                    </a:ext>
                  </a:extLst>
                </a:gridCol>
                <a:gridCol w="696062">
                  <a:extLst>
                    <a:ext uri="{9D8B030D-6E8A-4147-A177-3AD203B41FA5}">
                      <a16:colId xmlns:a16="http://schemas.microsoft.com/office/drawing/2014/main" val="960176379"/>
                    </a:ext>
                  </a:extLst>
                </a:gridCol>
                <a:gridCol w="696062">
                  <a:extLst>
                    <a:ext uri="{9D8B030D-6E8A-4147-A177-3AD203B41FA5}">
                      <a16:colId xmlns:a16="http://schemas.microsoft.com/office/drawing/2014/main" val="2440086802"/>
                    </a:ext>
                  </a:extLst>
                </a:gridCol>
                <a:gridCol w="696062">
                  <a:extLst>
                    <a:ext uri="{9D8B030D-6E8A-4147-A177-3AD203B41FA5}">
                      <a16:colId xmlns:a16="http://schemas.microsoft.com/office/drawing/2014/main" val="1022805415"/>
                    </a:ext>
                  </a:extLst>
                </a:gridCol>
                <a:gridCol w="761464">
                  <a:extLst>
                    <a:ext uri="{9D8B030D-6E8A-4147-A177-3AD203B41FA5}">
                      <a16:colId xmlns:a16="http://schemas.microsoft.com/office/drawing/2014/main" val="603519570"/>
                    </a:ext>
                  </a:extLst>
                </a:gridCol>
              </a:tblGrid>
              <a:tr h="117797">
                <a:tc>
                  <a:txBody>
                    <a:bodyPr/>
                    <a:lstStyle/>
                    <a:p>
                      <a:pPr algn="ctr" fontAlgn="ctr"/>
                      <a:r>
                        <a:rPr lang="en-US" sz="800" b="1" i="0" u="none" strike="noStrike">
                          <a:solidFill>
                            <a:srgbClr val="FFFFFF"/>
                          </a:solidFill>
                          <a:effectLst/>
                          <a:latin typeface="Calibri" panose="020F0502020204030204" pitchFamily="34" charset="0"/>
                        </a:rPr>
                        <a:t> </a:t>
                      </a:r>
                    </a:p>
                  </a:txBody>
                  <a:tcPr marL="2212" marR="2212" marT="2212" marB="0" anchor="ctr">
                    <a:lnL>
                      <a:noFill/>
                    </a:lnL>
                    <a:lnR>
                      <a:noFill/>
                    </a:lnR>
                    <a:lnT>
                      <a:noFill/>
                    </a:lnT>
                    <a:lnB>
                      <a:noFill/>
                    </a:lnB>
                    <a:solidFill>
                      <a:srgbClr val="FF0000"/>
                    </a:solidFill>
                  </a:tcPr>
                </a:tc>
                <a:tc>
                  <a:txBody>
                    <a:bodyPr/>
                    <a:lstStyle/>
                    <a:p>
                      <a:pPr algn="ctr" fontAlgn="b"/>
                      <a:r>
                        <a:rPr lang="en-US" sz="800" b="1" i="0" u="none" strike="noStrike" dirty="0">
                          <a:solidFill>
                            <a:srgbClr val="FFFFFF"/>
                          </a:solidFill>
                          <a:effectLst/>
                          <a:latin typeface="Calibri" panose="020F0502020204030204" pitchFamily="34" charset="0"/>
                        </a:rPr>
                        <a:t>A</a:t>
                      </a:r>
                    </a:p>
                  </a:txBody>
                  <a:tcPr marL="2212" marR="2212" marT="2212"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B</a:t>
                      </a:r>
                    </a:p>
                  </a:txBody>
                  <a:tcPr marL="2212" marR="2212" marT="2212"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C</a:t>
                      </a:r>
                    </a:p>
                  </a:txBody>
                  <a:tcPr marL="2212" marR="2212" marT="2212"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D</a:t>
                      </a:r>
                    </a:p>
                  </a:txBody>
                  <a:tcPr marL="2212" marR="2212" marT="2212"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E</a:t>
                      </a:r>
                    </a:p>
                  </a:txBody>
                  <a:tcPr marL="2212" marR="2212" marT="2212"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F</a:t>
                      </a:r>
                    </a:p>
                  </a:txBody>
                  <a:tcPr marL="2212" marR="2212" marT="2212"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G</a:t>
                      </a:r>
                    </a:p>
                  </a:txBody>
                  <a:tcPr marL="2212" marR="2212" marT="2212"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H</a:t>
                      </a:r>
                    </a:p>
                  </a:txBody>
                  <a:tcPr marL="2212" marR="2212" marT="2212"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I</a:t>
                      </a:r>
                    </a:p>
                  </a:txBody>
                  <a:tcPr marL="2212" marR="2212" marT="2212" marB="0" anchor="b">
                    <a:lnL>
                      <a:noFill/>
                    </a:lnL>
                    <a:lnR>
                      <a:noFill/>
                    </a:lnR>
                    <a:lnT>
                      <a:noFill/>
                    </a:lnT>
                    <a:lnB>
                      <a:noFill/>
                    </a:lnB>
                    <a:solidFill>
                      <a:srgbClr val="FF0000"/>
                    </a:solidFill>
                  </a:tcPr>
                </a:tc>
                <a:extLst>
                  <a:ext uri="{0D108BD9-81ED-4DB2-BD59-A6C34878D82A}">
                    <a16:rowId xmlns:a16="http://schemas.microsoft.com/office/drawing/2014/main" val="2130097034"/>
                  </a:ext>
                </a:extLst>
              </a:tr>
              <a:tr h="117797">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a:noFill/>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800" b="1" i="0" u="none" strike="noStrike">
                          <a:solidFill>
                            <a:srgbClr val="FFFFFF"/>
                          </a:solidFill>
                          <a:effectLst/>
                          <a:latin typeface="Calibri" panose="020F0502020204030204" pitchFamily="34" charset="0"/>
                        </a:rPr>
                        <a:t> </a:t>
                      </a:r>
                    </a:p>
                  </a:txBody>
                  <a:tcPr marL="2212" marR="2212" marT="2212"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5701035"/>
                  </a:ext>
                </a:extLst>
              </a:tr>
              <a:tr h="117797">
                <a:tc>
                  <a:txBody>
                    <a:bodyPr/>
                    <a:lstStyle/>
                    <a:p>
                      <a:pPr algn="ctr" fontAlgn="ctr"/>
                      <a:r>
                        <a:rPr lang="en-US" sz="800" b="1" i="0" u="none" strike="noStrike">
                          <a:solidFill>
                            <a:srgbClr val="FFFFFF"/>
                          </a:solidFill>
                          <a:effectLst/>
                          <a:latin typeface="Calibri" panose="020F0502020204030204" pitchFamily="34" charset="0"/>
                        </a:rPr>
                        <a:t>8:00 AM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633459159"/>
                  </a:ext>
                </a:extLst>
              </a:tr>
              <a:tr h="175496">
                <a:tc>
                  <a:txBody>
                    <a:bodyPr/>
                    <a:lstStyle/>
                    <a:p>
                      <a:pPr algn="ctr" fontAlgn="ctr"/>
                      <a:r>
                        <a:rPr lang="en-US" sz="800" b="1" i="0" u="none" strike="noStrike">
                          <a:solidFill>
                            <a:srgbClr val="FFFFFF"/>
                          </a:solidFill>
                          <a:effectLst/>
                          <a:latin typeface="Calibri" panose="020F0502020204030204" pitchFamily="34" charset="0"/>
                        </a:rPr>
                        <a:t>8:30 AM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a:solidFill>
                            <a:srgbClr val="000000"/>
                          </a:solidFill>
                          <a:effectLst/>
                          <a:latin typeface="Calibri" panose="020F0502020204030204" pitchFamily="34" charset="0"/>
                        </a:rPr>
                        <a:t>Training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422895651"/>
                  </a:ext>
                </a:extLst>
              </a:tr>
              <a:tr h="464892">
                <a:tc>
                  <a:txBody>
                    <a:bodyPr/>
                    <a:lstStyle/>
                    <a:p>
                      <a:pPr algn="ctr" fontAlgn="ctr"/>
                      <a:r>
                        <a:rPr lang="en-US" sz="800" b="1" i="0" u="none" strike="noStrike">
                          <a:solidFill>
                            <a:srgbClr val="FFFFFF"/>
                          </a:solidFill>
                          <a:effectLst/>
                          <a:latin typeface="Calibri" panose="020F0502020204030204" pitchFamily="34" charset="0"/>
                        </a:rPr>
                        <a:t>9:00 AM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046 – </a:t>
                      </a:r>
                    </a:p>
                    <a:p>
                      <a:pPr algn="ctr" fontAlgn="ctr"/>
                      <a:r>
                        <a:rPr lang="en-US" sz="800" b="1" i="0" u="none" strike="noStrike" dirty="0">
                          <a:solidFill>
                            <a:srgbClr val="000000"/>
                          </a:solidFill>
                          <a:effectLst/>
                          <a:latin typeface="Calibri" panose="020F0502020204030204" pitchFamily="34" charset="0"/>
                        </a:rPr>
                        <a:t>Universidad Simon Bolivar</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050 – </a:t>
                      </a:r>
                    </a:p>
                    <a:p>
                      <a:pPr algn="ctr" fontAlgn="ctr"/>
                      <a:r>
                        <a:rPr lang="en-US" sz="800" b="1" i="0" u="none" strike="noStrike" dirty="0">
                          <a:solidFill>
                            <a:srgbClr val="000000"/>
                          </a:solidFill>
                          <a:effectLst/>
                          <a:latin typeface="Calibri" panose="020F0502020204030204" pitchFamily="34" charset="0"/>
                        </a:rPr>
                        <a:t>Clarkson University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011 –</a:t>
                      </a:r>
                    </a:p>
                    <a:p>
                      <a:pPr algn="ctr" fontAlgn="ctr"/>
                      <a:r>
                        <a:rPr lang="en-US" sz="800" b="1" i="0" u="none" strike="noStrike" dirty="0">
                          <a:solidFill>
                            <a:srgbClr val="000000"/>
                          </a:solidFill>
                          <a:effectLst/>
                          <a:latin typeface="Calibri" panose="020F0502020204030204" pitchFamily="34" charset="0"/>
                        </a:rPr>
                        <a:t> Colorado Mesa University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064 - </a:t>
                      </a:r>
                      <a:r>
                        <a:rPr lang="en-US" sz="800" b="1" i="0" u="none" strike="noStrike" dirty="0" err="1">
                          <a:solidFill>
                            <a:srgbClr val="000000"/>
                          </a:solidFill>
                          <a:effectLst/>
                          <a:latin typeface="Calibri" panose="020F0502020204030204" pitchFamily="34" charset="0"/>
                        </a:rPr>
                        <a:t>Polytechnique</a:t>
                      </a:r>
                      <a:r>
                        <a:rPr lang="en-US" sz="800" b="1" i="0" u="none" strike="noStrike" dirty="0">
                          <a:solidFill>
                            <a:srgbClr val="000000"/>
                          </a:solidFill>
                          <a:effectLst/>
                          <a:latin typeface="Calibri" panose="020F0502020204030204" pitchFamily="34" charset="0"/>
                        </a:rPr>
                        <a:t> Montréal</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124 – </a:t>
                      </a:r>
                    </a:p>
                    <a:p>
                      <a:pPr algn="ctr" fontAlgn="ctr"/>
                      <a:r>
                        <a:rPr lang="en-US" sz="800" b="1" i="0" u="none" strike="noStrike" dirty="0">
                          <a:solidFill>
                            <a:srgbClr val="000000"/>
                          </a:solidFill>
                          <a:effectLst/>
                          <a:latin typeface="Calibri" panose="020F0502020204030204" pitchFamily="34" charset="0"/>
                        </a:rPr>
                        <a:t>Temple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039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Toledo</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096 – </a:t>
                      </a:r>
                    </a:p>
                    <a:p>
                      <a:pPr algn="ctr" fontAlgn="ctr"/>
                      <a:r>
                        <a:rPr lang="en-US" sz="800" b="1" i="0" u="none" strike="noStrike" dirty="0">
                          <a:solidFill>
                            <a:srgbClr val="000000"/>
                          </a:solidFill>
                          <a:effectLst/>
                          <a:latin typeface="Calibri" panose="020F0502020204030204" pitchFamily="34" charset="0"/>
                        </a:rPr>
                        <a:t>Bradley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062 –</a:t>
                      </a:r>
                    </a:p>
                    <a:p>
                      <a:pPr algn="ctr" fontAlgn="ctr"/>
                      <a:r>
                        <a:rPr lang="en-US" sz="800" b="1" i="0" u="none" strike="noStrike" dirty="0">
                          <a:solidFill>
                            <a:srgbClr val="000000"/>
                          </a:solidFill>
                          <a:effectLst/>
                          <a:latin typeface="Calibri" panose="020F0502020204030204" pitchFamily="34" charset="0"/>
                        </a:rPr>
                        <a:t> North Carolina State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Raleigh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078 – </a:t>
                      </a:r>
                    </a:p>
                    <a:p>
                      <a:pPr algn="ctr" fontAlgn="ctr"/>
                      <a:r>
                        <a:rPr lang="en-US" sz="800" b="1" i="0" u="none" strike="noStrike" dirty="0">
                          <a:solidFill>
                            <a:srgbClr val="000000"/>
                          </a:solidFill>
                          <a:effectLst/>
                          <a:latin typeface="Calibri" panose="020F0502020204030204" pitchFamily="34" charset="0"/>
                        </a:rPr>
                        <a:t>Embry-Riddle Aero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Daytona Beach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492701655"/>
                  </a:ext>
                </a:extLst>
              </a:tr>
              <a:tr h="464892">
                <a:tc>
                  <a:txBody>
                    <a:bodyPr/>
                    <a:lstStyle/>
                    <a:p>
                      <a:pPr algn="ctr" fontAlgn="ctr"/>
                      <a:r>
                        <a:rPr lang="en-US" sz="800" b="1" i="0" u="none" strike="noStrike">
                          <a:solidFill>
                            <a:srgbClr val="FFFFFF"/>
                          </a:solidFill>
                          <a:effectLst/>
                          <a:latin typeface="Calibri" panose="020F0502020204030204" pitchFamily="34" charset="0"/>
                        </a:rPr>
                        <a:t>9:30 AM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117 – </a:t>
                      </a:r>
                    </a:p>
                    <a:p>
                      <a:pPr algn="ctr" fontAlgn="ctr"/>
                      <a:r>
                        <a:rPr lang="en-US" sz="800" b="1" i="0" u="none" strike="noStrike" dirty="0">
                          <a:solidFill>
                            <a:srgbClr val="000000"/>
                          </a:solidFill>
                          <a:effectLst/>
                          <a:latin typeface="Calibri" panose="020F0502020204030204" pitchFamily="34" charset="0"/>
                        </a:rPr>
                        <a:t>Penn State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Harrisburg</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094 – </a:t>
                      </a:r>
                    </a:p>
                    <a:p>
                      <a:pPr algn="ctr" fontAlgn="ctr"/>
                      <a:r>
                        <a:rPr lang="en-US" sz="800" b="1" i="0" u="none" strike="noStrike" dirty="0">
                          <a:solidFill>
                            <a:srgbClr val="000000"/>
                          </a:solidFill>
                          <a:effectLst/>
                          <a:latin typeface="Calibri" panose="020F0502020204030204" pitchFamily="34" charset="0"/>
                        </a:rPr>
                        <a:t>Ferris State University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020 –</a:t>
                      </a:r>
                    </a:p>
                    <a:p>
                      <a:pPr algn="ctr" fontAlgn="ctr"/>
                      <a:r>
                        <a:rPr lang="en-US" sz="800" b="1" i="0" u="none" strike="noStrike" dirty="0">
                          <a:solidFill>
                            <a:srgbClr val="000000"/>
                          </a:solidFill>
                          <a:effectLst/>
                          <a:latin typeface="Calibri" panose="020F0502020204030204" pitchFamily="34" charset="0"/>
                        </a:rPr>
                        <a:t> Ryerson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123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Minnesota-Duluth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054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Guelph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070 –</a:t>
                      </a:r>
                    </a:p>
                    <a:p>
                      <a:pPr algn="ctr" fontAlgn="ctr"/>
                      <a:r>
                        <a:rPr lang="en-US" sz="800" b="1" i="0" u="none" strike="noStrike" dirty="0">
                          <a:solidFill>
                            <a:srgbClr val="000000"/>
                          </a:solidFill>
                          <a:effectLst/>
                          <a:latin typeface="Calibri" panose="020F0502020204030204" pitchFamily="34" charset="0"/>
                        </a:rPr>
                        <a:t> St Cloud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015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Evansville</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058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British Columbia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040 – </a:t>
                      </a:r>
                    </a:p>
                    <a:p>
                      <a:pPr algn="ctr" fontAlgn="ctr"/>
                      <a:r>
                        <a:rPr lang="en-US" sz="800" b="1" i="0" u="none" strike="noStrike" dirty="0">
                          <a:solidFill>
                            <a:srgbClr val="000000"/>
                          </a:solidFill>
                          <a:effectLst/>
                          <a:latin typeface="Calibri" panose="020F0502020204030204" pitchFamily="34" charset="0"/>
                        </a:rPr>
                        <a:t>Washington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St Louis</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87479403"/>
                  </a:ext>
                </a:extLst>
              </a:tr>
              <a:tr h="464892">
                <a:tc>
                  <a:txBody>
                    <a:bodyPr/>
                    <a:lstStyle/>
                    <a:p>
                      <a:pPr algn="ctr" fontAlgn="ctr"/>
                      <a:r>
                        <a:rPr lang="en-US" sz="800" b="1" i="0" u="none" strike="noStrike">
                          <a:solidFill>
                            <a:srgbClr val="FFFFFF"/>
                          </a:solidFill>
                          <a:effectLst/>
                          <a:latin typeface="Calibri" panose="020F0502020204030204" pitchFamily="34" charset="0"/>
                        </a:rPr>
                        <a:t>10:00 AM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069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Saskatchewan</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101 – </a:t>
                      </a:r>
                    </a:p>
                    <a:p>
                      <a:pPr algn="ctr" fontAlgn="ctr"/>
                      <a:r>
                        <a:rPr lang="en-US" sz="800" b="1" i="0" u="none" strike="noStrike" dirty="0">
                          <a:solidFill>
                            <a:srgbClr val="000000"/>
                          </a:solidFill>
                          <a:effectLst/>
                          <a:latin typeface="Calibri" panose="020F0502020204030204" pitchFamily="34" charset="0"/>
                        </a:rPr>
                        <a:t>Central Michigan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068 – </a:t>
                      </a:r>
                    </a:p>
                    <a:p>
                      <a:pPr algn="ctr" fontAlgn="ctr"/>
                      <a:r>
                        <a:rPr lang="en-US" sz="800" b="1" i="0" u="none" strike="noStrike" dirty="0">
                          <a:solidFill>
                            <a:srgbClr val="000000"/>
                          </a:solidFill>
                          <a:effectLst/>
                          <a:latin typeface="Calibri" panose="020F0502020204030204" pitchFamily="34" charset="0"/>
                        </a:rPr>
                        <a:t>Florida Inst of Tech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073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Akron</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097 –</a:t>
                      </a:r>
                    </a:p>
                    <a:p>
                      <a:pPr algn="ctr" fontAlgn="ctr"/>
                      <a:r>
                        <a:rPr lang="en-US" sz="800" b="1" i="0" u="none" strike="noStrike" dirty="0">
                          <a:solidFill>
                            <a:srgbClr val="000000"/>
                          </a:solidFill>
                          <a:effectLst/>
                          <a:latin typeface="Calibri" panose="020F0502020204030204" pitchFamily="34" charset="0"/>
                        </a:rPr>
                        <a:t> Dalhousie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fr-FR" sz="800" b="1" i="0" u="none" strike="noStrike" dirty="0">
                          <a:solidFill>
                            <a:srgbClr val="000000"/>
                          </a:solidFill>
                          <a:effectLst/>
                          <a:latin typeface="Calibri" panose="020F0502020204030204" pitchFamily="34" charset="0"/>
                        </a:rPr>
                        <a:t>088 –</a:t>
                      </a:r>
                    </a:p>
                    <a:p>
                      <a:pPr algn="ctr" fontAlgn="ctr"/>
                      <a:r>
                        <a:rPr lang="fr-FR" sz="800" b="1" i="0" u="none" strike="noStrike" dirty="0">
                          <a:solidFill>
                            <a:srgbClr val="000000"/>
                          </a:solidFill>
                          <a:effectLst/>
                          <a:latin typeface="Calibri" panose="020F0502020204030204" pitchFamily="34" charset="0"/>
                        </a:rPr>
                        <a:t> Cegep du Vieux – </a:t>
                      </a:r>
                      <a:r>
                        <a:rPr lang="fr-FR" sz="800" b="1" i="0" u="none" strike="noStrike" dirty="0" err="1">
                          <a:solidFill>
                            <a:srgbClr val="000000"/>
                          </a:solidFill>
                          <a:effectLst/>
                          <a:latin typeface="Calibri" panose="020F0502020204030204" pitchFamily="34" charset="0"/>
                        </a:rPr>
                        <a:t>Montreal</a:t>
                      </a:r>
                      <a:endParaRPr lang="fr-FR"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081 –</a:t>
                      </a:r>
                    </a:p>
                    <a:p>
                      <a:pPr algn="ctr" fontAlgn="ctr"/>
                      <a:r>
                        <a:rPr lang="en-US" sz="800" b="1" i="0" u="none" strike="noStrike" dirty="0">
                          <a:solidFill>
                            <a:srgbClr val="000000"/>
                          </a:solidFill>
                          <a:effectLst/>
                          <a:latin typeface="Calibri" panose="020F0502020204030204" pitchFamily="34" charset="0"/>
                        </a:rPr>
                        <a:t> Lakehead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111 – </a:t>
                      </a:r>
                    </a:p>
                    <a:p>
                      <a:pPr algn="ctr" fontAlgn="ctr"/>
                      <a:r>
                        <a:rPr lang="en-US" sz="800" b="1" i="0" u="none" strike="noStrike" dirty="0">
                          <a:solidFill>
                            <a:srgbClr val="000000"/>
                          </a:solidFill>
                          <a:effectLst/>
                          <a:latin typeface="Calibri" panose="020F0502020204030204" pitchFamily="34" charset="0"/>
                        </a:rPr>
                        <a:t>Duke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pt-BR" sz="800" b="1" i="0" u="none" strike="noStrike" dirty="0">
                          <a:solidFill>
                            <a:srgbClr val="000000"/>
                          </a:solidFill>
                          <a:effectLst/>
                          <a:latin typeface="Calibri" panose="020F0502020204030204" pitchFamily="34" charset="0"/>
                        </a:rPr>
                        <a:t>136 –</a:t>
                      </a:r>
                    </a:p>
                    <a:p>
                      <a:pPr algn="ctr" fontAlgn="ctr"/>
                      <a:r>
                        <a:rPr lang="pt-BR" sz="800" b="1" i="0" u="none" strike="noStrike" dirty="0">
                          <a:solidFill>
                            <a:srgbClr val="000000"/>
                          </a:solidFill>
                          <a:effectLst/>
                          <a:latin typeface="Calibri" panose="020F0502020204030204" pitchFamily="34" charset="0"/>
                        </a:rPr>
                        <a:t> Faculdade de Engenharia de Sorocaba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46520767"/>
                  </a:ext>
                </a:extLst>
              </a:tr>
              <a:tr h="464892">
                <a:tc>
                  <a:txBody>
                    <a:bodyPr/>
                    <a:lstStyle/>
                    <a:p>
                      <a:pPr algn="ctr" fontAlgn="ctr"/>
                      <a:r>
                        <a:rPr lang="en-US" sz="800" b="1" i="0" u="none" strike="noStrike">
                          <a:solidFill>
                            <a:srgbClr val="FFFFFF"/>
                          </a:solidFill>
                          <a:effectLst/>
                          <a:latin typeface="Calibri" panose="020F0502020204030204" pitchFamily="34" charset="0"/>
                        </a:rPr>
                        <a:t>10:30 AM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016 – </a:t>
                      </a:r>
                    </a:p>
                    <a:p>
                      <a:pPr algn="ctr" fontAlgn="ctr"/>
                      <a:r>
                        <a:rPr lang="en-US" sz="800" b="1" i="0" u="none" strike="noStrike" dirty="0">
                          <a:solidFill>
                            <a:srgbClr val="000000"/>
                          </a:solidFill>
                          <a:effectLst/>
                          <a:latin typeface="Calibri" panose="020F0502020204030204" pitchFamily="34" charset="0"/>
                        </a:rPr>
                        <a:t>Michigan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067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Connecticut</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107 –</a:t>
                      </a:r>
                    </a:p>
                    <a:p>
                      <a:pPr algn="ctr" fontAlgn="ctr"/>
                      <a:r>
                        <a:rPr lang="en-US" sz="800" b="1" i="0" u="none" strike="noStrike" dirty="0">
                          <a:solidFill>
                            <a:srgbClr val="000000"/>
                          </a:solidFill>
                          <a:effectLst/>
                          <a:latin typeface="Calibri" panose="020F0502020204030204" pitchFamily="34" charset="0"/>
                        </a:rPr>
                        <a:t> Rutgers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049 –</a:t>
                      </a:r>
                    </a:p>
                    <a:p>
                      <a:pPr algn="ctr" fontAlgn="ctr"/>
                      <a:r>
                        <a:rPr lang="en-US" sz="800" b="1" i="0" u="none" strike="noStrike" dirty="0">
                          <a:solidFill>
                            <a:srgbClr val="000000"/>
                          </a:solidFill>
                          <a:effectLst/>
                          <a:latin typeface="Calibri" panose="020F0502020204030204" pitchFamily="34" charset="0"/>
                        </a:rPr>
                        <a:t> Carleton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032 –</a:t>
                      </a:r>
                    </a:p>
                    <a:p>
                      <a:pPr algn="ctr" fontAlgn="ctr"/>
                      <a:r>
                        <a:rPr lang="en-US" sz="800" b="1" i="0" u="none" strike="noStrike" dirty="0">
                          <a:solidFill>
                            <a:srgbClr val="000000"/>
                          </a:solidFill>
                          <a:effectLst/>
                          <a:latin typeface="Calibri" panose="020F0502020204030204" pitchFamily="34" charset="0"/>
                        </a:rPr>
                        <a:t> Grand Valley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076 – </a:t>
                      </a:r>
                    </a:p>
                    <a:p>
                      <a:pPr algn="ctr" fontAlgn="ctr"/>
                      <a:r>
                        <a:rPr lang="en-US" sz="800" b="1" i="0" u="none" strike="noStrike" dirty="0" err="1">
                          <a:solidFill>
                            <a:srgbClr val="000000"/>
                          </a:solidFill>
                          <a:effectLst/>
                          <a:latin typeface="Calibri" panose="020F0502020204030204" pitchFamily="34" charset="0"/>
                        </a:rPr>
                        <a:t>Universite</a:t>
                      </a:r>
                      <a:r>
                        <a:rPr lang="en-US" sz="800" b="1" i="0" u="none" strike="noStrike" dirty="0">
                          <a:solidFill>
                            <a:srgbClr val="000000"/>
                          </a:solidFill>
                          <a:effectLst/>
                          <a:latin typeface="Calibri" panose="020F0502020204030204" pitchFamily="34" charset="0"/>
                        </a:rPr>
                        <a:t> de Sherbrooke</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126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Nebraska – Lincoln</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074 –</a:t>
                      </a:r>
                    </a:p>
                    <a:p>
                      <a:pPr algn="ctr" fontAlgn="ctr"/>
                      <a:r>
                        <a:rPr lang="en-US" sz="800" b="1" i="0" u="none" strike="noStrike" dirty="0">
                          <a:solidFill>
                            <a:srgbClr val="000000"/>
                          </a:solidFill>
                          <a:effectLst/>
                          <a:latin typeface="Calibri" panose="020F0502020204030204" pitchFamily="34" charset="0"/>
                        </a:rPr>
                        <a:t> Columbia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063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Hartford</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90002253"/>
                  </a:ext>
                </a:extLst>
              </a:tr>
              <a:tr h="464892">
                <a:tc>
                  <a:txBody>
                    <a:bodyPr/>
                    <a:lstStyle/>
                    <a:p>
                      <a:pPr algn="ctr" fontAlgn="ctr"/>
                      <a:r>
                        <a:rPr lang="en-US" sz="800" b="1" i="0" u="none" strike="noStrike">
                          <a:solidFill>
                            <a:srgbClr val="FFFFFF"/>
                          </a:solidFill>
                          <a:effectLst/>
                          <a:latin typeface="Calibri" panose="020F0502020204030204" pitchFamily="34" charset="0"/>
                        </a:rPr>
                        <a:t>11:00 AM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084 – </a:t>
                      </a:r>
                    </a:p>
                    <a:p>
                      <a:pPr algn="ctr" fontAlgn="ctr"/>
                      <a:r>
                        <a:rPr lang="en-US" sz="800" b="1" i="0" u="none" strike="noStrike" dirty="0">
                          <a:solidFill>
                            <a:srgbClr val="000000"/>
                          </a:solidFill>
                          <a:effectLst/>
                          <a:latin typeface="Calibri" panose="020F0502020204030204" pitchFamily="34" charset="0"/>
                        </a:rPr>
                        <a:t>Worcester Polytechnic Inst</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103 – </a:t>
                      </a:r>
                    </a:p>
                    <a:p>
                      <a:pPr algn="ctr" fontAlgn="ctr"/>
                      <a:r>
                        <a:rPr lang="en-US" sz="800" b="1" i="0" u="none" strike="noStrike" dirty="0" err="1">
                          <a:solidFill>
                            <a:srgbClr val="000000"/>
                          </a:solidFill>
                          <a:effectLst/>
                          <a:latin typeface="Calibri" panose="020F0502020204030204" pitchFamily="34" charset="0"/>
                        </a:rPr>
                        <a:t>Universite</a:t>
                      </a:r>
                      <a:r>
                        <a:rPr lang="en-US" sz="800" b="1" i="0" u="none" strike="noStrike" dirty="0">
                          <a:solidFill>
                            <a:srgbClr val="000000"/>
                          </a:solidFill>
                          <a:effectLst/>
                          <a:latin typeface="Calibri" panose="020F0502020204030204" pitchFamily="34" charset="0"/>
                        </a:rPr>
                        <a:t> Du Quebec-Chicoutimi</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037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Illinois - Urbana Champaign</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024 – </a:t>
                      </a:r>
                    </a:p>
                    <a:p>
                      <a:pPr algn="ctr" fontAlgn="ctr"/>
                      <a:r>
                        <a:rPr lang="en-US" sz="800" b="1" i="0" u="none" strike="noStrike" dirty="0">
                          <a:solidFill>
                            <a:srgbClr val="000000"/>
                          </a:solidFill>
                          <a:effectLst/>
                          <a:latin typeface="Calibri" panose="020F0502020204030204" pitchFamily="34" charset="0"/>
                        </a:rPr>
                        <a:t>Tennessee Tech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060 – </a:t>
                      </a:r>
                    </a:p>
                    <a:p>
                      <a:pPr algn="ctr" fontAlgn="ctr"/>
                      <a:r>
                        <a:rPr lang="en-US" sz="800" b="1" i="0" u="none" strike="noStrike" dirty="0">
                          <a:solidFill>
                            <a:srgbClr val="000000"/>
                          </a:solidFill>
                          <a:effectLst/>
                          <a:latin typeface="Calibri" panose="020F0502020204030204" pitchFamily="34" charset="0"/>
                        </a:rPr>
                        <a:t>US Naval Academy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085 – </a:t>
                      </a:r>
                    </a:p>
                    <a:p>
                      <a:pPr algn="ctr" fontAlgn="ctr"/>
                      <a:r>
                        <a:rPr lang="en-US" sz="800" b="1" i="0" u="none" strike="noStrike" dirty="0">
                          <a:solidFill>
                            <a:srgbClr val="000000"/>
                          </a:solidFill>
                          <a:effectLst/>
                          <a:latin typeface="Calibri" panose="020F0502020204030204" pitchFamily="34" charset="0"/>
                        </a:rPr>
                        <a:t>Texas Tech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026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Toronto</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017 –</a:t>
                      </a:r>
                    </a:p>
                    <a:p>
                      <a:pPr algn="ctr" fontAlgn="ctr"/>
                      <a:r>
                        <a:rPr lang="en-US" sz="800" b="1" i="0" u="none" strike="noStrike" dirty="0">
                          <a:solidFill>
                            <a:srgbClr val="000000"/>
                          </a:solidFill>
                          <a:effectLst/>
                          <a:latin typeface="Calibri" panose="020F0502020204030204" pitchFamily="34" charset="0"/>
                        </a:rPr>
                        <a:t> Purdue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Northwest</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087 –</a:t>
                      </a:r>
                    </a:p>
                    <a:p>
                      <a:pPr algn="ctr" fontAlgn="ctr"/>
                      <a:r>
                        <a:rPr lang="en-US" sz="800" b="1" i="0" u="none" strike="noStrike" dirty="0">
                          <a:solidFill>
                            <a:srgbClr val="000000"/>
                          </a:solidFill>
                          <a:effectLst/>
                          <a:latin typeface="Calibri" panose="020F0502020204030204" pitchFamily="34" charset="0"/>
                        </a:rPr>
                        <a:t> Washington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96633684"/>
                  </a:ext>
                </a:extLst>
              </a:tr>
              <a:tr h="464892">
                <a:tc>
                  <a:txBody>
                    <a:bodyPr/>
                    <a:lstStyle/>
                    <a:p>
                      <a:pPr algn="ctr" fontAlgn="ctr"/>
                      <a:r>
                        <a:rPr lang="en-US" sz="800" b="1" i="0" u="none" strike="noStrike">
                          <a:solidFill>
                            <a:srgbClr val="FFFFFF"/>
                          </a:solidFill>
                          <a:effectLst/>
                          <a:latin typeface="Calibri" panose="020F0502020204030204" pitchFamily="34" charset="0"/>
                        </a:rPr>
                        <a:t>11:30 AM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043 – </a:t>
                      </a:r>
                    </a:p>
                    <a:p>
                      <a:pPr algn="ctr" fontAlgn="ctr"/>
                      <a:r>
                        <a:rPr lang="en-US" sz="800" b="1" i="0" u="none" strike="noStrike" dirty="0">
                          <a:solidFill>
                            <a:srgbClr val="000000"/>
                          </a:solidFill>
                          <a:effectLst/>
                          <a:latin typeface="Calibri" panose="020F0502020204030204" pitchFamily="34" charset="0"/>
                        </a:rPr>
                        <a:t>US Air Force Academy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098 – </a:t>
                      </a:r>
                    </a:p>
                    <a:p>
                      <a:pPr algn="ctr" fontAlgn="ctr"/>
                      <a:r>
                        <a:rPr lang="en-US" sz="800" b="1" i="0" u="none" strike="noStrike" dirty="0">
                          <a:solidFill>
                            <a:srgbClr val="000000"/>
                          </a:solidFill>
                          <a:effectLst/>
                          <a:latin typeface="Calibri" panose="020F0502020204030204" pitchFamily="34" charset="0"/>
                        </a:rPr>
                        <a:t>Purdue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W Lafayette</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005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Michigan - Ann Arbor</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082 –</a:t>
                      </a:r>
                    </a:p>
                    <a:p>
                      <a:pPr algn="ctr" fontAlgn="ctr"/>
                      <a:r>
                        <a:rPr lang="en-US" sz="800" b="1" i="0" u="none" strike="noStrike" dirty="0">
                          <a:solidFill>
                            <a:srgbClr val="000000"/>
                          </a:solidFill>
                          <a:effectLst/>
                          <a:latin typeface="Calibri" panose="020F0502020204030204" pitchFamily="34" charset="0"/>
                        </a:rPr>
                        <a:t> Minnesota State University – Mankato</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042 – </a:t>
                      </a:r>
                    </a:p>
                    <a:p>
                      <a:pPr algn="ctr" fontAlgn="ctr"/>
                      <a:r>
                        <a:rPr lang="en-US" sz="800" b="1" i="0" u="none" strike="noStrike" dirty="0">
                          <a:solidFill>
                            <a:srgbClr val="000000"/>
                          </a:solidFill>
                          <a:effectLst/>
                          <a:latin typeface="Calibri" panose="020F0502020204030204" pitchFamily="34" charset="0"/>
                        </a:rPr>
                        <a:t>Brown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009 – </a:t>
                      </a:r>
                    </a:p>
                    <a:p>
                      <a:pPr algn="ctr" fontAlgn="ctr"/>
                      <a:r>
                        <a:rPr lang="en-US" sz="800" b="1" i="0" u="none" strike="noStrike" dirty="0">
                          <a:solidFill>
                            <a:srgbClr val="000000"/>
                          </a:solidFill>
                          <a:effectLst/>
                          <a:latin typeface="Calibri" panose="020F0502020204030204" pitchFamily="34" charset="0"/>
                        </a:rPr>
                        <a:t>Rochester Institute of Technology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080 –</a:t>
                      </a:r>
                    </a:p>
                    <a:p>
                      <a:pPr algn="ctr" fontAlgn="ctr"/>
                      <a:r>
                        <a:rPr lang="en-US" sz="800" b="1" i="0" u="none" strike="noStrike" dirty="0">
                          <a:solidFill>
                            <a:srgbClr val="000000"/>
                          </a:solidFill>
                          <a:effectLst/>
                          <a:latin typeface="Calibri" panose="020F0502020204030204" pitchFamily="34" charset="0"/>
                        </a:rPr>
                        <a:t> National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Singapore</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108 - Northwestern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007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Minnesota - Twin Cities</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92185955"/>
                  </a:ext>
                </a:extLst>
              </a:tr>
              <a:tr h="117797">
                <a:tc>
                  <a:txBody>
                    <a:bodyPr/>
                    <a:lstStyle/>
                    <a:p>
                      <a:pPr algn="ctr" fontAlgn="ctr"/>
                      <a:r>
                        <a:rPr lang="en-US" sz="800" b="1" i="0" u="none" strike="noStrike">
                          <a:solidFill>
                            <a:srgbClr val="FFFFFF"/>
                          </a:solidFill>
                          <a:effectLst/>
                          <a:latin typeface="Calibri" panose="020F0502020204030204" pitchFamily="34" charset="0"/>
                        </a:rPr>
                        <a:t>12:00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gridSpan="9">
                  <a:txBody>
                    <a:bodyPr/>
                    <a:lstStyle/>
                    <a:p>
                      <a:pPr algn="ctr" fontAlgn="ctr"/>
                      <a:r>
                        <a:rPr lang="en-US" sz="800" b="1" i="0" u="none" strike="noStrike" dirty="0">
                          <a:solidFill>
                            <a:srgbClr val="000000"/>
                          </a:solidFill>
                          <a:effectLst/>
                          <a:latin typeface="Calibri" panose="020F0502020204030204" pitchFamily="34" charset="0"/>
                        </a:rPr>
                        <a:t>LUNCH</a:t>
                      </a:r>
                    </a:p>
                  </a:txBody>
                  <a:tcPr marL="2212" marR="2212" marT="2212"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extLst>
                  <a:ext uri="{0D108BD9-81ED-4DB2-BD59-A6C34878D82A}">
                    <a16:rowId xmlns:a16="http://schemas.microsoft.com/office/drawing/2014/main" val="1803554780"/>
                  </a:ext>
                </a:extLst>
              </a:tr>
              <a:tr h="140918">
                <a:tc>
                  <a:txBody>
                    <a:bodyPr/>
                    <a:lstStyle/>
                    <a:p>
                      <a:pPr algn="ctr" fontAlgn="ctr"/>
                      <a:r>
                        <a:rPr lang="en-US" sz="800" b="1" i="0" u="none" strike="noStrike">
                          <a:solidFill>
                            <a:srgbClr val="FFFFFF"/>
                          </a:solidFill>
                          <a:effectLst/>
                          <a:latin typeface="Calibri" panose="020F0502020204030204" pitchFamily="34" charset="0"/>
                        </a:rPr>
                        <a:t>12:30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gridSpan="9"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4110567538"/>
                  </a:ext>
                </a:extLst>
              </a:tr>
              <a:tr h="464892">
                <a:tc>
                  <a:txBody>
                    <a:bodyPr/>
                    <a:lstStyle/>
                    <a:p>
                      <a:pPr algn="ctr" fontAlgn="ctr"/>
                      <a:r>
                        <a:rPr lang="en-US" sz="800" b="1" i="0" u="none" strike="noStrike">
                          <a:solidFill>
                            <a:srgbClr val="FFFFFF"/>
                          </a:solidFill>
                          <a:effectLst/>
                          <a:latin typeface="Calibri" panose="020F0502020204030204" pitchFamily="34" charset="0"/>
                        </a:rPr>
                        <a:t>1:00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025 –</a:t>
                      </a:r>
                    </a:p>
                    <a:p>
                      <a:pPr algn="ctr" fontAlgn="ctr"/>
                      <a:r>
                        <a:rPr lang="en-US" sz="800" b="1" i="0" u="none" strike="noStrike" dirty="0">
                          <a:solidFill>
                            <a:srgbClr val="000000"/>
                          </a:solidFill>
                          <a:effectLst/>
                          <a:latin typeface="Calibri" panose="020F0502020204030204" pitchFamily="34" charset="0"/>
                        </a:rPr>
                        <a:t> Lehigh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135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South Florida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099 – </a:t>
                      </a:r>
                    </a:p>
                    <a:p>
                      <a:pPr algn="ctr" fontAlgn="ctr"/>
                      <a:r>
                        <a:rPr lang="en-US" sz="800" b="1" i="0" u="none" strike="noStrike" dirty="0">
                          <a:solidFill>
                            <a:srgbClr val="000000"/>
                          </a:solidFill>
                          <a:effectLst/>
                          <a:latin typeface="Calibri" panose="020F0502020204030204" pitchFamily="34" charset="0"/>
                        </a:rPr>
                        <a:t>Villanova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051 –</a:t>
                      </a:r>
                    </a:p>
                    <a:p>
                      <a:pPr algn="ctr" fontAlgn="ctr"/>
                      <a:r>
                        <a:rPr lang="en-US" sz="800" b="1" i="0" u="none" strike="noStrike" dirty="0">
                          <a:solidFill>
                            <a:srgbClr val="000000"/>
                          </a:solidFill>
                          <a:effectLst/>
                          <a:latin typeface="Calibri" panose="020F0502020204030204" pitchFamily="34" charset="0"/>
                        </a:rPr>
                        <a:t> Concordia University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079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North Carolina – Charlotte</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093 –</a:t>
                      </a:r>
                    </a:p>
                    <a:p>
                      <a:pPr algn="ctr" fontAlgn="ctr"/>
                      <a:r>
                        <a:rPr lang="en-US" sz="800" b="1" i="0" u="none" strike="noStrike" dirty="0">
                          <a:solidFill>
                            <a:srgbClr val="000000"/>
                          </a:solidFill>
                          <a:effectLst/>
                          <a:latin typeface="Calibri" panose="020F0502020204030204" pitchFamily="34" charset="0"/>
                        </a:rPr>
                        <a:t> Kansas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ES" sz="800" b="1" i="0" u="none" strike="noStrike" dirty="0">
                          <a:solidFill>
                            <a:srgbClr val="000000"/>
                          </a:solidFill>
                          <a:effectLst/>
                          <a:latin typeface="Calibri" panose="020F0502020204030204" pitchFamily="34" charset="0"/>
                        </a:rPr>
                        <a:t>118 – </a:t>
                      </a:r>
                    </a:p>
                    <a:p>
                      <a:pPr algn="ctr" fontAlgn="ctr"/>
                      <a:r>
                        <a:rPr lang="es-ES" sz="800" b="1" i="0" u="none" strike="noStrike" dirty="0">
                          <a:solidFill>
                            <a:srgbClr val="000000"/>
                          </a:solidFill>
                          <a:effectLst/>
                          <a:latin typeface="Calibri" panose="020F0502020204030204" pitchFamily="34" charset="0"/>
                        </a:rPr>
                        <a:t>Alabama A &amp; M </a:t>
                      </a:r>
                      <a:r>
                        <a:rPr lang="es-ES" sz="800" b="1" i="0" u="none" strike="noStrike" dirty="0" err="1">
                          <a:solidFill>
                            <a:srgbClr val="000000"/>
                          </a:solidFill>
                          <a:effectLst/>
                          <a:latin typeface="Calibri" panose="020F0502020204030204" pitchFamily="34" charset="0"/>
                        </a:rPr>
                        <a:t>Univ</a:t>
                      </a:r>
                      <a:endParaRPr lang="es-E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053 – </a:t>
                      </a:r>
                    </a:p>
                    <a:p>
                      <a:pPr algn="ctr" fontAlgn="ctr"/>
                      <a:r>
                        <a:rPr lang="en-US" sz="800" b="1" i="0" u="none" strike="noStrike" dirty="0">
                          <a:solidFill>
                            <a:srgbClr val="000000"/>
                          </a:solidFill>
                          <a:effectLst/>
                          <a:latin typeface="Calibri" panose="020F0502020204030204" pitchFamily="34" charset="0"/>
                        </a:rPr>
                        <a:t>Georgia Southern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119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Manitoba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132045343"/>
                  </a:ext>
                </a:extLst>
              </a:tr>
              <a:tr h="464892">
                <a:tc>
                  <a:txBody>
                    <a:bodyPr/>
                    <a:lstStyle/>
                    <a:p>
                      <a:pPr algn="ctr" fontAlgn="ctr"/>
                      <a:r>
                        <a:rPr lang="en-US" sz="800" b="1" i="0" u="none" strike="noStrike">
                          <a:solidFill>
                            <a:srgbClr val="FFFFFF"/>
                          </a:solidFill>
                          <a:effectLst/>
                          <a:latin typeface="Calibri" panose="020F0502020204030204" pitchFamily="34" charset="0"/>
                        </a:rPr>
                        <a:t>1:30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056 –</a:t>
                      </a:r>
                    </a:p>
                    <a:p>
                      <a:pPr algn="ctr" fontAlgn="ctr"/>
                      <a:r>
                        <a:rPr lang="en-US" sz="800" b="1" i="0" u="none" strike="noStrike" dirty="0">
                          <a:solidFill>
                            <a:srgbClr val="000000"/>
                          </a:solidFill>
                          <a:effectLst/>
                          <a:latin typeface="Calibri" panose="020F0502020204030204" pitchFamily="34" charset="0"/>
                        </a:rPr>
                        <a:t> South Dakota School of Mines &amp; Tech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122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Waterloo</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066 –</a:t>
                      </a:r>
                    </a:p>
                    <a:p>
                      <a:pPr algn="ctr" fontAlgn="ctr"/>
                      <a:r>
                        <a:rPr lang="en-US" sz="800" b="1" i="0" u="none" strike="noStrike" dirty="0">
                          <a:solidFill>
                            <a:srgbClr val="000000"/>
                          </a:solidFill>
                          <a:effectLst/>
                          <a:latin typeface="Calibri" panose="020F0502020204030204" pitchFamily="34" charset="0"/>
                        </a:rPr>
                        <a:t> Florida Atlantic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109 – </a:t>
                      </a:r>
                    </a:p>
                    <a:p>
                      <a:pPr algn="ctr" fontAlgn="ctr"/>
                      <a:r>
                        <a:rPr lang="en-US" sz="800" b="1" i="0" u="none" strike="noStrike" dirty="0">
                          <a:solidFill>
                            <a:srgbClr val="000000"/>
                          </a:solidFill>
                          <a:effectLst/>
                          <a:latin typeface="Calibri" panose="020F0502020204030204" pitchFamily="34" charset="0"/>
                        </a:rPr>
                        <a:t>AGH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Science and Technology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006 –</a:t>
                      </a:r>
                    </a:p>
                    <a:p>
                      <a:pPr algn="ctr" fontAlgn="ctr"/>
                      <a:r>
                        <a:rPr lang="en-US" sz="800" b="1" i="0" u="none" strike="noStrike" dirty="0">
                          <a:solidFill>
                            <a:srgbClr val="000000"/>
                          </a:solidFill>
                          <a:effectLst/>
                          <a:latin typeface="Calibri" panose="020F0502020204030204" pitchFamily="34" charset="0"/>
                        </a:rPr>
                        <a:t> San Jose State University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055 –</a:t>
                      </a:r>
                    </a:p>
                    <a:p>
                      <a:pPr algn="ctr" fontAlgn="ctr"/>
                      <a:r>
                        <a:rPr lang="en-US" sz="800" b="1" i="0" u="none" strike="noStrike" dirty="0">
                          <a:solidFill>
                            <a:srgbClr val="000000"/>
                          </a:solidFill>
                          <a:effectLst/>
                          <a:latin typeface="Calibri" panose="020F0502020204030204" pitchFamily="34" charset="0"/>
                        </a:rPr>
                        <a:t> Western University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077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Michigan – Dearborn</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#N/A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010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Wisconsin – Madison</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829278080"/>
                  </a:ext>
                </a:extLst>
              </a:tr>
              <a:tr h="580591">
                <a:tc>
                  <a:txBody>
                    <a:bodyPr/>
                    <a:lstStyle/>
                    <a:p>
                      <a:pPr algn="ctr" fontAlgn="ctr"/>
                      <a:r>
                        <a:rPr lang="en-US" sz="800" b="1" i="0" u="none" strike="noStrike">
                          <a:solidFill>
                            <a:srgbClr val="FFFFFF"/>
                          </a:solidFill>
                          <a:effectLst/>
                          <a:latin typeface="Calibri" panose="020F0502020204030204" pitchFamily="34" charset="0"/>
                        </a:rPr>
                        <a:t>2:00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s-ES" sz="800" b="1" i="0" u="none" strike="noStrike" dirty="0">
                          <a:solidFill>
                            <a:srgbClr val="000000"/>
                          </a:solidFill>
                          <a:effectLst/>
                          <a:latin typeface="Calibri" panose="020F0502020204030204" pitchFamily="34" charset="0"/>
                        </a:rPr>
                        <a:t>075 – </a:t>
                      </a:r>
                    </a:p>
                    <a:p>
                      <a:pPr algn="ctr" fontAlgn="ctr"/>
                      <a:r>
                        <a:rPr lang="es-ES" sz="800" b="1" i="0" u="none" strike="noStrike" dirty="0">
                          <a:solidFill>
                            <a:srgbClr val="000000"/>
                          </a:solidFill>
                          <a:effectLst/>
                          <a:latin typeface="Calibri" panose="020F0502020204030204" pitchFamily="34" charset="0"/>
                        </a:rPr>
                        <a:t>Universidad </a:t>
                      </a:r>
                      <a:r>
                        <a:rPr lang="es-ES" sz="800" b="1" i="0" u="none" strike="noStrike" dirty="0" err="1">
                          <a:solidFill>
                            <a:srgbClr val="000000"/>
                          </a:solidFill>
                          <a:effectLst/>
                          <a:latin typeface="Calibri" panose="020F0502020204030204" pitchFamily="34" charset="0"/>
                        </a:rPr>
                        <a:t>Politecnica</a:t>
                      </a:r>
                      <a:r>
                        <a:rPr lang="es-ES" sz="800" b="1" i="0" u="none" strike="noStrike" dirty="0">
                          <a:solidFill>
                            <a:srgbClr val="000000"/>
                          </a:solidFill>
                          <a:effectLst/>
                          <a:latin typeface="Calibri" panose="020F0502020204030204" pitchFamily="34" charset="0"/>
                        </a:rPr>
                        <a:t> de Valencia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106 - Mississippi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ES" sz="800" b="1" i="0" u="none" strike="noStrike" dirty="0">
                          <a:solidFill>
                            <a:srgbClr val="000000"/>
                          </a:solidFill>
                          <a:effectLst/>
                          <a:latin typeface="Calibri" panose="020F0502020204030204" pitchFamily="34" charset="0"/>
                        </a:rPr>
                        <a:t>132 – </a:t>
                      </a:r>
                    </a:p>
                    <a:p>
                      <a:pPr algn="ctr" fontAlgn="ctr"/>
                      <a:r>
                        <a:rPr lang="es-ES" sz="800" b="1" i="0" u="none" strike="noStrike" dirty="0">
                          <a:solidFill>
                            <a:srgbClr val="000000"/>
                          </a:solidFill>
                          <a:effectLst/>
                          <a:latin typeface="Calibri" panose="020F0502020204030204" pitchFamily="34" charset="0"/>
                        </a:rPr>
                        <a:t>Universidad Nacional Autónoma de México</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#N/A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ES" sz="800" b="1" i="0" u="none" strike="noStrike" dirty="0">
                          <a:solidFill>
                            <a:srgbClr val="000000"/>
                          </a:solidFill>
                          <a:effectLst/>
                          <a:latin typeface="Calibri" panose="020F0502020204030204" pitchFamily="34" charset="0"/>
                        </a:rPr>
                        <a:t>110 –</a:t>
                      </a:r>
                    </a:p>
                    <a:p>
                      <a:pPr algn="ctr" fontAlgn="ctr"/>
                      <a:r>
                        <a:rPr lang="es-ES" sz="800" b="1" i="0" u="none" strike="noStrike" dirty="0">
                          <a:solidFill>
                            <a:srgbClr val="000000"/>
                          </a:solidFill>
                          <a:effectLst/>
                          <a:latin typeface="Calibri" panose="020F0502020204030204" pitchFamily="34" charset="0"/>
                        </a:rPr>
                        <a:t> Universidad </a:t>
                      </a:r>
                      <a:r>
                        <a:rPr lang="es-ES" sz="800" b="1" i="0" u="none" strike="noStrike" dirty="0" err="1">
                          <a:solidFill>
                            <a:srgbClr val="000000"/>
                          </a:solidFill>
                          <a:effectLst/>
                          <a:latin typeface="Calibri" panose="020F0502020204030204" pitchFamily="34" charset="0"/>
                        </a:rPr>
                        <a:t>Autonoma</a:t>
                      </a:r>
                      <a:r>
                        <a:rPr lang="es-ES" sz="800" b="1" i="0" u="none" strike="noStrike" dirty="0">
                          <a:solidFill>
                            <a:srgbClr val="000000"/>
                          </a:solidFill>
                          <a:effectLst/>
                          <a:latin typeface="Calibri" panose="020F0502020204030204" pitchFamily="34" charset="0"/>
                        </a:rPr>
                        <a:t> Estado </a:t>
                      </a:r>
                      <a:r>
                        <a:rPr lang="es-ES" sz="800" b="1" i="0" u="none" strike="noStrike" dirty="0" err="1">
                          <a:solidFill>
                            <a:srgbClr val="000000"/>
                          </a:solidFill>
                          <a:effectLst/>
                          <a:latin typeface="Calibri" panose="020F0502020204030204" pitchFamily="34" charset="0"/>
                        </a:rPr>
                        <a:t>Mexico</a:t>
                      </a:r>
                      <a:endParaRPr lang="es-E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029 – </a:t>
                      </a:r>
                    </a:p>
                    <a:p>
                      <a:pPr algn="ctr" fontAlgn="ctr"/>
                      <a:r>
                        <a:rPr lang="en-US" sz="800" b="1" i="0" u="none" strike="noStrike" dirty="0">
                          <a:solidFill>
                            <a:srgbClr val="000000"/>
                          </a:solidFill>
                          <a:effectLst/>
                          <a:latin typeface="Calibri" panose="020F0502020204030204" pitchFamily="34" charset="0"/>
                        </a:rPr>
                        <a:t>York College of Pennsylvania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112 –</a:t>
                      </a:r>
                    </a:p>
                    <a:p>
                      <a:pPr algn="ctr" fontAlgn="ctr"/>
                      <a:r>
                        <a:rPr lang="en-US" sz="800" b="1" i="0" u="none" strike="noStrike" dirty="0">
                          <a:solidFill>
                            <a:srgbClr val="000000"/>
                          </a:solidFill>
                          <a:effectLst/>
                          <a:latin typeface="Calibri" panose="020F0502020204030204" pitchFamily="34" charset="0"/>
                        </a:rPr>
                        <a:t> Western Michigan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057 –</a:t>
                      </a:r>
                    </a:p>
                    <a:p>
                      <a:pPr algn="ctr" fontAlgn="ctr"/>
                      <a:r>
                        <a:rPr lang="en-US" sz="800" b="1" i="0" u="none" strike="noStrike" dirty="0">
                          <a:solidFill>
                            <a:srgbClr val="000000"/>
                          </a:solidFill>
                          <a:effectLst/>
                          <a:latin typeface="Calibri" panose="020F0502020204030204" pitchFamily="34" charset="0"/>
                        </a:rPr>
                        <a:t> Florida International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128 – </a:t>
                      </a:r>
                    </a:p>
                    <a:p>
                      <a:pPr algn="ctr" fontAlgn="ctr"/>
                      <a:r>
                        <a:rPr lang="en-US" sz="800" b="1" i="0" u="none" strike="noStrike" dirty="0">
                          <a:solidFill>
                            <a:srgbClr val="000000"/>
                          </a:solidFill>
                          <a:effectLst/>
                          <a:latin typeface="Calibri" panose="020F0502020204030204" pitchFamily="34" charset="0"/>
                        </a:rPr>
                        <a:t>South Dakota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55927831"/>
                  </a:ext>
                </a:extLst>
              </a:tr>
              <a:tr h="464892">
                <a:tc>
                  <a:txBody>
                    <a:bodyPr/>
                    <a:lstStyle/>
                    <a:p>
                      <a:pPr algn="ctr" fontAlgn="ctr"/>
                      <a:r>
                        <a:rPr lang="en-US" sz="800" b="1" i="0" u="none" strike="noStrike">
                          <a:solidFill>
                            <a:srgbClr val="FFFFFF"/>
                          </a:solidFill>
                          <a:effectLst/>
                          <a:latin typeface="Calibri" panose="020F0502020204030204" pitchFamily="34" charset="0"/>
                        </a:rPr>
                        <a:t>2:30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003 – </a:t>
                      </a:r>
                    </a:p>
                    <a:p>
                      <a:pPr algn="ctr" fontAlgn="ctr"/>
                      <a:r>
                        <a:rPr lang="en-US" sz="800" b="1" i="0" u="none" strike="noStrike" dirty="0">
                          <a:solidFill>
                            <a:srgbClr val="000000"/>
                          </a:solidFill>
                          <a:effectLst/>
                          <a:latin typeface="Calibri" panose="020F0502020204030204" pitchFamily="34" charset="0"/>
                        </a:rPr>
                        <a:t>Graz Technical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027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Florida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127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Kansas – Lawrence</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001 – </a:t>
                      </a:r>
                    </a:p>
                    <a:p>
                      <a:pPr algn="ctr" fontAlgn="ctr"/>
                      <a:r>
                        <a:rPr lang="en-US" sz="800" b="1" i="0" u="none" strike="noStrike" dirty="0" err="1">
                          <a:solidFill>
                            <a:srgbClr val="000000"/>
                          </a:solidFill>
                          <a:effectLst/>
                          <a:latin typeface="Calibri" panose="020F0502020204030204" pitchFamily="34" charset="0"/>
                        </a:rPr>
                        <a:t>Universitat</a:t>
                      </a:r>
                      <a:r>
                        <a:rPr lang="en-US" sz="800" b="1" i="0" u="none" strike="noStrike" dirty="0">
                          <a:solidFill>
                            <a:srgbClr val="000000"/>
                          </a:solidFill>
                          <a:effectLst/>
                          <a:latin typeface="Calibri" panose="020F0502020204030204" pitchFamily="34" charset="0"/>
                        </a:rPr>
                        <a:t> Stuttgart</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036 –</a:t>
                      </a:r>
                    </a:p>
                    <a:p>
                      <a:pPr algn="ctr" fontAlgn="ctr"/>
                      <a:r>
                        <a:rPr lang="en-US" sz="800" b="1" i="0" u="none" strike="noStrike" dirty="0">
                          <a:solidFill>
                            <a:srgbClr val="000000"/>
                          </a:solidFill>
                          <a:effectLst/>
                          <a:latin typeface="Calibri" panose="020F0502020204030204" pitchFamily="34" charset="0"/>
                        </a:rPr>
                        <a:t> Louisiana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031 –</a:t>
                      </a:r>
                    </a:p>
                    <a:p>
                      <a:pPr algn="ctr" fontAlgn="ctr"/>
                      <a:r>
                        <a:rPr lang="en-US" sz="800" b="1" i="0" u="none" strike="noStrike" dirty="0">
                          <a:solidFill>
                            <a:srgbClr val="000000"/>
                          </a:solidFill>
                          <a:effectLst/>
                          <a:latin typeface="Calibri" panose="020F0502020204030204" pitchFamily="34" charset="0"/>
                        </a:rPr>
                        <a:t> Auburn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072 –</a:t>
                      </a:r>
                    </a:p>
                    <a:p>
                      <a:pPr algn="ctr" fontAlgn="ctr"/>
                      <a:r>
                        <a:rPr lang="en-US" sz="800" b="1" i="0" u="none" strike="noStrike" dirty="0">
                          <a:solidFill>
                            <a:srgbClr val="000000"/>
                          </a:solidFill>
                          <a:effectLst/>
                          <a:latin typeface="Calibri" panose="020F0502020204030204" pitchFamily="34" charset="0"/>
                        </a:rPr>
                        <a:t> Wayne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ES" sz="800" b="1" i="0" u="none" strike="noStrike" dirty="0">
                          <a:solidFill>
                            <a:srgbClr val="000000"/>
                          </a:solidFill>
                          <a:effectLst/>
                          <a:latin typeface="Calibri" panose="020F0502020204030204" pitchFamily="34" charset="0"/>
                        </a:rPr>
                        <a:t>071 –</a:t>
                      </a:r>
                    </a:p>
                    <a:p>
                      <a:pPr algn="ctr" fontAlgn="ctr"/>
                      <a:r>
                        <a:rPr lang="es-ES" sz="800" b="1" i="0" u="none" strike="noStrike" dirty="0">
                          <a:solidFill>
                            <a:srgbClr val="000000"/>
                          </a:solidFill>
                          <a:effectLst/>
                          <a:latin typeface="Calibri" panose="020F0502020204030204" pitchFamily="34" charset="0"/>
                        </a:rPr>
                        <a:t> </a:t>
                      </a:r>
                      <a:r>
                        <a:rPr lang="es-ES" sz="800" b="1" i="0" u="none" strike="noStrike" dirty="0" err="1">
                          <a:solidFill>
                            <a:srgbClr val="000000"/>
                          </a:solidFill>
                          <a:effectLst/>
                          <a:latin typeface="Calibri" panose="020F0502020204030204" pitchFamily="34" charset="0"/>
                        </a:rPr>
                        <a:t>Univ</a:t>
                      </a:r>
                      <a:r>
                        <a:rPr lang="es-ES" sz="800" b="1" i="0" u="none" strike="noStrike" dirty="0">
                          <a:solidFill>
                            <a:srgbClr val="000000"/>
                          </a:solidFill>
                          <a:effectLst/>
                          <a:latin typeface="Calibri" panose="020F0502020204030204" pitchFamily="34" charset="0"/>
                        </a:rPr>
                        <a:t> of Alabama – Tuscaloosa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023 –</a:t>
                      </a:r>
                    </a:p>
                    <a:p>
                      <a:pPr algn="ctr" fontAlgn="ctr"/>
                      <a:r>
                        <a:rPr lang="en-US" sz="800" b="1" i="0" u="none" strike="noStrike" dirty="0">
                          <a:solidFill>
                            <a:srgbClr val="000000"/>
                          </a:solidFill>
                          <a:effectLst/>
                          <a:latin typeface="Calibri" panose="020F0502020204030204" pitchFamily="34" charset="0"/>
                        </a:rPr>
                        <a:t> Old Dominion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19341306"/>
                  </a:ext>
                </a:extLst>
              </a:tr>
              <a:tr h="464892">
                <a:tc>
                  <a:txBody>
                    <a:bodyPr/>
                    <a:lstStyle/>
                    <a:p>
                      <a:pPr algn="ctr" fontAlgn="ctr"/>
                      <a:r>
                        <a:rPr lang="en-US" sz="800" b="1" i="0" u="none" strike="noStrike">
                          <a:solidFill>
                            <a:srgbClr val="FFFFFF"/>
                          </a:solidFill>
                          <a:effectLst/>
                          <a:latin typeface="Calibri" panose="020F0502020204030204" pitchFamily="34" charset="0"/>
                        </a:rPr>
                        <a:t>3:00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102 – </a:t>
                      </a:r>
                    </a:p>
                    <a:p>
                      <a:pPr algn="ctr" fontAlgn="ctr"/>
                      <a:r>
                        <a:rPr lang="en-US" sz="800" b="1" i="0" u="none" strike="noStrike" dirty="0">
                          <a:solidFill>
                            <a:srgbClr val="000000"/>
                          </a:solidFill>
                          <a:effectLst/>
                          <a:latin typeface="Calibri" panose="020F0502020204030204" pitchFamily="34" charset="0"/>
                        </a:rPr>
                        <a:t>Technical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Munich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008 – </a:t>
                      </a:r>
                    </a:p>
                    <a:p>
                      <a:pPr algn="ctr" fontAlgn="ctr"/>
                      <a:r>
                        <a:rPr lang="en-US" sz="800" b="1" i="0" u="none" strike="noStrike" dirty="0">
                          <a:solidFill>
                            <a:srgbClr val="000000"/>
                          </a:solidFill>
                          <a:effectLst/>
                          <a:latin typeface="Calibri" panose="020F0502020204030204" pitchFamily="34" charset="0"/>
                        </a:rPr>
                        <a:t>Cornell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115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Victoria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fr-FR" sz="800" b="1" i="0" u="none" strike="noStrike" dirty="0">
                          <a:solidFill>
                            <a:srgbClr val="000000"/>
                          </a:solidFill>
                          <a:effectLst/>
                          <a:latin typeface="Calibri" panose="020F0502020204030204" pitchFamily="34" charset="0"/>
                        </a:rPr>
                        <a:t>018 –</a:t>
                      </a:r>
                    </a:p>
                    <a:p>
                      <a:pPr algn="ctr" fontAlgn="ctr"/>
                      <a:r>
                        <a:rPr lang="fr-FR" sz="800" b="1" i="0" u="none" strike="noStrike" dirty="0">
                          <a:solidFill>
                            <a:srgbClr val="000000"/>
                          </a:solidFill>
                          <a:effectLst/>
                          <a:latin typeface="Calibri" panose="020F0502020204030204" pitchFamily="34" charset="0"/>
                        </a:rPr>
                        <a:t> Ecole De Technologie </a:t>
                      </a:r>
                      <a:r>
                        <a:rPr lang="fr-FR" sz="800" b="1" i="0" u="none" strike="noStrike" dirty="0" err="1">
                          <a:solidFill>
                            <a:srgbClr val="000000"/>
                          </a:solidFill>
                          <a:effectLst/>
                          <a:latin typeface="Calibri" panose="020F0502020204030204" pitchFamily="34" charset="0"/>
                        </a:rPr>
                        <a:t>Superieure</a:t>
                      </a:r>
                      <a:endParaRPr lang="fr-FR"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052 – </a:t>
                      </a:r>
                    </a:p>
                    <a:p>
                      <a:pPr algn="ctr" fontAlgn="ctr"/>
                      <a:r>
                        <a:rPr lang="en-US" sz="800" b="1" i="0" u="none" strike="noStrike" dirty="0">
                          <a:solidFill>
                            <a:srgbClr val="000000"/>
                          </a:solidFill>
                          <a:effectLst/>
                          <a:latin typeface="Calibri" panose="020F0502020204030204" pitchFamily="34" charset="0"/>
                        </a:rPr>
                        <a:t>Virginia Tech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059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Kookmin</a:t>
                      </a: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121 –</a:t>
                      </a:r>
                    </a:p>
                    <a:p>
                      <a:pPr algn="ctr" fontAlgn="ctr"/>
                      <a:r>
                        <a:rPr lang="en-US" sz="800" b="1" i="0" u="none" strike="noStrike" dirty="0">
                          <a:solidFill>
                            <a:srgbClr val="000000"/>
                          </a:solidFill>
                          <a:effectLst/>
                          <a:latin typeface="Calibri" panose="020F0502020204030204" pitchFamily="34" charset="0"/>
                        </a:rPr>
                        <a:t> The Ohio State University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083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New Hampshire</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041 – </a:t>
                      </a:r>
                    </a:p>
                    <a:p>
                      <a:pPr algn="ctr" fontAlgn="ctr"/>
                      <a:r>
                        <a:rPr lang="en-US" sz="800" b="1" i="0" u="none" strike="noStrike" dirty="0">
                          <a:solidFill>
                            <a:srgbClr val="000000"/>
                          </a:solidFill>
                          <a:effectLst/>
                          <a:latin typeface="Calibri" panose="020F0502020204030204" pitchFamily="34" charset="0"/>
                        </a:rPr>
                        <a:t>Penn State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University Park</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57044138"/>
                  </a:ext>
                </a:extLst>
              </a:tr>
              <a:tr h="464892">
                <a:tc>
                  <a:txBody>
                    <a:bodyPr/>
                    <a:lstStyle/>
                    <a:p>
                      <a:pPr algn="ctr" fontAlgn="ctr"/>
                      <a:r>
                        <a:rPr lang="en-US" sz="800" b="1" i="0" u="none" strike="noStrike">
                          <a:solidFill>
                            <a:srgbClr val="FFFFFF"/>
                          </a:solidFill>
                          <a:effectLst/>
                          <a:latin typeface="Calibri" panose="020F0502020204030204" pitchFamily="34" charset="0"/>
                        </a:rPr>
                        <a:t>3:30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104 – </a:t>
                      </a:r>
                    </a:p>
                    <a:p>
                      <a:pPr algn="ctr" fontAlgn="ctr"/>
                      <a:r>
                        <a:rPr lang="en-US" sz="800" b="1" i="0" u="none" strike="noStrike" dirty="0">
                          <a:solidFill>
                            <a:srgbClr val="000000"/>
                          </a:solidFill>
                          <a:effectLst/>
                          <a:latin typeface="Calibri" panose="020F0502020204030204" pitchFamily="34" charset="0"/>
                        </a:rPr>
                        <a:t>Saginaw Valley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114 –</a:t>
                      </a:r>
                    </a:p>
                    <a:p>
                      <a:pPr algn="ctr" fontAlgn="ctr"/>
                      <a:r>
                        <a:rPr lang="en-US" sz="800" b="1" i="0" u="none" strike="noStrike" dirty="0">
                          <a:solidFill>
                            <a:srgbClr val="000000"/>
                          </a:solidFill>
                          <a:effectLst/>
                          <a:latin typeface="Calibri" panose="020F0502020204030204" pitchFamily="34" charset="0"/>
                        </a:rPr>
                        <a:t> Bialystok University of Technology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021 –</a:t>
                      </a:r>
                    </a:p>
                    <a:p>
                      <a:pPr algn="ctr" fontAlgn="ctr"/>
                      <a:r>
                        <a:rPr lang="en-US" sz="800" b="1" i="0" u="none" strike="noStrike" dirty="0">
                          <a:solidFill>
                            <a:srgbClr val="000000"/>
                          </a:solidFill>
                          <a:effectLst/>
                          <a:latin typeface="Calibri" panose="020F0502020204030204" pitchFamily="34" charset="0"/>
                        </a:rPr>
                        <a:t> Rensselaer Polytechnic Inst</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045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Maryland - College Park</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it-IT" sz="800" b="1" i="0" u="none" strike="noStrike" dirty="0">
                          <a:solidFill>
                            <a:srgbClr val="000000"/>
                          </a:solidFill>
                          <a:effectLst/>
                          <a:latin typeface="Calibri" panose="020F0502020204030204" pitchFamily="34" charset="0"/>
                        </a:rPr>
                        <a:t>134 –</a:t>
                      </a:r>
                    </a:p>
                    <a:p>
                      <a:pPr algn="ctr" fontAlgn="ctr"/>
                      <a:r>
                        <a:rPr lang="it-IT" sz="800" b="1" i="0" u="none" strike="noStrike" dirty="0">
                          <a:solidFill>
                            <a:srgbClr val="000000"/>
                          </a:solidFill>
                          <a:effectLst/>
                          <a:latin typeface="Calibri" panose="020F0502020204030204" pitchFamily="34" charset="0"/>
                        </a:rPr>
                        <a:t> California State Univ – Fullerton</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022 – </a:t>
                      </a:r>
                    </a:p>
                    <a:p>
                      <a:pPr algn="ctr" fontAlgn="ctr"/>
                      <a:r>
                        <a:rPr lang="en-US" sz="800" b="1" i="0" u="none" strike="noStrike" dirty="0">
                          <a:solidFill>
                            <a:srgbClr val="000000"/>
                          </a:solidFill>
                          <a:effectLst/>
                          <a:latin typeface="Calibri" panose="020F0502020204030204" pitchFamily="34" charset="0"/>
                        </a:rPr>
                        <a:t>Rose </a:t>
                      </a:r>
                      <a:r>
                        <a:rPr lang="en-US" sz="800" b="1" i="0" u="none" strike="noStrike" dirty="0" err="1">
                          <a:solidFill>
                            <a:srgbClr val="000000"/>
                          </a:solidFill>
                          <a:effectLst/>
                          <a:latin typeface="Calibri" panose="020F0502020204030204" pitchFamily="34" charset="0"/>
                        </a:rPr>
                        <a:t>Hulman</a:t>
                      </a:r>
                      <a:r>
                        <a:rPr lang="en-US" sz="800" b="1" i="0" u="none" strike="noStrike" dirty="0">
                          <a:solidFill>
                            <a:srgbClr val="000000"/>
                          </a:solidFill>
                          <a:effectLst/>
                          <a:latin typeface="Calibri" panose="020F0502020204030204" pitchFamily="34" charset="0"/>
                        </a:rPr>
                        <a:t> Inst of Tech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047 –</a:t>
                      </a:r>
                    </a:p>
                    <a:p>
                      <a:pPr algn="ctr" fontAlgn="ctr"/>
                      <a:r>
                        <a:rPr lang="en-US" sz="800" b="1" i="0" u="none" strike="noStrike" dirty="0">
                          <a:solidFill>
                            <a:srgbClr val="000000"/>
                          </a:solidFill>
                          <a:effectLst/>
                          <a:latin typeface="Calibri" panose="020F0502020204030204" pitchFamily="34" charset="0"/>
                        </a:rPr>
                        <a:t> Lawrence Technological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048 –</a:t>
                      </a:r>
                    </a:p>
                    <a:p>
                      <a:pPr algn="ctr" fontAlgn="ctr"/>
                      <a:r>
                        <a:rPr lang="en-US" sz="800" b="1" i="0" u="none" strike="noStrike" dirty="0">
                          <a:solidFill>
                            <a:srgbClr val="000000"/>
                          </a:solidFill>
                          <a:effectLst/>
                          <a:latin typeface="Calibri" panose="020F0502020204030204" pitchFamily="34" charset="0"/>
                        </a:rPr>
                        <a:t> Georgia Institute of Technology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092 – </a:t>
                      </a:r>
                    </a:p>
                    <a:p>
                      <a:pPr algn="ctr"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Cincinnati</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93713595"/>
                  </a:ext>
                </a:extLst>
              </a:tr>
              <a:tr h="580591">
                <a:tc>
                  <a:txBody>
                    <a:bodyPr/>
                    <a:lstStyle/>
                    <a:p>
                      <a:pPr algn="ctr" fontAlgn="ctr"/>
                      <a:r>
                        <a:rPr lang="en-US" sz="800" b="1" i="0" u="none" strike="noStrike">
                          <a:solidFill>
                            <a:srgbClr val="FFFFFF"/>
                          </a:solidFill>
                          <a:effectLst/>
                          <a:latin typeface="Calibri" panose="020F0502020204030204" pitchFamily="34" charset="0"/>
                        </a:rPr>
                        <a:t>4:00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dirty="0">
                          <a:solidFill>
                            <a:srgbClr val="000000"/>
                          </a:solidFill>
                          <a:effectLst/>
                          <a:latin typeface="Calibri" panose="020F0502020204030204" pitchFamily="34" charset="0"/>
                        </a:rPr>
                        <a:t>035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Pittsburgh – Pittsburgh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002 –</a:t>
                      </a:r>
                    </a:p>
                    <a:p>
                      <a:pPr algn="ctr" fontAlgn="ctr"/>
                      <a:r>
                        <a:rPr lang="en-US" sz="800" b="1" i="0" u="none" strike="noStrike" dirty="0">
                          <a:solidFill>
                            <a:srgbClr val="000000"/>
                          </a:solidFill>
                          <a:effectLst/>
                          <a:latin typeface="Calibri" panose="020F0502020204030204" pitchFamily="34" charset="0"/>
                        </a:rPr>
                        <a:t> Oregon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105 – </a:t>
                      </a:r>
                    </a:p>
                    <a:p>
                      <a:pPr algn="ctr" fontAlgn="ctr"/>
                      <a:r>
                        <a:rPr lang="en-US" sz="800" b="1" i="0" u="none" strike="noStrike" dirty="0">
                          <a:solidFill>
                            <a:srgbClr val="000000"/>
                          </a:solidFill>
                          <a:effectLst/>
                          <a:latin typeface="Calibri" panose="020F0502020204030204" pitchFamily="34" charset="0"/>
                        </a:rPr>
                        <a:t>Oakland University</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038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Central Florida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030 – </a:t>
                      </a:r>
                    </a:p>
                    <a:p>
                      <a:pPr algn="ctr" fontAlgn="ctr"/>
                      <a:r>
                        <a:rPr lang="en-US" sz="800" b="1" i="0" u="none" strike="noStrike" dirty="0">
                          <a:solidFill>
                            <a:srgbClr val="000000"/>
                          </a:solidFill>
                          <a:effectLst/>
                          <a:latin typeface="Calibri" panose="020F0502020204030204" pitchFamily="34" charset="0"/>
                        </a:rPr>
                        <a:t>Michigan Tech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091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North Florida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044 –</a:t>
                      </a:r>
                    </a:p>
                    <a:p>
                      <a:pPr algn="ctr" fontAlgn="ctr"/>
                      <a:r>
                        <a:rPr lang="en-US" sz="800" b="1" i="0" u="none" strike="noStrike" dirty="0">
                          <a:solidFill>
                            <a:srgbClr val="000000"/>
                          </a:solidFill>
                          <a:effectLst/>
                          <a:latin typeface="Calibri" panose="020F0502020204030204" pitchFamily="34" charset="0"/>
                        </a:rPr>
                        <a:t> Clemson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129 –</a:t>
                      </a:r>
                    </a:p>
                    <a:p>
                      <a:pPr algn="ctr" fontAlgn="ctr"/>
                      <a:r>
                        <a:rPr lang="en-US" sz="800" b="1" i="0" u="none" strike="noStrike" dirty="0">
                          <a:solidFill>
                            <a:srgbClr val="000000"/>
                          </a:solidFill>
                          <a:effectLst/>
                          <a:latin typeface="Calibri" panose="020F0502020204030204" pitchFamily="34" charset="0"/>
                        </a:rPr>
                        <a:t> Missouri University of Science and Tech</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019 – </a:t>
                      </a:r>
                    </a:p>
                    <a:p>
                      <a:pPr algn="ctr" fontAlgn="ctr"/>
                      <a:r>
                        <a:rPr lang="en-US" sz="800" b="1" i="0" u="none" strike="noStrike" dirty="0">
                          <a:solidFill>
                            <a:srgbClr val="000000"/>
                          </a:solidFill>
                          <a:effectLst/>
                          <a:latin typeface="Calibri" panose="020F0502020204030204" pitchFamily="34" charset="0"/>
                        </a:rPr>
                        <a:t>Kettering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07972246"/>
                  </a:ext>
                </a:extLst>
              </a:tr>
              <a:tr h="464892">
                <a:tc>
                  <a:txBody>
                    <a:bodyPr/>
                    <a:lstStyle/>
                    <a:p>
                      <a:pPr algn="ctr" fontAlgn="ctr"/>
                      <a:r>
                        <a:rPr lang="en-US" sz="800" b="1" i="0" u="none" strike="noStrike" dirty="0">
                          <a:solidFill>
                            <a:srgbClr val="FFFFFF"/>
                          </a:solidFill>
                          <a:effectLst/>
                          <a:latin typeface="Calibri" panose="020F0502020204030204" pitchFamily="34" charset="0"/>
                        </a:rPr>
                        <a:t>4:30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ctr" fontAlgn="ctr"/>
                      <a:r>
                        <a:rPr lang="en-US" sz="800" b="1" i="0" u="none" strike="noStrike">
                          <a:solidFill>
                            <a:srgbClr val="000000"/>
                          </a:solidFill>
                          <a:effectLst/>
                          <a:latin typeface="Calibri" panose="020F0502020204030204" pitchFamily="34" charset="0"/>
                        </a:rPr>
                        <a:t> </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034 –</a:t>
                      </a:r>
                    </a:p>
                    <a:p>
                      <a:pPr algn="ctr"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Missouri</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1" i="0" u="none" strike="noStrike" dirty="0">
                          <a:solidFill>
                            <a:srgbClr val="000000"/>
                          </a:solidFill>
                          <a:effectLst/>
                          <a:latin typeface="Calibri" panose="020F0502020204030204" pitchFamily="34" charset="0"/>
                        </a:rPr>
                        <a:t>089 – </a:t>
                      </a:r>
                    </a:p>
                    <a:p>
                      <a:pPr algn="ctr" fontAlgn="ctr"/>
                      <a:r>
                        <a:rPr lang="en-US" sz="800" b="1" i="0" u="none" strike="noStrike" dirty="0">
                          <a:solidFill>
                            <a:srgbClr val="000000"/>
                          </a:solidFill>
                          <a:effectLst/>
                          <a:latin typeface="Calibri" panose="020F0502020204030204" pitchFamily="34" charset="0"/>
                        </a:rPr>
                        <a:t>Cooper Union</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it-IT" sz="800" b="1" i="0" u="none" strike="noStrike" dirty="0">
                          <a:solidFill>
                            <a:srgbClr val="000000"/>
                          </a:solidFill>
                          <a:effectLst/>
                          <a:latin typeface="Calibri" panose="020F0502020204030204" pitchFamily="34" charset="0"/>
                        </a:rPr>
                        <a:t>086 – </a:t>
                      </a:r>
                    </a:p>
                    <a:p>
                      <a:pPr algn="ctr" fontAlgn="ctr"/>
                      <a:r>
                        <a:rPr lang="it-IT" sz="800" b="1" i="0" u="none" strike="noStrike" dirty="0">
                          <a:solidFill>
                            <a:srgbClr val="000000"/>
                          </a:solidFill>
                          <a:effectLst/>
                          <a:latin typeface="Calibri" panose="020F0502020204030204" pitchFamily="34" charset="0"/>
                        </a:rPr>
                        <a:t>California State Poly Univ – Pomona</a:t>
                      </a:r>
                    </a:p>
                  </a:txBody>
                  <a:tcPr marL="2212" marR="2212" marT="221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800" b="1" i="0" u="none" strike="noStrike">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800" b="1" i="0" u="none" strike="noStrike" dirty="0">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800" b="1" i="0" u="none" strike="noStrike">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800" b="1" i="0" u="none" strike="noStrike" dirty="0">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800" b="1" i="0" u="none" strike="noStrike" dirty="0">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06519071"/>
                  </a:ext>
                </a:extLst>
              </a:tr>
              <a:tr h="206733">
                <a:tc>
                  <a:txBody>
                    <a:bodyPr/>
                    <a:lstStyle/>
                    <a:p>
                      <a:pPr algn="ctr" fontAlgn="ctr"/>
                      <a:r>
                        <a:rPr lang="en-US" sz="800" b="1" i="0" u="none" strike="noStrike" dirty="0">
                          <a:solidFill>
                            <a:srgbClr val="FFFFFF"/>
                          </a:solidFill>
                          <a:effectLst/>
                          <a:latin typeface="Calibri" panose="020F0502020204030204" pitchFamily="34" charset="0"/>
                        </a:rPr>
                        <a:t>5:00 PM</a:t>
                      </a:r>
                    </a:p>
                  </a:txBody>
                  <a:tcPr marL="2212" marR="2212" marT="2212"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fontAlgn="b"/>
                      <a:r>
                        <a:rPr lang="en-US" sz="800" b="1" i="0" u="none" strike="noStrike">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1" i="0" u="none" strike="noStrike" dirty="0">
                          <a:solidFill>
                            <a:srgbClr val="000000"/>
                          </a:solidFill>
                          <a:effectLst/>
                          <a:latin typeface="Calibri" panose="020F0502020204030204" pitchFamily="34" charset="0"/>
                        </a:rPr>
                        <a:t> </a:t>
                      </a:r>
                    </a:p>
                  </a:txBody>
                  <a:tcPr marL="2212" marR="2212" marT="22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06483977"/>
                  </a:ext>
                </a:extLst>
              </a:tr>
            </a:tbl>
          </a:graphicData>
        </a:graphic>
      </p:graphicFrame>
    </p:spTree>
    <p:extLst>
      <p:ext uri="{BB962C8B-B14F-4D97-AF65-F5344CB8AC3E}">
        <p14:creationId xmlns:p14="http://schemas.microsoft.com/office/powerpoint/2010/main" val="18158817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23555"/>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EVENT SCHEDULE</a:t>
            </a:r>
          </a:p>
        </p:txBody>
      </p:sp>
      <p:sp>
        <p:nvSpPr>
          <p:cNvPr id="3" name="Slide Number Placeholder 2"/>
          <p:cNvSpPr>
            <a:spLocks noGrp="1"/>
          </p:cNvSpPr>
          <p:nvPr>
            <p:ph type="sldNum" sz="quarter" idx="12"/>
          </p:nvPr>
        </p:nvSpPr>
        <p:spPr>
          <a:xfrm>
            <a:off x="5489258" y="9389004"/>
            <a:ext cx="1748790" cy="535517"/>
          </a:xfrm>
        </p:spPr>
        <p:txBody>
          <a:bodyPr/>
          <a:lstStyle/>
          <a:p>
            <a:fld id="{1EE46988-AC4D-4F63-B87E-083C11D6C622}" type="slidenum">
              <a:rPr lang="en-US" smtClean="0"/>
              <a:t>25</a:t>
            </a:fld>
            <a:endParaRPr lang="en-US" dirty="0"/>
          </a:p>
        </p:txBody>
      </p:sp>
      <p:sp>
        <p:nvSpPr>
          <p:cNvPr id="8" name="Footer Placeholder 1"/>
          <p:cNvSpPr>
            <a:spLocks noGrp="1"/>
          </p:cNvSpPr>
          <p:nvPr>
            <p:ph type="ftr" sz="quarter" idx="11"/>
          </p:nvPr>
        </p:nvSpPr>
        <p:spPr>
          <a:xfrm>
            <a:off x="2574606" y="9522883"/>
            <a:ext cx="2623185" cy="535517"/>
          </a:xfrm>
        </p:spPr>
        <p:txBody>
          <a:bodyPr/>
          <a:lstStyle/>
          <a:p>
            <a:r>
              <a:rPr lang="en-US" dirty="0"/>
              <a:t>FSAE MICHIGAN 2018</a:t>
            </a:r>
          </a:p>
        </p:txBody>
      </p:sp>
      <p:sp>
        <p:nvSpPr>
          <p:cNvPr id="6" name="Rectangle 5"/>
          <p:cNvSpPr/>
          <p:nvPr/>
        </p:nvSpPr>
        <p:spPr>
          <a:xfrm>
            <a:off x="232031" y="9258199"/>
            <a:ext cx="6419338" cy="261610"/>
          </a:xfrm>
          <a:prstGeom prst="rect">
            <a:avLst/>
          </a:prstGeom>
        </p:spPr>
        <p:txBody>
          <a:bodyPr wrap="square">
            <a:spAutoFit/>
          </a:bodyPr>
          <a:lstStyle/>
          <a:p>
            <a:r>
              <a:rPr lang="en-US" sz="1100" b="1" dirty="0">
                <a:solidFill>
                  <a:schemeClr val="tx1">
                    <a:lumMod val="75000"/>
                    <a:lumOff val="25000"/>
                  </a:schemeClr>
                </a:solidFill>
                <a:latin typeface="Calibri" panose="020F0502020204030204" pitchFamily="34" charset="0"/>
              </a:rPr>
              <a:t>*Design Event - 15 bays - Each time slot is ONE hour long</a:t>
            </a:r>
          </a:p>
        </p:txBody>
      </p:sp>
      <p:graphicFrame>
        <p:nvGraphicFramePr>
          <p:cNvPr id="12" name="Table 11">
            <a:extLst>
              <a:ext uri="{FF2B5EF4-FFF2-40B4-BE49-F238E27FC236}">
                <a16:creationId xmlns:a16="http://schemas.microsoft.com/office/drawing/2014/main" id="{E264EFE8-01A1-4267-BE81-73EA638850B8}"/>
              </a:ext>
            </a:extLst>
          </p:cNvPr>
          <p:cNvGraphicFramePr>
            <a:graphicFrameLocks noGrp="1"/>
          </p:cNvGraphicFramePr>
          <p:nvPr>
            <p:extLst>
              <p:ext uri="{D42A27DB-BD31-4B8C-83A1-F6EECF244321}">
                <p14:modId xmlns:p14="http://schemas.microsoft.com/office/powerpoint/2010/main" val="3382086945"/>
              </p:ext>
            </p:extLst>
          </p:nvPr>
        </p:nvGraphicFramePr>
        <p:xfrm>
          <a:off x="232031" y="1110537"/>
          <a:ext cx="7005392" cy="8144591"/>
        </p:xfrm>
        <a:graphic>
          <a:graphicData uri="http://schemas.openxmlformats.org/drawingml/2006/table">
            <a:tbl>
              <a:tblPr/>
              <a:tblGrid>
                <a:gridCol w="437837">
                  <a:extLst>
                    <a:ext uri="{9D8B030D-6E8A-4147-A177-3AD203B41FA5}">
                      <a16:colId xmlns:a16="http://schemas.microsoft.com/office/drawing/2014/main" val="3375939278"/>
                    </a:ext>
                  </a:extLst>
                </a:gridCol>
                <a:gridCol w="437837">
                  <a:extLst>
                    <a:ext uri="{9D8B030D-6E8A-4147-A177-3AD203B41FA5}">
                      <a16:colId xmlns:a16="http://schemas.microsoft.com/office/drawing/2014/main" val="3859914825"/>
                    </a:ext>
                  </a:extLst>
                </a:gridCol>
                <a:gridCol w="437837">
                  <a:extLst>
                    <a:ext uri="{9D8B030D-6E8A-4147-A177-3AD203B41FA5}">
                      <a16:colId xmlns:a16="http://schemas.microsoft.com/office/drawing/2014/main" val="2477747713"/>
                    </a:ext>
                  </a:extLst>
                </a:gridCol>
                <a:gridCol w="437837">
                  <a:extLst>
                    <a:ext uri="{9D8B030D-6E8A-4147-A177-3AD203B41FA5}">
                      <a16:colId xmlns:a16="http://schemas.microsoft.com/office/drawing/2014/main" val="121149392"/>
                    </a:ext>
                  </a:extLst>
                </a:gridCol>
                <a:gridCol w="437837">
                  <a:extLst>
                    <a:ext uri="{9D8B030D-6E8A-4147-A177-3AD203B41FA5}">
                      <a16:colId xmlns:a16="http://schemas.microsoft.com/office/drawing/2014/main" val="3118963957"/>
                    </a:ext>
                  </a:extLst>
                </a:gridCol>
                <a:gridCol w="437837">
                  <a:extLst>
                    <a:ext uri="{9D8B030D-6E8A-4147-A177-3AD203B41FA5}">
                      <a16:colId xmlns:a16="http://schemas.microsoft.com/office/drawing/2014/main" val="2805170153"/>
                    </a:ext>
                  </a:extLst>
                </a:gridCol>
                <a:gridCol w="437837">
                  <a:extLst>
                    <a:ext uri="{9D8B030D-6E8A-4147-A177-3AD203B41FA5}">
                      <a16:colId xmlns:a16="http://schemas.microsoft.com/office/drawing/2014/main" val="2537566272"/>
                    </a:ext>
                  </a:extLst>
                </a:gridCol>
                <a:gridCol w="437837">
                  <a:extLst>
                    <a:ext uri="{9D8B030D-6E8A-4147-A177-3AD203B41FA5}">
                      <a16:colId xmlns:a16="http://schemas.microsoft.com/office/drawing/2014/main" val="2343910550"/>
                    </a:ext>
                  </a:extLst>
                </a:gridCol>
                <a:gridCol w="437837">
                  <a:extLst>
                    <a:ext uri="{9D8B030D-6E8A-4147-A177-3AD203B41FA5}">
                      <a16:colId xmlns:a16="http://schemas.microsoft.com/office/drawing/2014/main" val="2506079857"/>
                    </a:ext>
                  </a:extLst>
                </a:gridCol>
                <a:gridCol w="437837">
                  <a:extLst>
                    <a:ext uri="{9D8B030D-6E8A-4147-A177-3AD203B41FA5}">
                      <a16:colId xmlns:a16="http://schemas.microsoft.com/office/drawing/2014/main" val="2408608596"/>
                    </a:ext>
                  </a:extLst>
                </a:gridCol>
                <a:gridCol w="437837">
                  <a:extLst>
                    <a:ext uri="{9D8B030D-6E8A-4147-A177-3AD203B41FA5}">
                      <a16:colId xmlns:a16="http://schemas.microsoft.com/office/drawing/2014/main" val="2237246635"/>
                    </a:ext>
                  </a:extLst>
                </a:gridCol>
                <a:gridCol w="437837">
                  <a:extLst>
                    <a:ext uri="{9D8B030D-6E8A-4147-A177-3AD203B41FA5}">
                      <a16:colId xmlns:a16="http://schemas.microsoft.com/office/drawing/2014/main" val="1062498911"/>
                    </a:ext>
                  </a:extLst>
                </a:gridCol>
                <a:gridCol w="437837">
                  <a:extLst>
                    <a:ext uri="{9D8B030D-6E8A-4147-A177-3AD203B41FA5}">
                      <a16:colId xmlns:a16="http://schemas.microsoft.com/office/drawing/2014/main" val="967488703"/>
                    </a:ext>
                  </a:extLst>
                </a:gridCol>
                <a:gridCol w="437837">
                  <a:extLst>
                    <a:ext uri="{9D8B030D-6E8A-4147-A177-3AD203B41FA5}">
                      <a16:colId xmlns:a16="http://schemas.microsoft.com/office/drawing/2014/main" val="878150799"/>
                    </a:ext>
                  </a:extLst>
                </a:gridCol>
                <a:gridCol w="437837">
                  <a:extLst>
                    <a:ext uri="{9D8B030D-6E8A-4147-A177-3AD203B41FA5}">
                      <a16:colId xmlns:a16="http://schemas.microsoft.com/office/drawing/2014/main" val="3008403992"/>
                    </a:ext>
                  </a:extLst>
                </a:gridCol>
                <a:gridCol w="437837">
                  <a:extLst>
                    <a:ext uri="{9D8B030D-6E8A-4147-A177-3AD203B41FA5}">
                      <a16:colId xmlns:a16="http://schemas.microsoft.com/office/drawing/2014/main" val="3520274466"/>
                    </a:ext>
                  </a:extLst>
                </a:gridCol>
              </a:tblGrid>
              <a:tr h="259553">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A</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B</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C</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D</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E</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F</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G</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H</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I</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J</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K</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L</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M</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N</a:t>
                      </a:r>
                    </a:p>
                  </a:txBody>
                  <a:tcPr marL="4364" marR="4364" marT="4364" marB="0" anchor="ctr">
                    <a:lnL>
                      <a:noFill/>
                    </a:lnL>
                    <a:lnR>
                      <a:noFill/>
                    </a:lnR>
                    <a:lnT>
                      <a:noFill/>
                    </a:lnT>
                    <a:lnB>
                      <a:noFill/>
                    </a:lnB>
                    <a:solidFill>
                      <a:srgbClr val="FF0000"/>
                    </a:solidFill>
                  </a:tcPr>
                </a:tc>
                <a:tc>
                  <a:txBody>
                    <a:bodyPr/>
                    <a:lstStyle/>
                    <a:p>
                      <a:pPr algn="ctr" rtl="0" fontAlgn="ctr"/>
                      <a:r>
                        <a:rPr lang="en-US" sz="800" b="1" i="0" u="none" strike="noStrike">
                          <a:solidFill>
                            <a:srgbClr val="FFFFFF"/>
                          </a:solidFill>
                          <a:effectLst/>
                          <a:latin typeface="Calibri" panose="020F0502020204030204" pitchFamily="34" charset="0"/>
                        </a:rPr>
                        <a:t>O</a:t>
                      </a:r>
                    </a:p>
                  </a:txBody>
                  <a:tcPr marL="4364" marR="4364" marT="4364" marB="0" anchor="ctr">
                    <a:lnL>
                      <a:noFill/>
                    </a:lnL>
                    <a:lnR>
                      <a:noFill/>
                    </a:lnR>
                    <a:lnT>
                      <a:noFill/>
                    </a:lnT>
                    <a:lnB>
                      <a:noFill/>
                    </a:lnB>
                    <a:solidFill>
                      <a:srgbClr val="FF0000"/>
                    </a:solidFill>
                  </a:tcPr>
                </a:tc>
                <a:extLst>
                  <a:ext uri="{0D108BD9-81ED-4DB2-BD59-A6C34878D82A}">
                    <a16:rowId xmlns:a16="http://schemas.microsoft.com/office/drawing/2014/main" val="1053826553"/>
                  </a:ext>
                </a:extLst>
              </a:tr>
              <a:tr h="268504">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a:noFill/>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dirty="0">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dirty="0">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a:noFill/>
                    </a:lnR>
                    <a:lnT>
                      <a:noFill/>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842894460"/>
                  </a:ext>
                </a:extLst>
              </a:tr>
              <a:tr h="366954">
                <a:tc>
                  <a:txBody>
                    <a:bodyPr/>
                    <a:lstStyle/>
                    <a:p>
                      <a:pPr algn="ctr" rtl="0" fontAlgn="ctr"/>
                      <a:r>
                        <a:rPr lang="en-US" sz="800" b="1" i="0" u="none" strike="noStrike">
                          <a:solidFill>
                            <a:srgbClr val="FFFFFF"/>
                          </a:solidFill>
                          <a:effectLst/>
                          <a:latin typeface="Calibri" panose="020F0502020204030204" pitchFamily="34" charset="0"/>
                        </a:rPr>
                        <a:t>8:30 AM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102 – </a:t>
                      </a:r>
                    </a:p>
                    <a:p>
                      <a:pPr algn="ctr" rtl="0" fontAlgn="ctr"/>
                      <a:r>
                        <a:rPr lang="en-US" sz="800" b="1" i="0" u="none" strike="noStrike" dirty="0">
                          <a:solidFill>
                            <a:srgbClr val="000000"/>
                          </a:solidFill>
                          <a:effectLst/>
                          <a:latin typeface="Calibri" panose="020F0502020204030204" pitchFamily="34" charset="0"/>
                        </a:rPr>
                        <a:t>Technical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Munich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008 –</a:t>
                      </a:r>
                    </a:p>
                    <a:p>
                      <a:pPr algn="ctr" rtl="0" fontAlgn="ctr"/>
                      <a:r>
                        <a:rPr lang="en-US" sz="800" b="1" i="0" u="none" strike="noStrike" dirty="0">
                          <a:solidFill>
                            <a:srgbClr val="000000"/>
                          </a:solidFill>
                          <a:effectLst/>
                          <a:latin typeface="Calibri" panose="020F0502020204030204" pitchFamily="34" charset="0"/>
                        </a:rPr>
                        <a:t> Cornell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115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Victoria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fr-FR" sz="800" b="1" i="0" u="none" strike="noStrike" dirty="0">
                          <a:solidFill>
                            <a:srgbClr val="000000"/>
                          </a:solidFill>
                          <a:effectLst/>
                          <a:latin typeface="Calibri" panose="020F0502020204030204" pitchFamily="34" charset="0"/>
                        </a:rPr>
                        <a:t>018 – </a:t>
                      </a:r>
                    </a:p>
                    <a:p>
                      <a:pPr algn="ctr" rtl="0" fontAlgn="ctr"/>
                      <a:r>
                        <a:rPr lang="fr-FR" sz="800" b="1" i="0" u="none" strike="noStrike" dirty="0">
                          <a:solidFill>
                            <a:srgbClr val="000000"/>
                          </a:solidFill>
                          <a:effectLst/>
                          <a:latin typeface="Calibri" panose="020F0502020204030204" pitchFamily="34" charset="0"/>
                        </a:rPr>
                        <a:t>Ecole De Technologie </a:t>
                      </a:r>
                      <a:r>
                        <a:rPr lang="fr-FR" sz="800" b="1" i="0" u="none" strike="noStrike" dirty="0" err="1">
                          <a:solidFill>
                            <a:srgbClr val="000000"/>
                          </a:solidFill>
                          <a:effectLst/>
                          <a:latin typeface="Calibri" panose="020F0502020204030204" pitchFamily="34" charset="0"/>
                        </a:rPr>
                        <a:t>Superieure</a:t>
                      </a:r>
                      <a:endParaRPr lang="fr-FR"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052 – </a:t>
                      </a:r>
                    </a:p>
                    <a:p>
                      <a:pPr algn="ctr" rtl="0" fontAlgn="ctr"/>
                      <a:r>
                        <a:rPr lang="en-US" sz="800" b="1" i="0" u="none" strike="noStrike" dirty="0">
                          <a:solidFill>
                            <a:srgbClr val="000000"/>
                          </a:solidFill>
                          <a:effectLst/>
                          <a:latin typeface="Calibri" panose="020F0502020204030204" pitchFamily="34" charset="0"/>
                        </a:rPr>
                        <a:t>Virginia Tech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059 – </a:t>
                      </a:r>
                    </a:p>
                    <a:p>
                      <a:pPr algn="ctr" rtl="0" fontAlgn="ctr"/>
                      <a:r>
                        <a:rPr lang="en-US" sz="800" b="1" i="0" u="none" strike="noStrike" dirty="0" err="1">
                          <a:solidFill>
                            <a:srgbClr val="000000"/>
                          </a:solidFill>
                          <a:effectLst/>
                          <a:latin typeface="Calibri" panose="020F0502020204030204" pitchFamily="34" charset="0"/>
                        </a:rPr>
                        <a:t>Kookmin</a:t>
                      </a: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121 – </a:t>
                      </a:r>
                    </a:p>
                    <a:p>
                      <a:pPr algn="ctr" rtl="0" fontAlgn="ctr"/>
                      <a:r>
                        <a:rPr lang="en-US" sz="800" b="1" i="0" u="none" strike="noStrike" dirty="0">
                          <a:solidFill>
                            <a:srgbClr val="000000"/>
                          </a:solidFill>
                          <a:effectLst/>
                          <a:latin typeface="Calibri" panose="020F0502020204030204" pitchFamily="34" charset="0"/>
                        </a:rPr>
                        <a:t>The Ohio State University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003 – </a:t>
                      </a:r>
                    </a:p>
                    <a:p>
                      <a:pPr algn="ctr" rtl="0" fontAlgn="ctr"/>
                      <a:r>
                        <a:rPr lang="en-US" sz="800" b="1" i="0" u="none" strike="noStrike" dirty="0">
                          <a:solidFill>
                            <a:srgbClr val="000000"/>
                          </a:solidFill>
                          <a:effectLst/>
                          <a:latin typeface="Calibri" panose="020F0502020204030204" pitchFamily="34" charset="0"/>
                        </a:rPr>
                        <a:t>Graz Technical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027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Florida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127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Kansas - Lawrence</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a:solidFill>
                            <a:srgbClr val="000000"/>
                          </a:solidFill>
                          <a:effectLst/>
                          <a:latin typeface="Calibri" panose="020F0502020204030204" pitchFamily="34" charset="0"/>
                        </a:rPr>
                        <a:t>001 - Universitat Stuttgart</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071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Alabama-Tuscaloosa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016 –</a:t>
                      </a:r>
                    </a:p>
                    <a:p>
                      <a:pPr algn="ctr" rtl="0" fontAlgn="ctr"/>
                      <a:r>
                        <a:rPr lang="en-US" sz="800" b="1" i="0" u="none" strike="noStrike" dirty="0">
                          <a:solidFill>
                            <a:srgbClr val="000000"/>
                          </a:solidFill>
                          <a:effectLst/>
                          <a:latin typeface="Calibri" panose="020F0502020204030204" pitchFamily="34" charset="0"/>
                        </a:rPr>
                        <a:t> Michigan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002 – </a:t>
                      </a:r>
                    </a:p>
                    <a:p>
                      <a:pPr algn="ctr" rtl="0" fontAlgn="ctr"/>
                      <a:r>
                        <a:rPr lang="en-US" sz="800" b="1" i="0" u="none" strike="noStrike" dirty="0">
                          <a:solidFill>
                            <a:srgbClr val="000000"/>
                          </a:solidFill>
                          <a:effectLst/>
                          <a:latin typeface="Calibri" panose="020F0502020204030204" pitchFamily="34" charset="0"/>
                        </a:rPr>
                        <a:t>Oregon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129 – </a:t>
                      </a:r>
                    </a:p>
                    <a:p>
                      <a:pPr algn="ctr" rtl="0" fontAlgn="ctr"/>
                      <a:r>
                        <a:rPr lang="en-US" sz="800" b="1" i="0" u="none" strike="noStrike" dirty="0">
                          <a:solidFill>
                            <a:srgbClr val="000000"/>
                          </a:solidFill>
                          <a:effectLst/>
                          <a:latin typeface="Calibri" panose="020F0502020204030204" pitchFamily="34" charset="0"/>
                        </a:rPr>
                        <a:t>Missouri University of Science and Tech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545802842"/>
                  </a:ext>
                </a:extLst>
              </a:tr>
              <a:tr h="572806">
                <a:tc>
                  <a:txBody>
                    <a:bodyPr/>
                    <a:lstStyle/>
                    <a:p>
                      <a:pPr algn="ctr" rtl="0" fontAlgn="ctr"/>
                      <a:r>
                        <a:rPr lang="en-US" sz="800" b="1" i="0" u="none" strike="noStrike">
                          <a:solidFill>
                            <a:srgbClr val="FFFFFF"/>
                          </a:solidFill>
                          <a:effectLst/>
                          <a:latin typeface="Calibri" panose="020F0502020204030204" pitchFamily="34" charset="0"/>
                        </a:rPr>
                        <a:t> </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73941244"/>
                  </a:ext>
                </a:extLst>
              </a:tr>
              <a:tr h="366954">
                <a:tc>
                  <a:txBody>
                    <a:bodyPr/>
                    <a:lstStyle/>
                    <a:p>
                      <a:pPr algn="ctr" rtl="0" fontAlgn="ctr"/>
                      <a:r>
                        <a:rPr lang="en-US" sz="800" b="1" i="0" u="none" strike="noStrike">
                          <a:solidFill>
                            <a:srgbClr val="FFFFFF"/>
                          </a:solidFill>
                          <a:effectLst/>
                          <a:latin typeface="Calibri" panose="020F0502020204030204" pitchFamily="34" charset="0"/>
                        </a:rPr>
                        <a:t>9:30 AM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043 – </a:t>
                      </a:r>
                    </a:p>
                    <a:p>
                      <a:pPr algn="ctr" rtl="0" fontAlgn="ctr"/>
                      <a:r>
                        <a:rPr lang="en-US" sz="800" b="1" i="0" u="none" strike="noStrike" dirty="0">
                          <a:solidFill>
                            <a:srgbClr val="000000"/>
                          </a:solidFill>
                          <a:effectLst/>
                          <a:latin typeface="Calibri" panose="020F0502020204030204" pitchFamily="34" charset="0"/>
                        </a:rPr>
                        <a:t>US Air Force Academy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098 –</a:t>
                      </a:r>
                    </a:p>
                    <a:p>
                      <a:pPr algn="ctr" rtl="0" fontAlgn="ctr"/>
                      <a:r>
                        <a:rPr lang="en-US" sz="800" b="1" i="0" u="none" strike="noStrike" dirty="0">
                          <a:solidFill>
                            <a:srgbClr val="000000"/>
                          </a:solidFill>
                          <a:effectLst/>
                          <a:latin typeface="Calibri" panose="020F0502020204030204" pitchFamily="34" charset="0"/>
                        </a:rPr>
                        <a:t> Purdue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W Lafayette</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005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Michigan - Ann Arbor</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082 - Minnesota State University – Mankato</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042 – </a:t>
                      </a:r>
                    </a:p>
                    <a:p>
                      <a:pPr algn="ctr" rtl="0" fontAlgn="ctr"/>
                      <a:r>
                        <a:rPr lang="en-US" sz="800" b="1" i="0" u="none" strike="noStrike" dirty="0">
                          <a:solidFill>
                            <a:srgbClr val="000000"/>
                          </a:solidFill>
                          <a:effectLst/>
                          <a:latin typeface="Calibri" panose="020F0502020204030204" pitchFamily="34" charset="0"/>
                        </a:rPr>
                        <a:t>Brown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009 –</a:t>
                      </a:r>
                    </a:p>
                    <a:p>
                      <a:pPr algn="ctr" rtl="0" fontAlgn="ctr"/>
                      <a:r>
                        <a:rPr lang="en-US" sz="800" b="1" i="0" u="none" strike="noStrike" dirty="0">
                          <a:solidFill>
                            <a:srgbClr val="000000"/>
                          </a:solidFill>
                          <a:effectLst/>
                          <a:latin typeface="Calibri" panose="020F0502020204030204" pitchFamily="34" charset="0"/>
                        </a:rPr>
                        <a:t> Rochester Institute of Technology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080 – </a:t>
                      </a:r>
                    </a:p>
                    <a:p>
                      <a:pPr algn="ctr" rtl="0" fontAlgn="ctr"/>
                      <a:r>
                        <a:rPr lang="en-US" sz="800" b="1" i="0" u="none" strike="noStrike" dirty="0">
                          <a:solidFill>
                            <a:srgbClr val="000000"/>
                          </a:solidFill>
                          <a:effectLst/>
                          <a:latin typeface="Calibri" panose="020F0502020204030204" pitchFamily="34" charset="0"/>
                        </a:rPr>
                        <a:t>National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Singapore</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036 –</a:t>
                      </a:r>
                    </a:p>
                    <a:p>
                      <a:pPr algn="ctr" rtl="0" fontAlgn="ctr"/>
                      <a:r>
                        <a:rPr lang="en-US" sz="800" b="1" i="0" u="none" strike="noStrike" dirty="0">
                          <a:solidFill>
                            <a:srgbClr val="000000"/>
                          </a:solidFill>
                          <a:effectLst/>
                          <a:latin typeface="Calibri" panose="020F0502020204030204" pitchFamily="34" charset="0"/>
                        </a:rPr>
                        <a:t> Louisiana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031 – </a:t>
                      </a:r>
                    </a:p>
                    <a:p>
                      <a:pPr algn="ctr" rtl="0" fontAlgn="ctr"/>
                      <a:r>
                        <a:rPr lang="en-US" sz="800" b="1" i="0" u="none" strike="noStrike" dirty="0">
                          <a:solidFill>
                            <a:srgbClr val="000000"/>
                          </a:solidFill>
                          <a:effectLst/>
                          <a:latin typeface="Calibri" panose="020F0502020204030204" pitchFamily="34" charset="0"/>
                        </a:rPr>
                        <a:t>Auburn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006 – </a:t>
                      </a:r>
                    </a:p>
                    <a:p>
                      <a:pPr algn="ctr" rtl="0" fontAlgn="ctr"/>
                      <a:r>
                        <a:rPr lang="en-US" sz="800" b="1" i="0" u="none" strike="noStrike" dirty="0">
                          <a:solidFill>
                            <a:srgbClr val="000000"/>
                          </a:solidFill>
                          <a:effectLst/>
                          <a:latin typeface="Calibri" panose="020F0502020204030204" pitchFamily="34" charset="0"/>
                        </a:rPr>
                        <a:t>San Jose State University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055 – </a:t>
                      </a:r>
                    </a:p>
                    <a:p>
                      <a:pPr algn="ctr" rtl="0" fontAlgn="ctr"/>
                      <a:r>
                        <a:rPr lang="en-US" sz="800" b="1" i="0" u="none" strike="noStrike" dirty="0">
                          <a:solidFill>
                            <a:srgbClr val="000000"/>
                          </a:solidFill>
                          <a:effectLst/>
                          <a:latin typeface="Calibri" panose="020F0502020204030204" pitchFamily="34" charset="0"/>
                        </a:rPr>
                        <a:t>Western University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007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Minnesota - Twin Cities</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092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Cincinnati</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026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Toronto</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010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Wisconsin - Madison</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118173118"/>
                  </a:ext>
                </a:extLst>
              </a:tr>
              <a:tr h="501205">
                <a:tc>
                  <a:txBody>
                    <a:bodyPr/>
                    <a:lstStyle/>
                    <a:p>
                      <a:pPr algn="ctr" rtl="0" fontAlgn="ctr"/>
                      <a:r>
                        <a:rPr lang="en-US" sz="800" b="1" i="0" u="none" strike="noStrike">
                          <a:solidFill>
                            <a:srgbClr val="FFFFFF"/>
                          </a:solidFill>
                          <a:effectLst/>
                          <a:latin typeface="Calibri" panose="020F0502020204030204" pitchFamily="34" charset="0"/>
                        </a:rPr>
                        <a:t> </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911656871"/>
                  </a:ext>
                </a:extLst>
              </a:tr>
              <a:tr h="751808">
                <a:tc>
                  <a:txBody>
                    <a:bodyPr/>
                    <a:lstStyle/>
                    <a:p>
                      <a:pPr algn="ctr" rtl="0" fontAlgn="ctr"/>
                      <a:r>
                        <a:rPr lang="en-US" sz="800" b="1" i="0" u="none" strike="noStrike">
                          <a:solidFill>
                            <a:srgbClr val="FFFFFF"/>
                          </a:solidFill>
                          <a:effectLst/>
                          <a:latin typeface="Calibri" panose="020F0502020204030204" pitchFamily="34" charset="0"/>
                        </a:rPr>
                        <a:t>10:30 AM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079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North Carolina-Charlotte</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114 – </a:t>
                      </a:r>
                    </a:p>
                    <a:p>
                      <a:pPr algn="ctr" rtl="0" fontAlgn="ctr"/>
                      <a:r>
                        <a:rPr lang="en-US" sz="800" b="1" i="0" u="none" strike="noStrike" dirty="0">
                          <a:solidFill>
                            <a:srgbClr val="000000"/>
                          </a:solidFill>
                          <a:effectLst/>
                          <a:latin typeface="Calibri" panose="020F0502020204030204" pitchFamily="34" charset="0"/>
                        </a:rPr>
                        <a:t>Bialystok University of Technology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021 - Rensselaer Polytechnic Inst</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045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Maryland - College Park</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it-IT" sz="800" b="1" i="0" u="none" strike="noStrike" dirty="0">
                          <a:solidFill>
                            <a:srgbClr val="000000"/>
                          </a:solidFill>
                          <a:effectLst/>
                          <a:latin typeface="Calibri" panose="020F0502020204030204" pitchFamily="34" charset="0"/>
                        </a:rPr>
                        <a:t>134 – </a:t>
                      </a:r>
                    </a:p>
                    <a:p>
                      <a:pPr algn="ctr" rtl="0" fontAlgn="ctr"/>
                      <a:r>
                        <a:rPr lang="it-IT" sz="800" b="1" i="0" u="none" strike="noStrike" dirty="0">
                          <a:solidFill>
                            <a:srgbClr val="000000"/>
                          </a:solidFill>
                          <a:effectLst/>
                          <a:latin typeface="Calibri" panose="020F0502020204030204" pitchFamily="34" charset="0"/>
                        </a:rPr>
                        <a:t>California State Univ – Fullerton</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093 – </a:t>
                      </a:r>
                    </a:p>
                    <a:p>
                      <a:pPr algn="ctr" rtl="0" fontAlgn="ctr"/>
                      <a:r>
                        <a:rPr lang="en-US" sz="800" b="1" i="0" u="none" strike="noStrike" dirty="0">
                          <a:solidFill>
                            <a:srgbClr val="000000"/>
                          </a:solidFill>
                          <a:effectLst/>
                          <a:latin typeface="Calibri" panose="020F0502020204030204" pitchFamily="34" charset="0"/>
                        </a:rPr>
                        <a:t>Kansas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047 – </a:t>
                      </a:r>
                    </a:p>
                    <a:p>
                      <a:pPr algn="ctr" rtl="0" fontAlgn="ctr"/>
                      <a:r>
                        <a:rPr lang="en-US" sz="800" b="1" i="0" u="none" strike="noStrike" dirty="0">
                          <a:solidFill>
                            <a:srgbClr val="000000"/>
                          </a:solidFill>
                          <a:effectLst/>
                          <a:latin typeface="Calibri" panose="020F0502020204030204" pitchFamily="34" charset="0"/>
                        </a:rPr>
                        <a:t>Lawrence Technological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056 – </a:t>
                      </a:r>
                    </a:p>
                    <a:p>
                      <a:pPr algn="ctr" rtl="0" fontAlgn="ctr"/>
                      <a:r>
                        <a:rPr lang="en-US" sz="800" b="1" i="0" u="none" strike="noStrike" dirty="0">
                          <a:solidFill>
                            <a:srgbClr val="000000"/>
                          </a:solidFill>
                          <a:effectLst/>
                          <a:latin typeface="Calibri" panose="020F0502020204030204" pitchFamily="34" charset="0"/>
                        </a:rPr>
                        <a:t>South Dakota School of Mines &amp; Tech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122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Waterloo</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066 – </a:t>
                      </a:r>
                    </a:p>
                    <a:p>
                      <a:pPr algn="ctr" rtl="0" fontAlgn="ctr"/>
                      <a:r>
                        <a:rPr lang="en-US" sz="800" b="1" i="0" u="none" strike="noStrike" dirty="0">
                          <a:solidFill>
                            <a:srgbClr val="000000"/>
                          </a:solidFill>
                          <a:effectLst/>
                          <a:latin typeface="Calibri" panose="020F0502020204030204" pitchFamily="34" charset="0"/>
                        </a:rPr>
                        <a:t>Florida Atlantic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109 – </a:t>
                      </a:r>
                    </a:p>
                    <a:p>
                      <a:pPr algn="ctr" rtl="0" fontAlgn="ctr"/>
                      <a:r>
                        <a:rPr lang="en-US" sz="800" b="1" i="0" u="none" strike="noStrike" dirty="0">
                          <a:solidFill>
                            <a:srgbClr val="000000"/>
                          </a:solidFill>
                          <a:effectLst/>
                          <a:latin typeface="Calibri" panose="020F0502020204030204" pitchFamily="34" charset="0"/>
                        </a:rPr>
                        <a:t>AGH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Science and Technology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019 –</a:t>
                      </a:r>
                    </a:p>
                    <a:p>
                      <a:pPr algn="ctr" rtl="0" fontAlgn="ctr"/>
                      <a:r>
                        <a:rPr lang="en-US" sz="800" b="1" i="0" u="none" strike="noStrike" dirty="0">
                          <a:solidFill>
                            <a:srgbClr val="000000"/>
                          </a:solidFill>
                          <a:effectLst/>
                          <a:latin typeface="Calibri" panose="020F0502020204030204" pitchFamily="34" charset="0"/>
                        </a:rPr>
                        <a:t> Kettering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041 – </a:t>
                      </a:r>
                    </a:p>
                    <a:p>
                      <a:pPr algn="ctr" rtl="0" fontAlgn="ctr"/>
                      <a:r>
                        <a:rPr lang="en-US" sz="800" b="1" i="0" u="none" strike="noStrike" dirty="0">
                          <a:solidFill>
                            <a:srgbClr val="000000"/>
                          </a:solidFill>
                          <a:effectLst/>
                          <a:latin typeface="Calibri" panose="020F0502020204030204" pitchFamily="34" charset="0"/>
                        </a:rPr>
                        <a:t>Penn State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-University Park</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030 – </a:t>
                      </a:r>
                    </a:p>
                    <a:p>
                      <a:pPr algn="ctr" rtl="0" fontAlgn="ctr"/>
                      <a:r>
                        <a:rPr lang="en-US" sz="800" b="1" i="0" u="none" strike="noStrike" dirty="0">
                          <a:solidFill>
                            <a:srgbClr val="000000"/>
                          </a:solidFill>
                          <a:effectLst/>
                          <a:latin typeface="Calibri" panose="020F0502020204030204" pitchFamily="34" charset="0"/>
                        </a:rPr>
                        <a:t>Michigan Tech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it-IT" sz="800" b="1" i="0" u="none" strike="noStrike" dirty="0">
                          <a:solidFill>
                            <a:srgbClr val="000000"/>
                          </a:solidFill>
                          <a:effectLst/>
                          <a:latin typeface="Calibri" panose="020F0502020204030204" pitchFamily="34" charset="0"/>
                        </a:rPr>
                        <a:t>086 – </a:t>
                      </a:r>
                    </a:p>
                    <a:p>
                      <a:pPr algn="ctr" rtl="0" fontAlgn="ctr"/>
                      <a:r>
                        <a:rPr lang="it-IT" sz="800" b="1" i="0" u="none" strike="noStrike" dirty="0">
                          <a:solidFill>
                            <a:srgbClr val="000000"/>
                          </a:solidFill>
                          <a:effectLst/>
                          <a:latin typeface="Calibri" panose="020F0502020204030204" pitchFamily="34" charset="0"/>
                        </a:rPr>
                        <a:t>California State Poly Univ - Pomona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63151839"/>
                  </a:ext>
                </a:extLst>
              </a:tr>
              <a:tr h="268504">
                <a:tc>
                  <a:txBody>
                    <a:bodyPr/>
                    <a:lstStyle/>
                    <a:p>
                      <a:pPr algn="ctr" rtl="0" fontAlgn="ctr"/>
                      <a:r>
                        <a:rPr lang="en-US" sz="800" b="1" i="0" u="none" strike="noStrike">
                          <a:solidFill>
                            <a:srgbClr val="FFFFFF"/>
                          </a:solidFill>
                          <a:effectLst/>
                          <a:latin typeface="Calibri" panose="020F0502020204030204" pitchFamily="34" charset="0"/>
                        </a:rPr>
                        <a:t> </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639780103"/>
                  </a:ext>
                </a:extLst>
              </a:tr>
              <a:tr h="259553">
                <a:tc>
                  <a:txBody>
                    <a:bodyPr/>
                    <a:lstStyle/>
                    <a:p>
                      <a:pPr algn="ctr" rtl="0" fontAlgn="ctr"/>
                      <a:r>
                        <a:rPr lang="en-US" sz="800" b="1" i="0" u="none" strike="noStrike">
                          <a:solidFill>
                            <a:srgbClr val="FFFFFF"/>
                          </a:solidFill>
                          <a:effectLst/>
                          <a:latin typeface="Calibri" panose="020F0502020204030204" pitchFamily="34" charset="0"/>
                        </a:rPr>
                        <a:t>11:30 AM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gridSpan="15">
                  <a:txBody>
                    <a:bodyPr/>
                    <a:lstStyle/>
                    <a:p>
                      <a:pPr algn="ctr" rtl="0" fontAlgn="ctr"/>
                      <a:r>
                        <a:rPr lang="en-US" sz="800" b="1" i="0" u="none" strike="noStrike" dirty="0">
                          <a:solidFill>
                            <a:srgbClr val="000000"/>
                          </a:solidFill>
                          <a:effectLst/>
                          <a:latin typeface="Calibri" panose="020F0502020204030204" pitchFamily="34" charset="0"/>
                        </a:rPr>
                        <a:t>LUNCH</a:t>
                      </a:r>
                    </a:p>
                  </a:txBody>
                  <a:tcPr marL="4364" marR="4364" marT="4364"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extLst>
                  <a:ext uri="{0D108BD9-81ED-4DB2-BD59-A6C34878D82A}">
                    <a16:rowId xmlns:a16="http://schemas.microsoft.com/office/drawing/2014/main" val="4018993159"/>
                  </a:ext>
                </a:extLst>
              </a:tr>
              <a:tr h="268504">
                <a:tc>
                  <a:txBody>
                    <a:bodyPr/>
                    <a:lstStyle/>
                    <a:p>
                      <a:pPr algn="ctr" rtl="0" fontAlgn="b"/>
                      <a:r>
                        <a:rPr lang="en-US" sz="800" b="1" i="0" u="none" strike="noStrike">
                          <a:solidFill>
                            <a:srgbClr val="FFFFFF"/>
                          </a:solidFill>
                          <a:effectLst/>
                          <a:latin typeface="Calibri" panose="020F0502020204030204" pitchFamily="34" charset="0"/>
                        </a:rPr>
                        <a:t> </a:t>
                      </a:r>
                    </a:p>
                  </a:txBody>
                  <a:tcPr marL="4364" marR="4364" marT="4364" marB="0" anchor="b">
                    <a:lnL>
                      <a:noFill/>
                    </a:lnL>
                    <a:lnR w="12700" cap="flat" cmpd="sng" algn="ctr">
                      <a:solidFill>
                        <a:srgbClr val="000000"/>
                      </a:solidFill>
                      <a:prstDash val="solid"/>
                      <a:round/>
                      <a:headEnd type="none" w="med" len="med"/>
                      <a:tailEnd type="none" w="med" len="med"/>
                    </a:lnR>
                    <a:lnT>
                      <a:noFill/>
                    </a:lnT>
                    <a:lnB>
                      <a:noFill/>
                    </a:lnB>
                    <a:solidFill>
                      <a:srgbClr val="FF0000"/>
                    </a:solidFill>
                  </a:tcPr>
                </a:tc>
                <a:tc gridSpan="15"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extLst>
                  <a:ext uri="{0D108BD9-81ED-4DB2-BD59-A6C34878D82A}">
                    <a16:rowId xmlns:a16="http://schemas.microsoft.com/office/drawing/2014/main" val="1782527572"/>
                  </a:ext>
                </a:extLst>
              </a:tr>
              <a:tr h="554907">
                <a:tc>
                  <a:txBody>
                    <a:bodyPr/>
                    <a:lstStyle/>
                    <a:p>
                      <a:pPr algn="ctr" rtl="0" fontAlgn="ctr"/>
                      <a:r>
                        <a:rPr lang="en-US" sz="800" b="1" i="0" u="none" strike="noStrike">
                          <a:solidFill>
                            <a:srgbClr val="FFFFFF"/>
                          </a:solidFill>
                          <a:effectLst/>
                          <a:latin typeface="Calibri" panose="020F0502020204030204" pitchFamily="34" charset="0"/>
                        </a:rPr>
                        <a:t>12:30 PM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046 - Universidad Simon Bolivar</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050 – </a:t>
                      </a:r>
                    </a:p>
                    <a:p>
                      <a:pPr algn="ctr" rtl="0" fontAlgn="ctr"/>
                      <a:r>
                        <a:rPr lang="en-US" sz="800" b="1" i="0" u="none" strike="noStrike" dirty="0">
                          <a:solidFill>
                            <a:srgbClr val="000000"/>
                          </a:solidFill>
                          <a:effectLst/>
                          <a:latin typeface="Calibri" panose="020F0502020204030204" pitchFamily="34" charset="0"/>
                        </a:rPr>
                        <a:t>Clarkson University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091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North Florida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064 - </a:t>
                      </a:r>
                      <a:r>
                        <a:rPr lang="en-US" sz="800" b="1" i="0" u="none" strike="noStrike" dirty="0" err="1">
                          <a:solidFill>
                            <a:srgbClr val="000000"/>
                          </a:solidFill>
                          <a:effectLst/>
                          <a:latin typeface="Calibri" panose="020F0502020204030204" pitchFamily="34" charset="0"/>
                        </a:rPr>
                        <a:t>Polytechnique</a:t>
                      </a:r>
                      <a:r>
                        <a:rPr lang="en-US" sz="800" b="1" i="0" u="none" strike="noStrike" dirty="0">
                          <a:solidFill>
                            <a:srgbClr val="000000"/>
                          </a:solidFill>
                          <a:effectLst/>
                          <a:latin typeface="Calibri" panose="020F0502020204030204" pitchFamily="34" charset="0"/>
                        </a:rPr>
                        <a:t> Montréal</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124 – </a:t>
                      </a:r>
                    </a:p>
                    <a:p>
                      <a:pPr algn="ctr" rtl="0" fontAlgn="ctr"/>
                      <a:r>
                        <a:rPr lang="en-US" sz="800" b="1" i="0" u="none" strike="noStrike" dirty="0">
                          <a:solidFill>
                            <a:srgbClr val="000000"/>
                          </a:solidFill>
                          <a:effectLst/>
                          <a:latin typeface="Calibri" panose="020F0502020204030204" pitchFamily="34" charset="0"/>
                        </a:rPr>
                        <a:t>Temple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039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Toledo</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126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Nebraska – Lincoln</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048 – </a:t>
                      </a:r>
                    </a:p>
                    <a:p>
                      <a:pPr algn="ctr" rtl="0" fontAlgn="ctr"/>
                      <a:r>
                        <a:rPr lang="en-US" sz="800" b="1" i="0" u="none" strike="noStrike" dirty="0">
                          <a:solidFill>
                            <a:srgbClr val="000000"/>
                          </a:solidFill>
                          <a:effectLst/>
                          <a:latin typeface="Calibri" panose="020F0502020204030204" pitchFamily="34" charset="0"/>
                        </a:rPr>
                        <a:t>Georgia Institute of Technology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pt-BR" sz="800" b="1" i="0" u="none" strike="noStrike" dirty="0">
                          <a:solidFill>
                            <a:srgbClr val="000000"/>
                          </a:solidFill>
                          <a:effectLst/>
                          <a:latin typeface="Calibri" panose="020F0502020204030204" pitchFamily="34" charset="0"/>
                        </a:rPr>
                        <a:t>136 – </a:t>
                      </a:r>
                    </a:p>
                    <a:p>
                      <a:pPr algn="ctr" rtl="0" fontAlgn="ctr"/>
                      <a:r>
                        <a:rPr lang="pt-BR" sz="800" b="1" i="0" u="none" strike="noStrike" dirty="0">
                          <a:solidFill>
                            <a:srgbClr val="000000"/>
                          </a:solidFill>
                          <a:effectLst/>
                          <a:latin typeface="Calibri" panose="020F0502020204030204" pitchFamily="34" charset="0"/>
                        </a:rPr>
                        <a:t>Faculdade de Engenharia de Sorocaba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053 – </a:t>
                      </a:r>
                    </a:p>
                    <a:p>
                      <a:pPr algn="ctr" rtl="0" fontAlgn="ctr"/>
                      <a:r>
                        <a:rPr lang="en-US" sz="800" b="1" i="0" u="none" strike="noStrike" dirty="0">
                          <a:solidFill>
                            <a:srgbClr val="000000"/>
                          </a:solidFill>
                          <a:effectLst/>
                          <a:latin typeface="Calibri" panose="020F0502020204030204" pitchFamily="34" charset="0"/>
                        </a:rPr>
                        <a:t>Georgia Southern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034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Missouri</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062 –</a:t>
                      </a:r>
                    </a:p>
                    <a:p>
                      <a:pPr algn="ctr" rtl="0" fontAlgn="ctr"/>
                      <a:r>
                        <a:rPr lang="en-US" sz="800" b="1" i="0" u="none" strike="noStrike" dirty="0">
                          <a:solidFill>
                            <a:srgbClr val="000000"/>
                          </a:solidFill>
                          <a:effectLst/>
                          <a:latin typeface="Calibri" panose="020F0502020204030204" pitchFamily="34" charset="0"/>
                        </a:rPr>
                        <a:t> North Carolina State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Raleigh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078 – </a:t>
                      </a:r>
                    </a:p>
                    <a:p>
                      <a:pPr algn="ctr" rtl="0" fontAlgn="ctr"/>
                      <a:r>
                        <a:rPr lang="en-US" sz="800" b="1" i="0" u="none" strike="noStrike" dirty="0">
                          <a:solidFill>
                            <a:srgbClr val="000000"/>
                          </a:solidFill>
                          <a:effectLst/>
                          <a:latin typeface="Calibri" panose="020F0502020204030204" pitchFamily="34" charset="0"/>
                        </a:rPr>
                        <a:t>Embry-Riddle Aero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Daytona Beach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035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Pittsburgh - Pittsburgh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072 – </a:t>
                      </a:r>
                    </a:p>
                    <a:p>
                      <a:pPr algn="ctr" rtl="0" fontAlgn="ctr"/>
                      <a:r>
                        <a:rPr lang="en-US" sz="800" b="1" i="0" u="none" strike="noStrike" dirty="0">
                          <a:solidFill>
                            <a:srgbClr val="000000"/>
                          </a:solidFill>
                          <a:effectLst/>
                          <a:latin typeface="Calibri" panose="020F0502020204030204" pitchFamily="34" charset="0"/>
                        </a:rPr>
                        <a:t>Wayne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952374559"/>
                  </a:ext>
                </a:extLst>
              </a:tr>
              <a:tr h="349053">
                <a:tc>
                  <a:txBody>
                    <a:bodyPr/>
                    <a:lstStyle/>
                    <a:p>
                      <a:pPr algn="ctr" rtl="0" fontAlgn="ctr"/>
                      <a:r>
                        <a:rPr lang="en-US" sz="800" b="1" i="0" u="none" strike="noStrike">
                          <a:solidFill>
                            <a:srgbClr val="FFFFFF"/>
                          </a:solidFill>
                          <a:effectLst/>
                          <a:latin typeface="Calibri" panose="020F0502020204030204" pitchFamily="34" charset="0"/>
                        </a:rPr>
                        <a:t> </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3746815"/>
                  </a:ext>
                </a:extLst>
              </a:tr>
              <a:tr h="563855">
                <a:tc>
                  <a:txBody>
                    <a:bodyPr/>
                    <a:lstStyle/>
                    <a:p>
                      <a:pPr algn="ctr" rtl="0" fontAlgn="ctr"/>
                      <a:r>
                        <a:rPr lang="en-US" sz="800" b="1" i="0" u="none" strike="noStrike">
                          <a:solidFill>
                            <a:srgbClr val="FFFFFF"/>
                          </a:solidFill>
                          <a:effectLst/>
                          <a:latin typeface="Calibri" panose="020F0502020204030204" pitchFamily="34" charset="0"/>
                        </a:rPr>
                        <a:t>1:30 PM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117 – </a:t>
                      </a:r>
                    </a:p>
                    <a:p>
                      <a:pPr algn="ctr" rtl="0" fontAlgn="ctr"/>
                      <a:r>
                        <a:rPr lang="en-US" sz="800" b="1" i="0" u="none" strike="noStrike" dirty="0">
                          <a:solidFill>
                            <a:srgbClr val="000000"/>
                          </a:solidFill>
                          <a:effectLst/>
                          <a:latin typeface="Calibri" panose="020F0502020204030204" pitchFamily="34" charset="0"/>
                        </a:rPr>
                        <a:t>Penn State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Harrisburg</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094 – </a:t>
                      </a:r>
                    </a:p>
                    <a:p>
                      <a:pPr algn="ctr" rtl="0" fontAlgn="ctr"/>
                      <a:r>
                        <a:rPr lang="en-US" sz="800" b="1" i="0" u="none" strike="noStrike" dirty="0">
                          <a:solidFill>
                            <a:srgbClr val="000000"/>
                          </a:solidFill>
                          <a:effectLst/>
                          <a:latin typeface="Calibri" panose="020F0502020204030204" pitchFamily="34" charset="0"/>
                        </a:rPr>
                        <a:t>Ferris State University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020 – </a:t>
                      </a:r>
                    </a:p>
                    <a:p>
                      <a:pPr algn="ctr" rtl="0" fontAlgn="ctr"/>
                      <a:r>
                        <a:rPr lang="en-US" sz="800" b="1" i="0" u="none" strike="noStrike" dirty="0">
                          <a:solidFill>
                            <a:srgbClr val="000000"/>
                          </a:solidFill>
                          <a:effectLst/>
                          <a:latin typeface="Calibri" panose="020F0502020204030204" pitchFamily="34" charset="0"/>
                        </a:rPr>
                        <a:t>Ryerson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123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Minnesota-Duluth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054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Guelph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070 – </a:t>
                      </a:r>
                    </a:p>
                    <a:p>
                      <a:pPr algn="ctr" rtl="0" fontAlgn="ctr"/>
                      <a:r>
                        <a:rPr lang="en-US" sz="800" b="1" i="0" u="none" strike="noStrike" dirty="0">
                          <a:solidFill>
                            <a:srgbClr val="000000"/>
                          </a:solidFill>
                          <a:effectLst/>
                          <a:latin typeface="Calibri" panose="020F0502020204030204" pitchFamily="34" charset="0"/>
                        </a:rPr>
                        <a:t>St Cloud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015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Evansville</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083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New Hampshire</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022 –</a:t>
                      </a:r>
                    </a:p>
                    <a:p>
                      <a:pPr algn="ctr" rtl="0" fontAlgn="ctr"/>
                      <a:r>
                        <a:rPr lang="en-US" sz="800" b="1" i="0" u="none" strike="noStrike" dirty="0">
                          <a:solidFill>
                            <a:srgbClr val="000000"/>
                          </a:solidFill>
                          <a:effectLst/>
                          <a:latin typeface="Calibri" panose="020F0502020204030204" pitchFamily="34" charset="0"/>
                        </a:rPr>
                        <a:t> Rose </a:t>
                      </a:r>
                      <a:r>
                        <a:rPr lang="en-US" sz="800" b="1" i="0" u="none" strike="noStrike" dirty="0" err="1">
                          <a:solidFill>
                            <a:srgbClr val="000000"/>
                          </a:solidFill>
                          <a:effectLst/>
                          <a:latin typeface="Calibri" panose="020F0502020204030204" pitchFamily="34" charset="0"/>
                        </a:rPr>
                        <a:t>Hulman</a:t>
                      </a:r>
                      <a:r>
                        <a:rPr lang="en-US" sz="800" b="1" i="0" u="none" strike="noStrike" dirty="0">
                          <a:solidFill>
                            <a:srgbClr val="000000"/>
                          </a:solidFill>
                          <a:effectLst/>
                          <a:latin typeface="Calibri" panose="020F0502020204030204" pitchFamily="34" charset="0"/>
                        </a:rPr>
                        <a:t> Inst of Tech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044 – </a:t>
                      </a:r>
                    </a:p>
                    <a:p>
                      <a:pPr algn="ctr" rtl="0" fontAlgn="ctr"/>
                      <a:r>
                        <a:rPr lang="en-US" sz="800" b="1" i="0" u="none" strike="noStrike" dirty="0">
                          <a:solidFill>
                            <a:srgbClr val="000000"/>
                          </a:solidFill>
                          <a:effectLst/>
                          <a:latin typeface="Calibri" panose="020F0502020204030204" pitchFamily="34" charset="0"/>
                        </a:rPr>
                        <a:t>Clemson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104 – </a:t>
                      </a:r>
                    </a:p>
                    <a:p>
                      <a:pPr algn="ctr" rtl="0" fontAlgn="ctr"/>
                      <a:r>
                        <a:rPr lang="en-US" sz="800" b="1" i="0" u="none" strike="noStrike" dirty="0">
                          <a:solidFill>
                            <a:srgbClr val="000000"/>
                          </a:solidFill>
                          <a:effectLst/>
                          <a:latin typeface="Calibri" panose="020F0502020204030204" pitchFamily="34" charset="0"/>
                        </a:rPr>
                        <a:t>Saginaw Valley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058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British Columbia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a:solidFill>
                            <a:srgbClr val="000000"/>
                          </a:solidFill>
                          <a:effectLst/>
                          <a:latin typeface="Calibri" panose="020F0502020204030204" pitchFamily="34" charset="0"/>
                        </a:rPr>
                        <a:t>040 - Washington Univ - St Louis</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105 – </a:t>
                      </a:r>
                    </a:p>
                    <a:p>
                      <a:pPr algn="ctr" rtl="0" fontAlgn="ctr"/>
                      <a:r>
                        <a:rPr lang="en-US" sz="800" b="1" i="0" u="none" strike="noStrike" dirty="0">
                          <a:solidFill>
                            <a:srgbClr val="000000"/>
                          </a:solidFill>
                          <a:effectLst/>
                          <a:latin typeface="Calibri" panose="020F0502020204030204" pitchFamily="34" charset="0"/>
                        </a:rPr>
                        <a:t>Oakland University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011 – </a:t>
                      </a:r>
                    </a:p>
                    <a:p>
                      <a:pPr algn="ctr" rtl="0" fontAlgn="ctr"/>
                      <a:r>
                        <a:rPr lang="en-US" sz="800" b="1" i="0" u="none" strike="noStrike" dirty="0">
                          <a:solidFill>
                            <a:srgbClr val="000000"/>
                          </a:solidFill>
                          <a:effectLst/>
                          <a:latin typeface="Calibri" panose="020F0502020204030204" pitchFamily="34" charset="0"/>
                        </a:rPr>
                        <a:t>Colorado Mesa University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029013249"/>
                  </a:ext>
                </a:extLst>
              </a:tr>
              <a:tr h="268504">
                <a:tc>
                  <a:txBody>
                    <a:bodyPr/>
                    <a:lstStyle/>
                    <a:p>
                      <a:pPr algn="ctr" rtl="0" fontAlgn="ctr"/>
                      <a:r>
                        <a:rPr lang="en-US" sz="800" b="1" i="0" u="none" strike="noStrike">
                          <a:solidFill>
                            <a:srgbClr val="FFFFFF"/>
                          </a:solidFill>
                          <a:effectLst/>
                          <a:latin typeface="Calibri" panose="020F0502020204030204" pitchFamily="34" charset="0"/>
                        </a:rPr>
                        <a:t> </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418114538"/>
                  </a:ext>
                </a:extLst>
              </a:tr>
              <a:tr h="483304">
                <a:tc>
                  <a:txBody>
                    <a:bodyPr/>
                    <a:lstStyle/>
                    <a:p>
                      <a:pPr algn="ctr" rtl="0" fontAlgn="ctr"/>
                      <a:r>
                        <a:rPr lang="en-US" sz="800" b="1" i="0" u="none" strike="noStrike">
                          <a:solidFill>
                            <a:srgbClr val="FFFFFF"/>
                          </a:solidFill>
                          <a:effectLst/>
                          <a:latin typeface="Calibri" panose="020F0502020204030204" pitchFamily="34" charset="0"/>
                        </a:rPr>
                        <a:t>2:30 PM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084 - Worcester Polytechnic Inst</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103 - </a:t>
                      </a:r>
                      <a:r>
                        <a:rPr lang="en-US" sz="800" b="1" i="0" u="none" strike="noStrike" dirty="0" err="1">
                          <a:solidFill>
                            <a:srgbClr val="000000"/>
                          </a:solidFill>
                          <a:effectLst/>
                          <a:latin typeface="Calibri" panose="020F0502020204030204" pitchFamily="34" charset="0"/>
                        </a:rPr>
                        <a:t>Universite</a:t>
                      </a:r>
                      <a:r>
                        <a:rPr lang="en-US" sz="800" b="1" i="0" u="none" strike="noStrike" dirty="0">
                          <a:solidFill>
                            <a:srgbClr val="000000"/>
                          </a:solidFill>
                          <a:effectLst/>
                          <a:latin typeface="Calibri" panose="020F0502020204030204" pitchFamily="34" charset="0"/>
                        </a:rPr>
                        <a:t> Du Quebec-Chicoutimi</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037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Illinois - Urbana Champaign</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067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Connecticut</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107 – </a:t>
                      </a:r>
                    </a:p>
                    <a:p>
                      <a:pPr algn="ctr" rtl="0" fontAlgn="ctr"/>
                      <a:r>
                        <a:rPr lang="en-US" sz="800" b="1" i="0" u="none" strike="noStrike" dirty="0">
                          <a:solidFill>
                            <a:srgbClr val="000000"/>
                          </a:solidFill>
                          <a:effectLst/>
                          <a:latin typeface="Calibri" panose="020F0502020204030204" pitchFamily="34" charset="0"/>
                        </a:rPr>
                        <a:t>Rutgers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049 – </a:t>
                      </a:r>
                    </a:p>
                    <a:p>
                      <a:pPr algn="ctr" rtl="0" fontAlgn="ctr"/>
                      <a:r>
                        <a:rPr lang="en-US" sz="800" b="1" i="0" u="none" strike="noStrike" dirty="0">
                          <a:solidFill>
                            <a:srgbClr val="000000"/>
                          </a:solidFill>
                          <a:effectLst/>
                          <a:latin typeface="Calibri" panose="020F0502020204030204" pitchFamily="34" charset="0"/>
                        </a:rPr>
                        <a:t>Carleton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032 – </a:t>
                      </a:r>
                    </a:p>
                    <a:p>
                      <a:pPr algn="ctr" rtl="0" fontAlgn="ctr"/>
                      <a:r>
                        <a:rPr lang="en-US" sz="800" b="1" i="0" u="none" strike="noStrike" dirty="0">
                          <a:solidFill>
                            <a:srgbClr val="000000"/>
                          </a:solidFill>
                          <a:effectLst/>
                          <a:latin typeface="Calibri" panose="020F0502020204030204" pitchFamily="34" charset="0"/>
                        </a:rPr>
                        <a:t>Grand Valley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074 – </a:t>
                      </a:r>
                    </a:p>
                    <a:p>
                      <a:pPr algn="ctr" rtl="0" fontAlgn="ctr"/>
                      <a:r>
                        <a:rPr lang="en-US" sz="800" b="1" i="0" u="none" strike="noStrike" dirty="0">
                          <a:solidFill>
                            <a:srgbClr val="000000"/>
                          </a:solidFill>
                          <a:effectLst/>
                          <a:latin typeface="Calibri" panose="020F0502020204030204" pitchFamily="34" charset="0"/>
                        </a:rPr>
                        <a:t>Columbia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063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Hartford</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a:solidFill>
                            <a:srgbClr val="000000"/>
                          </a:solidFill>
                          <a:effectLst/>
                          <a:latin typeface="Calibri" panose="020F0502020204030204" pitchFamily="34" charset="0"/>
                        </a:rPr>
                        <a:t>076 - Universite de Sherbrooke</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051 – </a:t>
                      </a:r>
                    </a:p>
                    <a:p>
                      <a:pPr algn="ctr" rtl="0" fontAlgn="ctr"/>
                      <a:r>
                        <a:rPr lang="en-US" sz="800" b="1" i="0" u="none" strike="noStrike" dirty="0">
                          <a:solidFill>
                            <a:srgbClr val="000000"/>
                          </a:solidFill>
                          <a:effectLst/>
                          <a:latin typeface="Calibri" panose="020F0502020204030204" pitchFamily="34" charset="0"/>
                        </a:rPr>
                        <a:t>Concordia University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017 – </a:t>
                      </a:r>
                    </a:p>
                    <a:p>
                      <a:pPr algn="ctr" rtl="0" fontAlgn="ctr"/>
                      <a:r>
                        <a:rPr lang="en-US" sz="800" b="1" i="0" u="none" strike="noStrike" dirty="0">
                          <a:solidFill>
                            <a:srgbClr val="000000"/>
                          </a:solidFill>
                          <a:effectLst/>
                          <a:latin typeface="Calibri" panose="020F0502020204030204" pitchFamily="34" charset="0"/>
                        </a:rPr>
                        <a:t>Purdue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 Northwest</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a:solidFill>
                            <a:srgbClr val="000000"/>
                          </a:solidFill>
                          <a:effectLst/>
                          <a:latin typeface="Calibri" panose="020F0502020204030204" pitchFamily="34" charset="0"/>
                        </a:rPr>
                        <a:t>087 - Washington State Univ</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038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Central Florida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077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Michigan - Dearborn</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12355497"/>
                  </a:ext>
                </a:extLst>
              </a:tr>
              <a:tr h="268504">
                <a:tc>
                  <a:txBody>
                    <a:bodyPr/>
                    <a:lstStyle/>
                    <a:p>
                      <a:pPr algn="ctr" rtl="0" fontAlgn="ctr"/>
                      <a:r>
                        <a:rPr lang="en-US" sz="800" b="1" i="0" u="none" strike="noStrike">
                          <a:solidFill>
                            <a:srgbClr val="FFFFFF"/>
                          </a:solidFill>
                          <a:effectLst/>
                          <a:latin typeface="Calibri" panose="020F0502020204030204" pitchFamily="34" charset="0"/>
                        </a:rPr>
                        <a:t> </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084610452"/>
                  </a:ext>
                </a:extLst>
              </a:tr>
              <a:tr h="375903">
                <a:tc>
                  <a:txBody>
                    <a:bodyPr/>
                    <a:lstStyle/>
                    <a:p>
                      <a:pPr algn="ctr" rtl="0" fontAlgn="ctr"/>
                      <a:r>
                        <a:rPr lang="en-US" sz="800" b="1" i="0" u="none" strike="noStrike">
                          <a:solidFill>
                            <a:srgbClr val="FFFFFF"/>
                          </a:solidFill>
                          <a:effectLst/>
                          <a:latin typeface="Calibri" panose="020F0502020204030204" pitchFamily="34" charset="0"/>
                        </a:rPr>
                        <a:t>3:30 PM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025 – </a:t>
                      </a:r>
                    </a:p>
                    <a:p>
                      <a:pPr algn="ctr" rtl="0" fontAlgn="ctr"/>
                      <a:r>
                        <a:rPr lang="en-US" sz="800" b="1" i="0" u="none" strike="noStrike" dirty="0">
                          <a:solidFill>
                            <a:srgbClr val="000000"/>
                          </a:solidFill>
                          <a:effectLst/>
                          <a:latin typeface="Calibri" panose="020F0502020204030204" pitchFamily="34" charset="0"/>
                        </a:rPr>
                        <a:t>Lehigh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135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South Florida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099 – </a:t>
                      </a:r>
                    </a:p>
                    <a:p>
                      <a:pPr algn="ctr" rtl="0" fontAlgn="ctr"/>
                      <a:r>
                        <a:rPr lang="en-US" sz="800" b="1" i="0" u="none" strike="noStrike" dirty="0">
                          <a:solidFill>
                            <a:srgbClr val="000000"/>
                          </a:solidFill>
                          <a:effectLst/>
                          <a:latin typeface="Calibri" panose="020F0502020204030204" pitchFamily="34" charset="0"/>
                        </a:rPr>
                        <a:t>Villanova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024 - Tennessee Tech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060 – </a:t>
                      </a:r>
                    </a:p>
                    <a:p>
                      <a:pPr algn="ctr" rtl="0" fontAlgn="ctr"/>
                      <a:r>
                        <a:rPr lang="en-US" sz="800" b="1" i="0" u="none" strike="noStrike" dirty="0">
                          <a:solidFill>
                            <a:srgbClr val="000000"/>
                          </a:solidFill>
                          <a:effectLst/>
                          <a:latin typeface="Calibri" panose="020F0502020204030204" pitchFamily="34" charset="0"/>
                        </a:rPr>
                        <a:t>US Naval Academy</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085 – </a:t>
                      </a:r>
                    </a:p>
                    <a:p>
                      <a:pPr algn="ctr" rtl="0" fontAlgn="ctr"/>
                      <a:r>
                        <a:rPr lang="en-US" sz="800" b="1" i="0" u="none" strike="noStrike" dirty="0">
                          <a:solidFill>
                            <a:srgbClr val="000000"/>
                          </a:solidFill>
                          <a:effectLst/>
                          <a:latin typeface="Calibri" panose="020F0502020204030204" pitchFamily="34" charset="0"/>
                        </a:rPr>
                        <a:t>Texas Tech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s-ES" sz="800" b="1" i="0" u="none" strike="noStrike" dirty="0">
                          <a:solidFill>
                            <a:srgbClr val="000000"/>
                          </a:solidFill>
                          <a:effectLst/>
                          <a:latin typeface="Calibri" panose="020F0502020204030204" pitchFamily="34" charset="0"/>
                        </a:rPr>
                        <a:t>118 – </a:t>
                      </a:r>
                    </a:p>
                    <a:p>
                      <a:pPr algn="ctr" rtl="0" fontAlgn="ctr"/>
                      <a:r>
                        <a:rPr lang="es-ES" sz="800" b="1" i="0" u="none" strike="noStrike" dirty="0">
                          <a:solidFill>
                            <a:srgbClr val="000000"/>
                          </a:solidFill>
                          <a:effectLst/>
                          <a:latin typeface="Calibri" panose="020F0502020204030204" pitchFamily="34" charset="0"/>
                        </a:rPr>
                        <a:t>Alabama A &amp; M </a:t>
                      </a:r>
                      <a:r>
                        <a:rPr lang="es-ES" sz="800" b="1" i="0" u="none" strike="noStrike" dirty="0" err="1">
                          <a:solidFill>
                            <a:srgbClr val="000000"/>
                          </a:solidFill>
                          <a:effectLst/>
                          <a:latin typeface="Calibri" panose="020F0502020204030204" pitchFamily="34" charset="0"/>
                        </a:rPr>
                        <a:t>Univ</a:t>
                      </a:r>
                      <a:endParaRPr lang="es-E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069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Saskatchewan</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101 – </a:t>
                      </a:r>
                    </a:p>
                    <a:p>
                      <a:pPr algn="ctr" rtl="0" fontAlgn="ctr"/>
                      <a:r>
                        <a:rPr lang="en-US" sz="800" b="1" i="0" u="none" strike="noStrike" dirty="0">
                          <a:solidFill>
                            <a:srgbClr val="000000"/>
                          </a:solidFill>
                          <a:effectLst/>
                          <a:latin typeface="Calibri" panose="020F0502020204030204" pitchFamily="34" charset="0"/>
                        </a:rPr>
                        <a:t>Central Michigan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068 –</a:t>
                      </a:r>
                    </a:p>
                    <a:p>
                      <a:pPr algn="ctr" rtl="0" fontAlgn="ctr"/>
                      <a:r>
                        <a:rPr lang="en-US" sz="800" b="1" i="0" u="none" strike="noStrike" dirty="0">
                          <a:solidFill>
                            <a:srgbClr val="000000"/>
                          </a:solidFill>
                          <a:effectLst/>
                          <a:latin typeface="Calibri" panose="020F0502020204030204" pitchFamily="34" charset="0"/>
                        </a:rPr>
                        <a:t> Florida Inst of Tech</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073 –</a:t>
                      </a:r>
                    </a:p>
                    <a:p>
                      <a:pPr algn="ctr" rtl="0" fontAlgn="ctr"/>
                      <a:r>
                        <a:rPr lang="en-US" sz="800" b="1" i="0" u="none" strike="noStrike" dirty="0">
                          <a:solidFill>
                            <a:srgbClr val="000000"/>
                          </a:solidFill>
                          <a:effectLst/>
                          <a:latin typeface="Calibri" panose="020F0502020204030204" pitchFamily="34" charset="0"/>
                        </a:rPr>
                        <a:t> </a:t>
                      </a: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Akron</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a:solidFill>
                            <a:srgbClr val="000000"/>
                          </a:solidFill>
                          <a:effectLst/>
                          <a:latin typeface="Calibri" panose="020F0502020204030204" pitchFamily="34" charset="0"/>
                        </a:rPr>
                        <a:t>108 - Northwestern Univ</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119 – </a:t>
                      </a:r>
                    </a:p>
                    <a:p>
                      <a:pPr algn="ctr" rtl="0" fontAlgn="ctr"/>
                      <a:r>
                        <a:rPr lang="en-US" sz="800" b="1" i="0" u="none" strike="noStrike" dirty="0" err="1">
                          <a:solidFill>
                            <a:srgbClr val="000000"/>
                          </a:solidFill>
                          <a:effectLst/>
                          <a:latin typeface="Calibri" panose="020F0502020204030204" pitchFamily="34" charset="0"/>
                        </a:rPr>
                        <a:t>Univ</a:t>
                      </a:r>
                      <a:r>
                        <a:rPr lang="en-US" sz="800" b="1" i="0" u="none" strike="noStrike" dirty="0">
                          <a:solidFill>
                            <a:srgbClr val="000000"/>
                          </a:solidFill>
                          <a:effectLst/>
                          <a:latin typeface="Calibri" panose="020F0502020204030204" pitchFamily="34" charset="0"/>
                        </a:rPr>
                        <a:t> of Manitoba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089 –</a:t>
                      </a:r>
                    </a:p>
                    <a:p>
                      <a:pPr algn="ctr" rtl="0" fontAlgn="ctr"/>
                      <a:r>
                        <a:rPr lang="en-US" sz="800" b="1" i="0" u="none" strike="noStrike" dirty="0">
                          <a:solidFill>
                            <a:srgbClr val="000000"/>
                          </a:solidFill>
                          <a:effectLst/>
                          <a:latin typeface="Calibri" panose="020F0502020204030204" pitchFamily="34" charset="0"/>
                        </a:rPr>
                        <a:t> Cooper Union</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111 – </a:t>
                      </a:r>
                    </a:p>
                    <a:p>
                      <a:pPr algn="ctr" rtl="0" fontAlgn="ctr"/>
                      <a:r>
                        <a:rPr lang="en-US" sz="800" b="1" i="0" u="none" strike="noStrike" dirty="0">
                          <a:solidFill>
                            <a:srgbClr val="000000"/>
                          </a:solidFill>
                          <a:effectLst/>
                          <a:latin typeface="Calibri" panose="020F0502020204030204" pitchFamily="34" charset="0"/>
                        </a:rPr>
                        <a:t>Duke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80995822"/>
                  </a:ext>
                </a:extLst>
              </a:tr>
              <a:tr h="268504">
                <a:tc>
                  <a:txBody>
                    <a:bodyPr/>
                    <a:lstStyle/>
                    <a:p>
                      <a:pPr algn="ctr" rtl="0" fontAlgn="ctr"/>
                      <a:r>
                        <a:rPr lang="en-US" sz="800" b="1" i="0" u="none" strike="noStrike">
                          <a:solidFill>
                            <a:srgbClr val="FFFFFF"/>
                          </a:solidFill>
                          <a:effectLst/>
                          <a:latin typeface="Calibri" panose="020F0502020204030204" pitchFamily="34" charset="0"/>
                        </a:rPr>
                        <a:t> </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107146541"/>
                  </a:ext>
                </a:extLst>
              </a:tr>
              <a:tr h="366954">
                <a:tc>
                  <a:txBody>
                    <a:bodyPr/>
                    <a:lstStyle/>
                    <a:p>
                      <a:pPr algn="ctr" rtl="0" fontAlgn="ctr"/>
                      <a:r>
                        <a:rPr lang="en-US" sz="800" b="1" i="0" u="none" strike="noStrike">
                          <a:solidFill>
                            <a:srgbClr val="FFFFFF"/>
                          </a:solidFill>
                          <a:effectLst/>
                          <a:latin typeface="Calibri" panose="020F0502020204030204" pitchFamily="34" charset="0"/>
                        </a:rPr>
                        <a:t>4:30 PM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rowSpan="2">
                  <a:txBody>
                    <a:bodyPr/>
                    <a:lstStyle/>
                    <a:p>
                      <a:pPr algn="ctr" rtl="0" fontAlgn="ctr"/>
                      <a:r>
                        <a:rPr lang="es-ES" sz="800" b="1" i="0" u="none" strike="noStrike" dirty="0">
                          <a:solidFill>
                            <a:srgbClr val="000000"/>
                          </a:solidFill>
                          <a:effectLst/>
                          <a:latin typeface="Calibri" panose="020F0502020204030204" pitchFamily="34" charset="0"/>
                        </a:rPr>
                        <a:t>075 - Universidad </a:t>
                      </a:r>
                      <a:r>
                        <a:rPr lang="es-ES" sz="800" b="1" i="0" u="none" strike="noStrike" dirty="0" err="1">
                          <a:solidFill>
                            <a:srgbClr val="000000"/>
                          </a:solidFill>
                          <a:effectLst/>
                          <a:latin typeface="Calibri" panose="020F0502020204030204" pitchFamily="34" charset="0"/>
                        </a:rPr>
                        <a:t>Politecnica</a:t>
                      </a:r>
                      <a:r>
                        <a:rPr lang="es-ES" sz="800" b="1" i="0" u="none" strike="noStrike" dirty="0">
                          <a:solidFill>
                            <a:srgbClr val="000000"/>
                          </a:solidFill>
                          <a:effectLst/>
                          <a:latin typeface="Calibri" panose="020F0502020204030204" pitchFamily="34" charset="0"/>
                        </a:rPr>
                        <a:t> de Valencia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106 - Mississippi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s-ES" sz="800" b="1" i="0" u="none" strike="noStrike" dirty="0">
                          <a:solidFill>
                            <a:srgbClr val="000000"/>
                          </a:solidFill>
                          <a:effectLst/>
                          <a:latin typeface="Calibri" panose="020F0502020204030204" pitchFamily="34" charset="0"/>
                        </a:rPr>
                        <a:t>132 - Universidad Nacional Autónoma de México</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#N/A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s-ES" sz="800" b="1" i="0" u="none" strike="noStrike" dirty="0">
                          <a:solidFill>
                            <a:srgbClr val="000000"/>
                          </a:solidFill>
                          <a:effectLst/>
                          <a:latin typeface="Calibri" panose="020F0502020204030204" pitchFamily="34" charset="0"/>
                        </a:rPr>
                        <a:t>110 - Universidad </a:t>
                      </a:r>
                      <a:r>
                        <a:rPr lang="es-ES" sz="800" b="1" i="0" u="none" strike="noStrike" dirty="0" err="1">
                          <a:solidFill>
                            <a:srgbClr val="000000"/>
                          </a:solidFill>
                          <a:effectLst/>
                          <a:latin typeface="Calibri" panose="020F0502020204030204" pitchFamily="34" charset="0"/>
                        </a:rPr>
                        <a:t>Autonoma</a:t>
                      </a:r>
                      <a:r>
                        <a:rPr lang="es-ES" sz="800" b="1" i="0" u="none" strike="noStrike" dirty="0">
                          <a:solidFill>
                            <a:srgbClr val="000000"/>
                          </a:solidFill>
                          <a:effectLst/>
                          <a:latin typeface="Calibri" panose="020F0502020204030204" pitchFamily="34" charset="0"/>
                        </a:rPr>
                        <a:t> Estado </a:t>
                      </a:r>
                      <a:r>
                        <a:rPr lang="es-ES" sz="800" b="1" i="0" u="none" strike="noStrike" dirty="0" err="1">
                          <a:solidFill>
                            <a:srgbClr val="000000"/>
                          </a:solidFill>
                          <a:effectLst/>
                          <a:latin typeface="Calibri" panose="020F0502020204030204" pitchFamily="34" charset="0"/>
                        </a:rPr>
                        <a:t>Mexico</a:t>
                      </a:r>
                      <a:endParaRPr lang="es-E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029 – </a:t>
                      </a:r>
                    </a:p>
                    <a:p>
                      <a:pPr algn="ctr" rtl="0" fontAlgn="ctr"/>
                      <a:r>
                        <a:rPr lang="en-US" sz="800" b="1" i="0" u="none" strike="noStrike" dirty="0">
                          <a:solidFill>
                            <a:srgbClr val="000000"/>
                          </a:solidFill>
                          <a:effectLst/>
                          <a:latin typeface="Calibri" panose="020F0502020204030204" pitchFamily="34" charset="0"/>
                        </a:rPr>
                        <a:t>York College of Pennsylvania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112 – </a:t>
                      </a:r>
                    </a:p>
                    <a:p>
                      <a:pPr algn="ctr" rtl="0" fontAlgn="ctr"/>
                      <a:r>
                        <a:rPr lang="en-US" sz="800" b="1" i="0" u="none" strike="noStrike" dirty="0">
                          <a:solidFill>
                            <a:srgbClr val="000000"/>
                          </a:solidFill>
                          <a:effectLst/>
                          <a:latin typeface="Calibri" panose="020F0502020204030204" pitchFamily="34" charset="0"/>
                        </a:rPr>
                        <a:t>Western Michigan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097 – </a:t>
                      </a:r>
                    </a:p>
                    <a:p>
                      <a:pPr algn="ctr" rtl="0" fontAlgn="ctr"/>
                      <a:r>
                        <a:rPr lang="en-US" sz="800" b="1" i="0" u="none" strike="noStrike" dirty="0">
                          <a:solidFill>
                            <a:srgbClr val="000000"/>
                          </a:solidFill>
                          <a:effectLst/>
                          <a:latin typeface="Calibri" panose="020F0502020204030204" pitchFamily="34" charset="0"/>
                        </a:rPr>
                        <a:t>Dalhousie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fr-FR" sz="800" b="1" i="0" u="none" strike="noStrike" dirty="0">
                          <a:solidFill>
                            <a:srgbClr val="000000"/>
                          </a:solidFill>
                          <a:effectLst/>
                          <a:latin typeface="Calibri" panose="020F0502020204030204" pitchFamily="34" charset="0"/>
                        </a:rPr>
                        <a:t>088 – </a:t>
                      </a:r>
                    </a:p>
                    <a:p>
                      <a:pPr algn="ctr" rtl="0" fontAlgn="ctr"/>
                      <a:r>
                        <a:rPr lang="fr-FR" sz="800" b="1" i="0" u="none" strike="noStrike" dirty="0">
                          <a:solidFill>
                            <a:srgbClr val="000000"/>
                          </a:solidFill>
                          <a:effectLst/>
                          <a:latin typeface="Calibri" panose="020F0502020204030204" pitchFamily="34" charset="0"/>
                        </a:rPr>
                        <a:t>Cegep du Vieux - </a:t>
                      </a:r>
                      <a:r>
                        <a:rPr lang="fr-FR" sz="800" b="1" i="0" u="none" strike="noStrike" dirty="0" err="1">
                          <a:solidFill>
                            <a:srgbClr val="000000"/>
                          </a:solidFill>
                          <a:effectLst/>
                          <a:latin typeface="Calibri" panose="020F0502020204030204" pitchFamily="34" charset="0"/>
                        </a:rPr>
                        <a:t>Montreal</a:t>
                      </a:r>
                      <a:endParaRPr lang="fr-FR"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081 – </a:t>
                      </a:r>
                    </a:p>
                    <a:p>
                      <a:pPr algn="ctr" rtl="0" fontAlgn="ctr"/>
                      <a:r>
                        <a:rPr lang="en-US" sz="800" b="1" i="0" u="none" strike="noStrike" dirty="0">
                          <a:solidFill>
                            <a:srgbClr val="000000"/>
                          </a:solidFill>
                          <a:effectLst/>
                          <a:latin typeface="Calibri" panose="020F0502020204030204" pitchFamily="34" charset="0"/>
                        </a:rPr>
                        <a:t>Lakehead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096 – </a:t>
                      </a:r>
                    </a:p>
                    <a:p>
                      <a:pPr algn="ctr" rtl="0" fontAlgn="ctr"/>
                      <a:r>
                        <a:rPr lang="en-US" sz="800" b="1" i="0" u="none" strike="noStrike" dirty="0">
                          <a:solidFill>
                            <a:srgbClr val="000000"/>
                          </a:solidFill>
                          <a:effectLst/>
                          <a:latin typeface="Calibri" panose="020F0502020204030204" pitchFamily="34" charset="0"/>
                        </a:rPr>
                        <a:t>Bradley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057 – </a:t>
                      </a:r>
                    </a:p>
                    <a:p>
                      <a:pPr algn="ctr" rtl="0" fontAlgn="ctr"/>
                      <a:r>
                        <a:rPr lang="en-US" sz="800" b="1" i="0" u="none" strike="noStrike" dirty="0">
                          <a:solidFill>
                            <a:srgbClr val="000000"/>
                          </a:solidFill>
                          <a:effectLst/>
                          <a:latin typeface="Calibri" panose="020F0502020204030204" pitchFamily="34" charset="0"/>
                        </a:rPr>
                        <a:t>Florida International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128 – </a:t>
                      </a:r>
                    </a:p>
                    <a:p>
                      <a:pPr algn="ctr" rtl="0" fontAlgn="ctr"/>
                      <a:r>
                        <a:rPr lang="en-US" sz="800" b="1" i="0" u="none" strike="noStrike" dirty="0">
                          <a:solidFill>
                            <a:srgbClr val="000000"/>
                          </a:solidFill>
                          <a:effectLst/>
                          <a:latin typeface="Calibri" panose="020F0502020204030204" pitchFamily="34" charset="0"/>
                        </a:rPr>
                        <a:t>South Dakota State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#N/A</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ctr" rtl="0" fontAlgn="ctr"/>
                      <a:r>
                        <a:rPr lang="en-US" sz="800" b="1" i="0" u="none" strike="noStrike" dirty="0">
                          <a:solidFill>
                            <a:srgbClr val="000000"/>
                          </a:solidFill>
                          <a:effectLst/>
                          <a:latin typeface="Calibri" panose="020F0502020204030204" pitchFamily="34" charset="0"/>
                        </a:rPr>
                        <a:t>023 – </a:t>
                      </a:r>
                    </a:p>
                    <a:p>
                      <a:pPr algn="ctr" rtl="0" fontAlgn="ctr"/>
                      <a:r>
                        <a:rPr lang="en-US" sz="800" b="1" i="0" u="none" strike="noStrike" dirty="0">
                          <a:solidFill>
                            <a:srgbClr val="000000"/>
                          </a:solidFill>
                          <a:effectLst/>
                          <a:latin typeface="Calibri" panose="020F0502020204030204" pitchFamily="34" charset="0"/>
                        </a:rPr>
                        <a:t>Old Dominion </a:t>
                      </a:r>
                      <a:r>
                        <a:rPr lang="en-US" sz="800" b="1" i="0" u="none" strike="noStrike" dirty="0" err="1">
                          <a:solidFill>
                            <a:srgbClr val="000000"/>
                          </a:solidFill>
                          <a:effectLst/>
                          <a:latin typeface="Calibri" panose="020F0502020204030204" pitchFamily="34" charset="0"/>
                        </a:rPr>
                        <a:t>Univ</a:t>
                      </a:r>
                      <a:endParaRPr lang="en-US" sz="800" b="1" i="0" u="none" strike="noStrike" dirty="0">
                        <a:solidFill>
                          <a:srgbClr val="000000"/>
                        </a:solidFill>
                        <a:effectLst/>
                        <a:latin typeface="Calibri" panose="020F0502020204030204" pitchFamily="34" charset="0"/>
                      </a:endParaRP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88636311"/>
                  </a:ext>
                </a:extLst>
              </a:tr>
              <a:tr h="501205">
                <a:tc>
                  <a:txBody>
                    <a:bodyPr/>
                    <a:lstStyle/>
                    <a:p>
                      <a:pPr algn="ctr" rtl="0" fontAlgn="ctr"/>
                      <a:r>
                        <a:rPr lang="en-US" sz="800" b="1" i="0" u="none" strike="noStrike" dirty="0">
                          <a:solidFill>
                            <a:srgbClr val="FFFFFF"/>
                          </a:solidFill>
                          <a:effectLst/>
                          <a:latin typeface="Calibri" panose="020F0502020204030204" pitchFamily="34" charset="0"/>
                        </a:rPr>
                        <a:t> </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876129760"/>
                  </a:ext>
                </a:extLst>
              </a:tr>
              <a:tr h="259553">
                <a:tc>
                  <a:txBody>
                    <a:bodyPr/>
                    <a:lstStyle/>
                    <a:p>
                      <a:pPr algn="ctr" rtl="0" fontAlgn="ctr"/>
                      <a:r>
                        <a:rPr lang="en-US" sz="500" b="1" i="0" u="none" strike="noStrike">
                          <a:solidFill>
                            <a:srgbClr val="FFFFFF"/>
                          </a:solidFill>
                          <a:effectLst/>
                          <a:latin typeface="Calibri" panose="020F0502020204030204" pitchFamily="34" charset="0"/>
                        </a:rPr>
                        <a:t>5:00 PM</a:t>
                      </a:r>
                    </a:p>
                  </a:txBody>
                  <a:tcPr marL="4364" marR="4364" marT="4364" marB="0" anchor="ctr">
                    <a:lnL>
                      <a:noFill/>
                    </a:lnL>
                    <a:lnR w="12700" cap="flat" cmpd="sng" algn="ctr">
                      <a:solidFill>
                        <a:srgbClr val="000000"/>
                      </a:solidFill>
                      <a:prstDash val="solid"/>
                      <a:round/>
                      <a:headEnd type="none" w="med" len="med"/>
                      <a:tailEnd type="none" w="med" len="med"/>
                    </a:lnR>
                    <a:lnT>
                      <a:noFill/>
                    </a:lnT>
                    <a:lnB>
                      <a:noFill/>
                    </a:lnB>
                    <a:solidFill>
                      <a:srgbClr val="FF0000"/>
                    </a:solidFill>
                  </a:tcPr>
                </a:tc>
                <a:tc>
                  <a:txBody>
                    <a:bodyPr/>
                    <a:lstStyle/>
                    <a:p>
                      <a:pPr algn="l" rtl="0" fontAlgn="ctr"/>
                      <a:r>
                        <a:rPr lang="en-US" sz="500" b="1" i="0" u="none" strike="noStrike" dirty="0">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dirty="0">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dirty="0">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dirty="0">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tc>
                  <a:txBody>
                    <a:bodyPr/>
                    <a:lstStyle/>
                    <a:p>
                      <a:pPr algn="l" rtl="0" fontAlgn="ctr"/>
                      <a:r>
                        <a:rPr lang="en-US" sz="500" b="1" i="0" u="none" strike="noStrike" dirty="0">
                          <a:solidFill>
                            <a:srgbClr val="000000"/>
                          </a:solidFill>
                          <a:effectLst/>
                          <a:latin typeface="Calibri" panose="020F0502020204030204" pitchFamily="34" charset="0"/>
                        </a:rPr>
                        <a:t> </a:t>
                      </a:r>
                    </a:p>
                  </a:txBody>
                  <a:tcPr marL="4364" marR="4364" marT="436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bg1"/>
                    </a:solidFill>
                  </a:tcPr>
                </a:tc>
                <a:extLst>
                  <a:ext uri="{0D108BD9-81ED-4DB2-BD59-A6C34878D82A}">
                    <a16:rowId xmlns:a16="http://schemas.microsoft.com/office/drawing/2014/main" val="3124382514"/>
                  </a:ext>
                </a:extLst>
              </a:tr>
            </a:tbl>
          </a:graphicData>
        </a:graphic>
      </p:graphicFrame>
    </p:spTree>
    <p:extLst>
      <p:ext uri="{BB962C8B-B14F-4D97-AF65-F5344CB8AC3E}">
        <p14:creationId xmlns:p14="http://schemas.microsoft.com/office/powerpoint/2010/main" val="14933232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REGISTERED TEAM LIST</a:t>
            </a:r>
          </a:p>
        </p:txBody>
      </p:sp>
      <p:sp>
        <p:nvSpPr>
          <p:cNvPr id="6" name="Slide Number Placeholder 5"/>
          <p:cNvSpPr>
            <a:spLocks noGrp="1"/>
          </p:cNvSpPr>
          <p:nvPr>
            <p:ph type="sldNum" sz="quarter" idx="12"/>
          </p:nvPr>
        </p:nvSpPr>
        <p:spPr/>
        <p:txBody>
          <a:bodyPr/>
          <a:lstStyle/>
          <a:p>
            <a:fld id="{1EE46988-AC4D-4F63-B87E-083C11D6C622}" type="slidenum">
              <a:rPr lang="en-US" smtClean="0"/>
              <a:t>26</a:t>
            </a:fld>
            <a:endParaRPr lang="en-US" dirty="0"/>
          </a:p>
        </p:txBody>
      </p:sp>
      <p:sp>
        <p:nvSpPr>
          <p:cNvPr id="7" name="Footer Placeholder 1"/>
          <p:cNvSpPr>
            <a:spLocks noGrp="1"/>
          </p:cNvSpPr>
          <p:nvPr>
            <p:ph type="ftr" sz="quarter" idx="11"/>
          </p:nvPr>
        </p:nvSpPr>
        <p:spPr>
          <a:xfrm>
            <a:off x="2574608" y="9322649"/>
            <a:ext cx="2623185" cy="735751"/>
          </a:xfrm>
        </p:spPr>
        <p:txBody>
          <a:bodyPr/>
          <a:lstStyle/>
          <a:p>
            <a:r>
              <a:rPr lang="en-US" dirty="0"/>
              <a:t>FSAE MICHIGAN 2018</a:t>
            </a:r>
          </a:p>
        </p:txBody>
      </p:sp>
      <p:graphicFrame>
        <p:nvGraphicFramePr>
          <p:cNvPr id="10" name="Table 9">
            <a:extLst>
              <a:ext uri="{FF2B5EF4-FFF2-40B4-BE49-F238E27FC236}">
                <a16:creationId xmlns:a16="http://schemas.microsoft.com/office/drawing/2014/main" id="{54D953AA-58D4-48FD-8EC8-7E00D9EE2513}"/>
              </a:ext>
            </a:extLst>
          </p:cNvPr>
          <p:cNvGraphicFramePr>
            <a:graphicFrameLocks noGrp="1"/>
          </p:cNvGraphicFramePr>
          <p:nvPr>
            <p:extLst>
              <p:ext uri="{D42A27DB-BD31-4B8C-83A1-F6EECF244321}">
                <p14:modId xmlns:p14="http://schemas.microsoft.com/office/powerpoint/2010/main" val="3621176794"/>
              </p:ext>
            </p:extLst>
          </p:nvPr>
        </p:nvGraphicFramePr>
        <p:xfrm>
          <a:off x="639456" y="1356108"/>
          <a:ext cx="6703695" cy="7448633"/>
        </p:xfrm>
        <a:graphic>
          <a:graphicData uri="http://schemas.openxmlformats.org/drawingml/2006/table">
            <a:tbl>
              <a:tblPr firstRow="1" firstCol="1" bandRow="1"/>
              <a:tblGrid>
                <a:gridCol w="923264">
                  <a:extLst>
                    <a:ext uri="{9D8B030D-6E8A-4147-A177-3AD203B41FA5}">
                      <a16:colId xmlns:a16="http://schemas.microsoft.com/office/drawing/2014/main" val="2269491320"/>
                    </a:ext>
                  </a:extLst>
                </a:gridCol>
                <a:gridCol w="2261326">
                  <a:extLst>
                    <a:ext uri="{9D8B030D-6E8A-4147-A177-3AD203B41FA5}">
                      <a16:colId xmlns:a16="http://schemas.microsoft.com/office/drawing/2014/main" val="596941919"/>
                    </a:ext>
                  </a:extLst>
                </a:gridCol>
                <a:gridCol w="2261326">
                  <a:extLst>
                    <a:ext uri="{9D8B030D-6E8A-4147-A177-3AD203B41FA5}">
                      <a16:colId xmlns:a16="http://schemas.microsoft.com/office/drawing/2014/main" val="1701978769"/>
                    </a:ext>
                  </a:extLst>
                </a:gridCol>
                <a:gridCol w="1257779">
                  <a:extLst>
                    <a:ext uri="{9D8B030D-6E8A-4147-A177-3AD203B41FA5}">
                      <a16:colId xmlns:a16="http://schemas.microsoft.com/office/drawing/2014/main" val="3392871372"/>
                    </a:ext>
                  </a:extLst>
                </a:gridCol>
              </a:tblGrid>
              <a:tr h="163542">
                <a:tc>
                  <a:txBody>
                    <a:bodyPr/>
                    <a:lstStyle/>
                    <a:p>
                      <a:pPr marL="0" marR="0">
                        <a:lnSpc>
                          <a:spcPct val="107000"/>
                        </a:lnSpc>
                        <a:spcBef>
                          <a:spcPts val="0"/>
                        </a:spcBef>
                        <a:spcAft>
                          <a:spcPts val="0"/>
                        </a:spcAft>
                      </a:pPr>
                      <a:r>
                        <a:rPr lang="en-US" sz="10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Team Number</a:t>
                      </a:r>
                      <a:endParaRPr lang="en-US"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Calibri" panose="020F0502020204030204" pitchFamily="34" charset="0"/>
                        </a:rPr>
                        <a:t>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Calibri" panose="020F0502020204030204" pitchFamily="34" charset="0"/>
                        </a:rPr>
                        <a:t>Team Name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Calibri" panose="020F0502020204030204" pitchFamily="34" charset="0"/>
                        </a:rPr>
                        <a:t>Country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625309664"/>
                  </a:ext>
                </a:extLst>
              </a:tr>
              <a:tr h="16354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001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Universitat Stuttgart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Rennteam Uni Stuttgart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Germany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9558457"/>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002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Oregon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Global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0995696"/>
                  </a:ext>
                </a:extLst>
              </a:tr>
              <a:tr h="16354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003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Graz Technical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TUG Racing Team</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Austria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5845930"/>
                  </a:ext>
                </a:extLst>
              </a:tr>
              <a:tr h="16354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005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Michigan - Ann Arbor</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MRacing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6235838"/>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006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San Jose State 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Spartan Racing Combustion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42244581"/>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007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Minnesota - Twin Cities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Gopher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7418084"/>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008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Cornell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Cornell Formula SAE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3278085"/>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009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Rochester Institute of Technology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RIT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10765860"/>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010</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Wisconsin - Madison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Wisconsin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4862216"/>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011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Colorado Mesa 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Mesa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09637488"/>
                  </a:ext>
                </a:extLst>
              </a:tr>
              <a:tr h="16354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015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Evansville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Ace's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7056620"/>
                  </a:ext>
                </a:extLst>
              </a:tr>
              <a:tr h="16354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016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Michigan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State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4915577"/>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017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Purdue Univ - Northwest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PNW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6304758"/>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018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Ecole De Technologie Superieure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Formule ETS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8150660"/>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019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Kettering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Kettering University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6076575"/>
                  </a:ext>
                </a:extLst>
              </a:tr>
              <a:tr h="127434">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020</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Ryerson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RFR</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86808590"/>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021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Rensselaer Polytechnic Inst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Rensselaer Motorsport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690080"/>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022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Rose Hulman Inst of Tech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RoseGPE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05611279"/>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023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Old Dominion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Monarch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99928161"/>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024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Tennessee Tech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TTU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480981"/>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025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Lehigh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Lehigh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2548177"/>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026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Toronto</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University of Toronto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054192"/>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027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Florida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Gator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1947855"/>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029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York College of Pennsylvania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spartan formula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7420162"/>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030</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Michigan Tech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Michigan Tech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3820892"/>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031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Auburn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War Eagle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3444995"/>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032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Grand Valley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GVSU Laker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8571550"/>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034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Missouri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Mizzou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486750"/>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035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Pittsburgh - Pittsburgh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Panther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6585709"/>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036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Louisiana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LSU TigerRacing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99434155"/>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037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Illinois - Urbana Champaign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Illini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5962292"/>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038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Central Florida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Knights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4908050"/>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039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Toledo</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Rocket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1783362"/>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040</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Washington Univ - St Louis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Wash U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1374247"/>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Penn State Univ - University Park</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Penn State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1882969"/>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Brown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Brown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85159404"/>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US Air Force Academy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Air Force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2451716"/>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Clemson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Clemson Formula SAE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9581929"/>
                  </a:ext>
                </a:extLst>
              </a:tr>
              <a:tr h="16354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 of Maryland - College Park</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Terps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339943"/>
                  </a:ext>
                </a:extLst>
              </a:tr>
              <a:tr h="16354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Universidad Simon Bolivar</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F-SAE USB</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Venezuela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547053"/>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Lawrence Technological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Blue Devil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6475599"/>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Georgia Institute of Technology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GT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6603641"/>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049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Carleton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Ravens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8341404"/>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050</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Clarkson 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Golden Knights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25435223"/>
                  </a:ext>
                </a:extLst>
              </a:tr>
              <a:tr h="15748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Calibri" panose="020F0502020204030204" pitchFamily="34" charset="0"/>
                        </a:rPr>
                        <a:t>051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Concordia 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Concordia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4380571"/>
                  </a:ext>
                </a:extLst>
              </a:tr>
              <a:tr h="157486">
                <a:tc>
                  <a:txBody>
                    <a:bodyPr/>
                    <a:lstStyle/>
                    <a:p>
                      <a:pPr marL="0" marR="0">
                        <a:lnSpc>
                          <a:spcPct val="107000"/>
                        </a:lnSpc>
                        <a:spcBef>
                          <a:spcPts val="0"/>
                        </a:spcBef>
                        <a:spcAft>
                          <a:spcPts val="0"/>
                        </a:spcAft>
                      </a:pPr>
                      <a:r>
                        <a:rPr lang="en-US" sz="10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052</a:t>
                      </a:r>
                      <a:endParaRPr lang="en-US"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Virginia Tech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Calibri" panose="020F0502020204030204" pitchFamily="34" charset="0"/>
                        </a:rPr>
                        <a:t>VTM18c</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dirty="0">
                          <a:effectLst/>
                          <a:latin typeface="Calibri" panose="020F0502020204030204" pitchFamily="34" charset="0"/>
                          <a:ea typeface="Calibri" panose="020F0502020204030204" pitchFamily="34" charset="0"/>
                          <a:cs typeface="Calibri" panose="020F0502020204030204" pitchFamily="34" charset="0"/>
                        </a:rPr>
                        <a:t>United States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6035" marR="560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6704932"/>
                  </a:ext>
                </a:extLst>
              </a:tr>
            </a:tbl>
          </a:graphicData>
        </a:graphic>
      </p:graphicFrame>
    </p:spTree>
    <p:extLst>
      <p:ext uri="{BB962C8B-B14F-4D97-AF65-F5344CB8AC3E}">
        <p14:creationId xmlns:p14="http://schemas.microsoft.com/office/powerpoint/2010/main" val="41046192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REGISTERED TEAM LIST CONT.</a:t>
            </a:r>
          </a:p>
        </p:txBody>
      </p:sp>
      <p:sp>
        <p:nvSpPr>
          <p:cNvPr id="6" name="Slide Number Placeholder 5"/>
          <p:cNvSpPr>
            <a:spLocks noGrp="1"/>
          </p:cNvSpPr>
          <p:nvPr>
            <p:ph type="sldNum" sz="quarter" idx="12"/>
          </p:nvPr>
        </p:nvSpPr>
        <p:spPr/>
        <p:txBody>
          <a:bodyPr/>
          <a:lstStyle/>
          <a:p>
            <a:fld id="{1EE46988-AC4D-4F63-B87E-083C11D6C622}" type="slidenum">
              <a:rPr lang="en-US" smtClean="0"/>
              <a:t>27</a:t>
            </a:fld>
            <a:endParaRPr lang="en-US" dirty="0"/>
          </a:p>
        </p:txBody>
      </p:sp>
      <p:sp>
        <p:nvSpPr>
          <p:cNvPr id="8" name="Footer Placeholder 1"/>
          <p:cNvSpPr>
            <a:spLocks noGrp="1"/>
          </p:cNvSpPr>
          <p:nvPr>
            <p:ph type="ftr" sz="quarter" idx="11"/>
          </p:nvPr>
        </p:nvSpPr>
        <p:spPr>
          <a:xfrm>
            <a:off x="2599320" y="9333441"/>
            <a:ext cx="2623185" cy="535517"/>
          </a:xfrm>
        </p:spPr>
        <p:txBody>
          <a:bodyPr/>
          <a:lstStyle/>
          <a:p>
            <a:r>
              <a:rPr lang="en-US" dirty="0"/>
              <a:t>FSAE MICHIGAN 2018</a:t>
            </a:r>
          </a:p>
        </p:txBody>
      </p:sp>
      <p:graphicFrame>
        <p:nvGraphicFramePr>
          <p:cNvPr id="2" name="Table 1">
            <a:extLst>
              <a:ext uri="{FF2B5EF4-FFF2-40B4-BE49-F238E27FC236}">
                <a16:creationId xmlns:a16="http://schemas.microsoft.com/office/drawing/2014/main" id="{885A7FA3-6C8D-4602-8040-E61D73CBDC58}"/>
              </a:ext>
            </a:extLst>
          </p:cNvPr>
          <p:cNvGraphicFramePr>
            <a:graphicFrameLocks noGrp="1"/>
          </p:cNvGraphicFramePr>
          <p:nvPr>
            <p:extLst>
              <p:ext uri="{D42A27DB-BD31-4B8C-83A1-F6EECF244321}">
                <p14:modId xmlns:p14="http://schemas.microsoft.com/office/powerpoint/2010/main" val="3721774400"/>
              </p:ext>
            </p:extLst>
          </p:nvPr>
        </p:nvGraphicFramePr>
        <p:xfrm>
          <a:off x="534352" y="1347933"/>
          <a:ext cx="6703695" cy="7362533"/>
        </p:xfrm>
        <a:graphic>
          <a:graphicData uri="http://schemas.openxmlformats.org/drawingml/2006/table">
            <a:tbl>
              <a:tblPr firstRow="1" firstCol="1" bandRow="1"/>
              <a:tblGrid>
                <a:gridCol w="1093383">
                  <a:extLst>
                    <a:ext uri="{9D8B030D-6E8A-4147-A177-3AD203B41FA5}">
                      <a16:colId xmlns:a16="http://schemas.microsoft.com/office/drawing/2014/main" val="1877402771"/>
                    </a:ext>
                  </a:extLst>
                </a:gridCol>
                <a:gridCol w="2092844">
                  <a:extLst>
                    <a:ext uri="{9D8B030D-6E8A-4147-A177-3AD203B41FA5}">
                      <a16:colId xmlns:a16="http://schemas.microsoft.com/office/drawing/2014/main" val="3173372648"/>
                    </a:ext>
                  </a:extLst>
                </a:gridCol>
                <a:gridCol w="2257030">
                  <a:extLst>
                    <a:ext uri="{9D8B030D-6E8A-4147-A177-3AD203B41FA5}">
                      <a16:colId xmlns:a16="http://schemas.microsoft.com/office/drawing/2014/main" val="2493864034"/>
                    </a:ext>
                  </a:extLst>
                </a:gridCol>
                <a:gridCol w="1260438">
                  <a:extLst>
                    <a:ext uri="{9D8B030D-6E8A-4147-A177-3AD203B41FA5}">
                      <a16:colId xmlns:a16="http://schemas.microsoft.com/office/drawing/2014/main" val="921233596"/>
                    </a:ext>
                  </a:extLst>
                </a:gridCol>
              </a:tblGrid>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Team Number</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Team Name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Country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237122187"/>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053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Georgia Southern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Eagle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7009807"/>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054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Guelph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Gryphon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2801920"/>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055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Western 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WFR</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1231597"/>
                  </a:ext>
                </a:extLst>
              </a:tr>
              <a:tr h="324581">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056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South Dakota School of Mines &amp; Tech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Formula Hardrocker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2841142"/>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057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Florida International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Panther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6064604"/>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058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British Columbia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Formula UBC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2607893"/>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059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Kookmin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KOOKMIN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South Korea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20094335"/>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060</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US Naval Academy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Navy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3427102"/>
                  </a:ext>
                </a:extLst>
              </a:tr>
              <a:tr h="324581">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062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North Carolina State Univ - Raleigh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Wolfpack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29716693"/>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063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Hartford</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Hartford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45821747"/>
                  </a:ext>
                </a:extLst>
              </a:tr>
              <a:tr h="324581">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064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Polytechnique Montréal</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Formule polytechnique montreal</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4703883"/>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066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Florida Atlantic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Owls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8467268"/>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067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Connecticut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UConn Formula SAE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55515645"/>
                  </a:ext>
                </a:extLst>
              </a:tr>
              <a:tr h="324581">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068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Florida Inst of Tech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Florida Tech Formula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3654263"/>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069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Saskatchewan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Huskie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624889"/>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070</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St Cloud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Husky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9949122"/>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Alabama - Tuscaloosa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Crimson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6155977"/>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Wayne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Warrior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46676858"/>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Akron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Zips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731481"/>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Columbia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Knickerbocker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0399953"/>
                  </a:ext>
                </a:extLst>
              </a:tr>
              <a:tr h="324581">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Universidad Politecnica de Valencia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FSUPV Team</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Spain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3093128"/>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Universite de Sherbrooke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FSSRacing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9159988"/>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Michigan - Dearborn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UMD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8615929"/>
                  </a:ext>
                </a:extLst>
              </a:tr>
              <a:tr h="324581">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Embry-Riddle Aero Univ - Daytona Beach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dirty="0">
                          <a:effectLst/>
                          <a:latin typeface="Calibri" panose="020F0502020204030204" pitchFamily="34" charset="0"/>
                          <a:ea typeface="Calibri" panose="020F0502020204030204" pitchFamily="34" charset="0"/>
                          <a:cs typeface="Times New Roman" panose="02020603050405020304" pitchFamily="18" charset="0"/>
                        </a:rPr>
                        <a:t>ERAU Motorsports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5933323"/>
                  </a:ext>
                </a:extLst>
              </a:tr>
              <a:tr h="324581">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079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North Carolina - Charlotte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49ers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5824354"/>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080</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National Univ of Singapore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NUS Formula SAE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Singapore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5259969"/>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Lakehead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Thunderwolf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5733955"/>
                  </a:ext>
                </a:extLst>
              </a:tr>
              <a:tr h="324581">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Minnesota State University - Mankato</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MNSUMotorsports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9793912"/>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New Hampshire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UNH precision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2996089"/>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Worcester Polytechnic Inst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WPI Formula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0297603"/>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Texas Tech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TTU FSAE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29011314"/>
                  </a:ext>
                </a:extLst>
              </a:tr>
              <a:tr h="324581">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California State Poly Univ - Pomona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Bronco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0293707"/>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Washington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Wazzu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3427997"/>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Cegep du Vieux - Montreal</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CVM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8060316"/>
                  </a:ext>
                </a:extLst>
              </a:tr>
              <a:tr h="158618">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089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Cooper Union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Cooper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8233874"/>
                  </a:ext>
                </a:extLst>
              </a:tr>
              <a:tr h="158618">
                <a:tc>
                  <a:txBody>
                    <a:bodyPr/>
                    <a:lstStyle/>
                    <a:p>
                      <a:pPr marL="0" marR="0">
                        <a:lnSpc>
                          <a:spcPct val="107000"/>
                        </a:lnSpc>
                        <a:spcBef>
                          <a:spcPts val="0"/>
                        </a:spcBef>
                        <a:spcAft>
                          <a:spcPts val="0"/>
                        </a:spcAft>
                      </a:pPr>
                      <a:r>
                        <a:rPr lang="en-US" sz="1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091</a:t>
                      </a:r>
                      <a:endParaRPr lang="en-US"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North Florida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Osprey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dirty="0">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1632807"/>
                  </a:ext>
                </a:extLst>
              </a:tr>
            </a:tbl>
          </a:graphicData>
        </a:graphic>
      </p:graphicFrame>
    </p:spTree>
    <p:extLst>
      <p:ext uri="{BB962C8B-B14F-4D97-AF65-F5344CB8AC3E}">
        <p14:creationId xmlns:p14="http://schemas.microsoft.com/office/powerpoint/2010/main" val="22154378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07772"/>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latin typeface="Lao UI" panose="020B0502040204020203" pitchFamily="34" charset="0"/>
                <a:cs typeface="Lao UI" panose="020B0502040204020203" pitchFamily="34" charset="0"/>
              </a:rPr>
              <a:t>REGISTERED TEAM LIST CONT.</a:t>
            </a:r>
          </a:p>
        </p:txBody>
      </p:sp>
      <p:sp>
        <p:nvSpPr>
          <p:cNvPr id="6" name="Slide Number Placeholder 5"/>
          <p:cNvSpPr>
            <a:spLocks noGrp="1"/>
          </p:cNvSpPr>
          <p:nvPr>
            <p:ph type="sldNum" sz="quarter" idx="12"/>
          </p:nvPr>
        </p:nvSpPr>
        <p:spPr/>
        <p:txBody>
          <a:bodyPr/>
          <a:lstStyle/>
          <a:p>
            <a:fld id="{1EE46988-AC4D-4F63-B87E-083C11D6C622}" type="slidenum">
              <a:rPr lang="en-US" sz="1200" smtClean="0"/>
              <a:t>28</a:t>
            </a:fld>
            <a:endParaRPr lang="en-US" sz="1200" dirty="0"/>
          </a:p>
        </p:txBody>
      </p:sp>
      <p:sp>
        <p:nvSpPr>
          <p:cNvPr id="7" name="Footer Placeholder 1"/>
          <p:cNvSpPr>
            <a:spLocks noGrp="1"/>
          </p:cNvSpPr>
          <p:nvPr>
            <p:ph type="ftr" sz="quarter" idx="11"/>
          </p:nvPr>
        </p:nvSpPr>
        <p:spPr>
          <a:xfrm>
            <a:off x="2574608" y="9421505"/>
            <a:ext cx="2623185" cy="535517"/>
          </a:xfrm>
        </p:spPr>
        <p:txBody>
          <a:bodyPr/>
          <a:lstStyle/>
          <a:p>
            <a:r>
              <a:rPr lang="en-US" sz="1200" dirty="0"/>
              <a:t>FSAE MICHIGAN 2018</a:t>
            </a:r>
          </a:p>
        </p:txBody>
      </p:sp>
      <p:graphicFrame>
        <p:nvGraphicFramePr>
          <p:cNvPr id="2" name="Table 1">
            <a:extLst>
              <a:ext uri="{FF2B5EF4-FFF2-40B4-BE49-F238E27FC236}">
                <a16:creationId xmlns:a16="http://schemas.microsoft.com/office/drawing/2014/main" id="{A7DD164A-9584-4C9D-9CCF-4C923203504F}"/>
              </a:ext>
            </a:extLst>
          </p:cNvPr>
          <p:cNvGraphicFramePr>
            <a:graphicFrameLocks noGrp="1"/>
          </p:cNvGraphicFramePr>
          <p:nvPr>
            <p:extLst>
              <p:ext uri="{D42A27DB-BD31-4B8C-83A1-F6EECF244321}">
                <p14:modId xmlns:p14="http://schemas.microsoft.com/office/powerpoint/2010/main" val="1169737669"/>
              </p:ext>
            </p:extLst>
          </p:nvPr>
        </p:nvGraphicFramePr>
        <p:xfrm>
          <a:off x="408228" y="1400945"/>
          <a:ext cx="6703696" cy="7408386"/>
        </p:xfrm>
        <a:graphic>
          <a:graphicData uri="http://schemas.openxmlformats.org/drawingml/2006/table">
            <a:tbl>
              <a:tblPr firstRow="1" firstCol="1" bandRow="1"/>
              <a:tblGrid>
                <a:gridCol w="1093384">
                  <a:extLst>
                    <a:ext uri="{9D8B030D-6E8A-4147-A177-3AD203B41FA5}">
                      <a16:colId xmlns:a16="http://schemas.microsoft.com/office/drawing/2014/main" val="3417433761"/>
                    </a:ext>
                  </a:extLst>
                </a:gridCol>
                <a:gridCol w="2092844">
                  <a:extLst>
                    <a:ext uri="{9D8B030D-6E8A-4147-A177-3AD203B41FA5}">
                      <a16:colId xmlns:a16="http://schemas.microsoft.com/office/drawing/2014/main" val="2156008187"/>
                    </a:ext>
                  </a:extLst>
                </a:gridCol>
                <a:gridCol w="2257031">
                  <a:extLst>
                    <a:ext uri="{9D8B030D-6E8A-4147-A177-3AD203B41FA5}">
                      <a16:colId xmlns:a16="http://schemas.microsoft.com/office/drawing/2014/main" val="3382958472"/>
                    </a:ext>
                  </a:extLst>
                </a:gridCol>
                <a:gridCol w="1260437">
                  <a:extLst>
                    <a:ext uri="{9D8B030D-6E8A-4147-A177-3AD203B41FA5}">
                      <a16:colId xmlns:a16="http://schemas.microsoft.com/office/drawing/2014/main" val="2682508904"/>
                    </a:ext>
                  </a:extLst>
                </a:gridCol>
              </a:tblGrid>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Team Number</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Team Name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Country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912382534"/>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092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Cincinnati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Bearcat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07781644"/>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093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Kansas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Powercat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5320277"/>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094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Ferris State 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Ferris Formula Racing Bulldogs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70812995"/>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096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Bradley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Bradley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2214121"/>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097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Dalhousie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Dalhousie 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0322334"/>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098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Purdue Univ - W Lafayette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Purdue Formula SAE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4643029"/>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099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Villanova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Villanova Formula SAE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1447503"/>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101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Central Michigan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Chippewa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2145473"/>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102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Technical Univ of Munich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TUfast Racing Team</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Germany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954251"/>
                  </a:ext>
                </a:extLst>
              </a:tr>
              <a:tr h="32660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103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Universite Du Quebec-Chicoutimi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Formule SAE UQAC</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7948962"/>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104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Saginaw Valley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Cardinal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290789"/>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105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Oakland 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Grizzlies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43896452"/>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106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Mississippi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Bulldog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5702811"/>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107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Rutgers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Rutgers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4762063"/>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108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Northwestern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Northwestern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424039"/>
                  </a:ext>
                </a:extLst>
              </a:tr>
              <a:tr h="32660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109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AGH Univ of Science and Technology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AGH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Poland</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308689"/>
                  </a:ext>
                </a:extLst>
              </a:tr>
              <a:tr h="32660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110</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Universidad Autonoma Estado Mexico</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UAEMéx Racing Team</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Mexico</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8744914"/>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111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Duke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Duke University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509848"/>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112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Western Michigan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Bronco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6789921"/>
                  </a:ext>
                </a:extLst>
              </a:tr>
              <a:tr h="32660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114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Bialystok University of Technology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Cerber Motorsport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Poland</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79205109"/>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115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Victoria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UVic Formula Motorsport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5574982"/>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117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Penn State Univ - Harrisburg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Capital College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7353617"/>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118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Alabama A &amp; M Univ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AAMU-HEBUT Racing Team</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8452288"/>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119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Manitoba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Polar Bear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8554122"/>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121</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The Ohio State University</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Formula Buckeyes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2709997"/>
                  </a:ext>
                </a:extLst>
              </a:tr>
              <a:tr h="32660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122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Waterloo</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University of Waterloo Formula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Canada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238578"/>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123</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Minnesota-Duluth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Bulldog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1776615"/>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124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Temple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Temple Formula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10151579"/>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126</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Nebraska - Lincoln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Husker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9340148"/>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127</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Kansas - Lawrence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Jayhawk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5583463"/>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128</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South Dakota State Univ</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Wild Hare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6512099"/>
                  </a:ext>
                </a:extLst>
              </a:tr>
              <a:tr h="32660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129</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Missouri University of Science and Tech</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Missouri S&amp;T FSAE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2204660"/>
                  </a:ext>
                </a:extLst>
              </a:tr>
              <a:tr h="32660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132</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Universidad Nacional Autónoma de México</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UNAM Motorsports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Mexico</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1468193"/>
                  </a:ext>
                </a:extLst>
              </a:tr>
              <a:tr h="326602">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134</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California State Univ - Fullerton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Titan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0212672"/>
                  </a:ext>
                </a:extLst>
              </a:tr>
              <a:tr h="159606">
                <a:tc>
                  <a:txBody>
                    <a:bodyPr/>
                    <a:lstStyle/>
                    <a:p>
                      <a:pPr marL="0" marR="0">
                        <a:lnSpc>
                          <a:spcPct val="107000"/>
                        </a:lnSpc>
                        <a:spcBef>
                          <a:spcPts val="0"/>
                        </a:spcBef>
                        <a:spcAft>
                          <a:spcPts val="0"/>
                        </a:spcAft>
                      </a:pPr>
                      <a:r>
                        <a:rPr lang="en-US"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135</a:t>
                      </a:r>
                      <a:endParaRPr lang="en-US" sz="10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Univ of South Florida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USF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United States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4286642"/>
                  </a:ext>
                </a:extLst>
              </a:tr>
              <a:tr h="326602">
                <a:tc>
                  <a:txBody>
                    <a:bodyPr/>
                    <a:lstStyle/>
                    <a:p>
                      <a:pPr marL="0" marR="0">
                        <a:lnSpc>
                          <a:spcPct val="107000"/>
                        </a:lnSpc>
                        <a:spcBef>
                          <a:spcPts val="0"/>
                        </a:spcBef>
                        <a:spcAft>
                          <a:spcPts val="0"/>
                        </a:spcAft>
                      </a:pPr>
                      <a:r>
                        <a:rPr lang="en-US" sz="1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136</a:t>
                      </a:r>
                      <a:endParaRPr lang="en-US"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Faculdade de Engenharia de Sorocaba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Team V8 Racing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b="1" dirty="0">
                          <a:effectLst/>
                          <a:latin typeface="Calibri" panose="020F0502020204030204" pitchFamily="34" charset="0"/>
                          <a:ea typeface="Calibri" panose="020F0502020204030204" pitchFamily="34" charset="0"/>
                          <a:cs typeface="Times New Roman" panose="02020603050405020304" pitchFamily="18" charset="0"/>
                        </a:rPr>
                        <a:t>Brazil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995" marR="549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71877140"/>
                  </a:ext>
                </a:extLst>
              </a:tr>
            </a:tbl>
          </a:graphicData>
        </a:graphic>
      </p:graphicFrame>
    </p:spTree>
    <p:extLst>
      <p:ext uri="{BB962C8B-B14F-4D97-AF65-F5344CB8AC3E}">
        <p14:creationId xmlns:p14="http://schemas.microsoft.com/office/powerpoint/2010/main" val="8951725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2018 FSAE AWARDS</a:t>
            </a:r>
          </a:p>
        </p:txBody>
      </p:sp>
      <p:sp>
        <p:nvSpPr>
          <p:cNvPr id="6" name="Slide Number Placeholder 5"/>
          <p:cNvSpPr>
            <a:spLocks noGrp="1"/>
          </p:cNvSpPr>
          <p:nvPr>
            <p:ph type="sldNum" sz="quarter" idx="12"/>
          </p:nvPr>
        </p:nvSpPr>
        <p:spPr/>
        <p:txBody>
          <a:bodyPr/>
          <a:lstStyle/>
          <a:p>
            <a:fld id="{1EE46988-AC4D-4F63-B87E-083C11D6C622}" type="slidenum">
              <a:rPr lang="en-US" smtClean="0"/>
              <a:t>29</a:t>
            </a:fld>
            <a:endParaRPr lang="en-US" dirty="0"/>
          </a:p>
        </p:txBody>
      </p:sp>
      <p:sp>
        <p:nvSpPr>
          <p:cNvPr id="7"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5" name="Picture 4">
            <a:extLst>
              <a:ext uri="{FF2B5EF4-FFF2-40B4-BE49-F238E27FC236}">
                <a16:creationId xmlns:a16="http://schemas.microsoft.com/office/drawing/2014/main" id="{73ED9F4A-B997-40C5-8DAF-5D6BE14FE339}"/>
              </a:ext>
            </a:extLst>
          </p:cNvPr>
          <p:cNvPicPr>
            <a:picLocks noChangeAspect="1"/>
          </p:cNvPicPr>
          <p:nvPr/>
        </p:nvPicPr>
        <p:blipFill>
          <a:blip r:embed="rId2"/>
          <a:stretch>
            <a:fillRect/>
          </a:stretch>
        </p:blipFill>
        <p:spPr>
          <a:xfrm>
            <a:off x="557939" y="1376847"/>
            <a:ext cx="6680109" cy="6697770"/>
          </a:xfrm>
          <a:prstGeom prst="rect">
            <a:avLst/>
          </a:prstGeom>
        </p:spPr>
      </p:pic>
    </p:spTree>
    <p:extLst>
      <p:ext uri="{BB962C8B-B14F-4D97-AF65-F5344CB8AC3E}">
        <p14:creationId xmlns:p14="http://schemas.microsoft.com/office/powerpoint/2010/main" val="12348769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AWARD CEREMONIES</a:t>
            </a:r>
          </a:p>
        </p:txBody>
      </p:sp>
      <p:sp>
        <p:nvSpPr>
          <p:cNvPr id="3" name="Content Placeholder 2"/>
          <p:cNvSpPr>
            <a:spLocks noGrp="1"/>
          </p:cNvSpPr>
          <p:nvPr>
            <p:ph idx="1"/>
          </p:nvPr>
        </p:nvSpPr>
        <p:spPr>
          <a:xfrm>
            <a:off x="534353" y="1138988"/>
            <a:ext cx="6703695" cy="8133347"/>
          </a:xfrm>
        </p:spPr>
        <p:txBody>
          <a:bodyPr>
            <a:noAutofit/>
          </a:bodyPr>
          <a:lstStyle/>
          <a:p>
            <a:pPr marL="0" indent="0" algn="ctr">
              <a:buNone/>
            </a:pPr>
            <a:r>
              <a:rPr lang="en-US" sz="1600" b="1" dirty="0">
                <a:solidFill>
                  <a:schemeClr val="tx1">
                    <a:lumMod val="65000"/>
                    <a:lumOff val="35000"/>
                  </a:schemeClr>
                </a:solidFill>
                <a:latin typeface="Calibri" panose="020F0502020204030204" pitchFamily="34" charset="0"/>
                <a:cs typeface="Calibri" panose="020F0502020204030204" pitchFamily="34" charset="0"/>
              </a:rPr>
              <a:t>AWARD CEREMONIES SPONSORED BY GENERAL MOTORS – Main Tent</a:t>
            </a:r>
          </a:p>
          <a:p>
            <a:pPr marL="0" indent="0" algn="ctr">
              <a:buNone/>
            </a:pPr>
            <a:r>
              <a:rPr lang="en-US" sz="1600" b="1" dirty="0">
                <a:solidFill>
                  <a:schemeClr val="tx1">
                    <a:lumMod val="65000"/>
                    <a:lumOff val="35000"/>
                  </a:schemeClr>
                </a:solidFill>
                <a:latin typeface="Calibri" panose="020F0502020204030204" pitchFamily="34" charset="0"/>
                <a:cs typeface="Calibri" panose="020F0502020204030204" pitchFamily="34" charset="0"/>
              </a:rPr>
              <a:t>There will be two award ceremonies in 2018</a:t>
            </a:r>
          </a:p>
          <a:p>
            <a:pPr marL="0" indent="0" algn="ctr">
              <a:buNone/>
            </a:pPr>
            <a:endParaRPr lang="en-US" sz="800" b="1" u="sng" dirty="0">
              <a:solidFill>
                <a:schemeClr val="tx1">
                  <a:lumMod val="65000"/>
                  <a:lumOff val="35000"/>
                </a:schemeClr>
              </a:solidFill>
              <a:latin typeface="Calibri" panose="020F0502020204030204" pitchFamily="34" charset="0"/>
              <a:cs typeface="Calibri" panose="020F0502020204030204" pitchFamily="34" charset="0"/>
            </a:endParaRPr>
          </a:p>
          <a:p>
            <a:pPr marL="0" indent="0">
              <a:buNone/>
            </a:pPr>
            <a:r>
              <a:rPr lang="en-US" sz="1000" b="1" dirty="0">
                <a:solidFill>
                  <a:schemeClr val="tx1">
                    <a:lumMod val="65000"/>
                    <a:lumOff val="35000"/>
                  </a:schemeClr>
                </a:solidFill>
                <a:latin typeface="Calibri" panose="020F0502020204030204" pitchFamily="34" charset="0"/>
                <a:cs typeface="Calibri" panose="020F0502020204030204" pitchFamily="34" charset="0"/>
              </a:rPr>
              <a:t>1</a:t>
            </a:r>
            <a:r>
              <a:rPr lang="en-US" sz="1000" b="1" baseline="30000" dirty="0">
                <a:solidFill>
                  <a:schemeClr val="tx1">
                    <a:lumMod val="65000"/>
                    <a:lumOff val="35000"/>
                  </a:schemeClr>
                </a:solidFill>
                <a:latin typeface="Calibri" panose="020F0502020204030204" pitchFamily="34" charset="0"/>
                <a:cs typeface="Calibri" panose="020F0502020204030204" pitchFamily="34" charset="0"/>
              </a:rPr>
              <a:t>ST</a:t>
            </a:r>
            <a:r>
              <a:rPr lang="en-US" sz="1000" b="1" dirty="0">
                <a:solidFill>
                  <a:schemeClr val="tx1">
                    <a:lumMod val="65000"/>
                    <a:lumOff val="35000"/>
                  </a:schemeClr>
                </a:solidFill>
                <a:latin typeface="Calibri" panose="020F0502020204030204" pitchFamily="34" charset="0"/>
                <a:cs typeface="Calibri" panose="020F0502020204030204" pitchFamily="34" charset="0"/>
              </a:rPr>
              <a:t> AWARD CEREMONY: FRIDAY 7:00PM</a:t>
            </a:r>
          </a:p>
          <a:p>
            <a:pPr marL="0" indent="0">
              <a:buNone/>
            </a:pPr>
            <a:r>
              <a:rPr lang="en-US" sz="1000" b="1" dirty="0">
                <a:solidFill>
                  <a:schemeClr val="tx1">
                    <a:lumMod val="65000"/>
                    <a:lumOff val="35000"/>
                  </a:schemeClr>
                </a:solidFill>
                <a:latin typeface="Calibri" panose="020F0502020204030204" pitchFamily="34" charset="0"/>
                <a:cs typeface="Calibri" panose="020F0502020204030204" pitchFamily="34" charset="0"/>
              </a:rPr>
              <a:t>The following Awards will be given:</a:t>
            </a:r>
            <a:endParaRPr lang="en-US" sz="1000" b="1" u="sng" dirty="0">
              <a:solidFill>
                <a:schemeClr val="tx1">
                  <a:lumMod val="65000"/>
                  <a:lumOff val="35000"/>
                </a:schemeClr>
              </a:solidFill>
              <a:latin typeface="Calibri" panose="020F0502020204030204" pitchFamily="34" charset="0"/>
              <a:cs typeface="Calibri" panose="020F0502020204030204" pitchFamily="34" charset="0"/>
            </a:endParaRPr>
          </a:p>
          <a:p>
            <a:r>
              <a:rPr lang="en-US" sz="1000" b="1" dirty="0">
                <a:solidFill>
                  <a:schemeClr val="tx1">
                    <a:lumMod val="65000"/>
                    <a:lumOff val="35000"/>
                  </a:schemeClr>
                </a:solidFill>
                <a:latin typeface="Calibri" panose="020F0502020204030204" pitchFamily="34" charset="0"/>
                <a:cs typeface="Calibri" panose="020F0502020204030204" pitchFamily="34" charset="0"/>
              </a:rPr>
              <a:t>ACE Energy Management Award</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Akebono Brake Corporation Brake Design Award</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Altair Systems Engineering Awards</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Cost Awards</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Cummins Applied Technology Award</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MacLean-Fogg Fastening Challenge Award</a:t>
            </a:r>
          </a:p>
          <a:p>
            <a:r>
              <a:rPr lang="en-US" sz="1000" b="1" dirty="0" err="1">
                <a:solidFill>
                  <a:schemeClr val="tx1">
                    <a:lumMod val="65000"/>
                    <a:lumOff val="35000"/>
                  </a:schemeClr>
                </a:solidFill>
                <a:latin typeface="Calibri" panose="020F0502020204030204" pitchFamily="34" charset="0"/>
                <a:cs typeface="Calibri" panose="020F0502020204030204" pitchFamily="34" charset="0"/>
              </a:rPr>
              <a:t>Mahle</a:t>
            </a:r>
            <a:r>
              <a:rPr lang="en-US" sz="1000" b="1" dirty="0">
                <a:solidFill>
                  <a:schemeClr val="tx1">
                    <a:lumMod val="65000"/>
                    <a:lumOff val="35000"/>
                  </a:schemeClr>
                </a:solidFill>
                <a:latin typeface="Calibri" panose="020F0502020204030204" pitchFamily="34" charset="0"/>
                <a:cs typeface="Calibri" panose="020F0502020204030204" pitchFamily="34" charset="0"/>
              </a:rPr>
              <a:t> Award</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Presentation Awards</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Three View Drawing Awards</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Roush Acceleration Awards</a:t>
            </a:r>
          </a:p>
          <a:p>
            <a:pPr marL="0" indent="0">
              <a:buNone/>
            </a:pPr>
            <a:r>
              <a:rPr lang="en-US" sz="1000" b="1" dirty="0">
                <a:solidFill>
                  <a:schemeClr val="tx1">
                    <a:lumMod val="65000"/>
                    <a:lumOff val="35000"/>
                  </a:schemeClr>
                </a:solidFill>
                <a:latin typeface="Calibri" panose="020F0502020204030204" pitchFamily="34" charset="0"/>
                <a:cs typeface="Calibri" panose="020F0502020204030204" pitchFamily="34" charset="0"/>
              </a:rPr>
              <a:t>There will also be a few prize drawings for the teams, must be present to win.</a:t>
            </a:r>
          </a:p>
          <a:p>
            <a:pPr marL="0" indent="0">
              <a:buNone/>
            </a:pPr>
            <a:endParaRPr lang="en-US" sz="1000" b="1" dirty="0">
              <a:solidFill>
                <a:schemeClr val="tx1">
                  <a:lumMod val="65000"/>
                  <a:lumOff val="35000"/>
                </a:schemeClr>
              </a:solidFill>
              <a:latin typeface="Calibri" panose="020F0502020204030204" pitchFamily="34" charset="0"/>
              <a:cs typeface="Calibri" panose="020F0502020204030204" pitchFamily="34" charset="0"/>
            </a:endParaRPr>
          </a:p>
          <a:p>
            <a:pPr marL="0" indent="0">
              <a:buNone/>
            </a:pPr>
            <a:r>
              <a:rPr lang="en-US" sz="1000" b="1" dirty="0">
                <a:solidFill>
                  <a:schemeClr val="tx1">
                    <a:lumMod val="65000"/>
                    <a:lumOff val="35000"/>
                  </a:schemeClr>
                </a:solidFill>
                <a:latin typeface="Calibri" panose="020F0502020204030204" pitchFamily="34" charset="0"/>
                <a:cs typeface="Calibri" panose="020F0502020204030204" pitchFamily="34" charset="0"/>
              </a:rPr>
              <a:t>2</a:t>
            </a:r>
            <a:r>
              <a:rPr lang="en-US" sz="1000" b="1" baseline="30000" dirty="0">
                <a:solidFill>
                  <a:schemeClr val="tx1">
                    <a:lumMod val="65000"/>
                    <a:lumOff val="35000"/>
                  </a:schemeClr>
                </a:solidFill>
                <a:latin typeface="Calibri" panose="020F0502020204030204" pitchFamily="34" charset="0"/>
                <a:cs typeface="Calibri" panose="020F0502020204030204" pitchFamily="34" charset="0"/>
              </a:rPr>
              <a:t>ND</a:t>
            </a:r>
            <a:r>
              <a:rPr lang="en-US" sz="1000" b="1" dirty="0">
                <a:solidFill>
                  <a:schemeClr val="tx1">
                    <a:lumMod val="65000"/>
                    <a:lumOff val="35000"/>
                  </a:schemeClr>
                </a:solidFill>
                <a:latin typeface="Calibri" panose="020F0502020204030204" pitchFamily="34" charset="0"/>
                <a:cs typeface="Calibri" panose="020F0502020204030204" pitchFamily="34" charset="0"/>
              </a:rPr>
              <a:t> AWARD CEREMONY: SATURDAY 8:00PM</a:t>
            </a:r>
          </a:p>
          <a:p>
            <a:pPr marL="0" indent="0">
              <a:buNone/>
            </a:pPr>
            <a:r>
              <a:rPr lang="en-US" sz="1000" b="1" dirty="0">
                <a:solidFill>
                  <a:schemeClr val="tx1">
                    <a:lumMod val="65000"/>
                    <a:lumOff val="35000"/>
                  </a:schemeClr>
                </a:solidFill>
                <a:latin typeface="Calibri" panose="020F0502020204030204" pitchFamily="34" charset="0"/>
                <a:cs typeface="Calibri" panose="020F0502020204030204" pitchFamily="34" charset="0"/>
              </a:rPr>
              <a:t>The following Awards will be given:</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Bosch Design Awards</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Cooper Tire Skid Pad Awards</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FEV Powertrain Development Award</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Ford Endurance Awards</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Ford Fuel Efficiency Awards</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Magna International Autocross Awards</a:t>
            </a:r>
          </a:p>
          <a:p>
            <a:r>
              <a:rPr lang="en-US" sz="1000" b="1" dirty="0">
                <a:solidFill>
                  <a:schemeClr val="tx1">
                    <a:lumMod val="65000"/>
                    <a:lumOff val="35000"/>
                  </a:schemeClr>
                </a:solidFill>
                <a:latin typeface="Calibri" panose="020F0502020204030204" pitchFamily="34" charset="0"/>
                <a:cs typeface="Calibri" panose="020F0502020204030204" pitchFamily="34" charset="0"/>
              </a:rPr>
              <a:t>SAE Spirit of Excellence Awards</a:t>
            </a:r>
          </a:p>
          <a:p>
            <a:endParaRPr lang="en-US" sz="800" b="1" dirty="0">
              <a:solidFill>
                <a:schemeClr val="tx1">
                  <a:lumMod val="65000"/>
                  <a:lumOff val="35000"/>
                </a:schemeClr>
              </a:solidFill>
              <a:latin typeface="Calibri" panose="020F0502020204030204" pitchFamily="34" charset="0"/>
              <a:cs typeface="Calibri" panose="020F0502020204030204" pitchFamily="34" charset="0"/>
            </a:endParaRPr>
          </a:p>
          <a:p>
            <a:pPr marL="0" indent="0">
              <a:buNone/>
            </a:pPr>
            <a:r>
              <a:rPr lang="en-US" sz="1000" b="1" dirty="0">
                <a:solidFill>
                  <a:schemeClr val="tx1">
                    <a:lumMod val="65000"/>
                    <a:lumOff val="35000"/>
                  </a:schemeClr>
                </a:solidFill>
                <a:latin typeface="Calibri" panose="020F0502020204030204" pitchFamily="34" charset="0"/>
                <a:cs typeface="Calibri" panose="020F0502020204030204" pitchFamily="34" charset="0"/>
              </a:rPr>
              <a:t>EZ-PASS PRIZE: This year General Motors is sponsoring the “EZ-Pass” prize drawing for a free 2019 FSAE Registration (teams must be present to win). Official results will be posted to SAE’s website ~May 15, 2018.  Unofficial results will be available online through the mobile scoring website.</a:t>
            </a:r>
          </a:p>
        </p:txBody>
      </p:sp>
      <p:sp>
        <p:nvSpPr>
          <p:cNvPr id="5" name="Slide Number Placeholder 4"/>
          <p:cNvSpPr>
            <a:spLocks noGrp="1"/>
          </p:cNvSpPr>
          <p:nvPr>
            <p:ph type="sldNum" sz="quarter" idx="12"/>
          </p:nvPr>
        </p:nvSpPr>
        <p:spPr/>
        <p:txBody>
          <a:bodyPr/>
          <a:lstStyle/>
          <a:p>
            <a:fld id="{1EE46988-AC4D-4F63-B87E-083C11D6C622}" type="slidenum">
              <a:rPr lang="en-US" smtClean="0"/>
              <a:t>30</a:t>
            </a:fld>
            <a:endParaRPr lang="en-US" dirty="0"/>
          </a:p>
        </p:txBody>
      </p:sp>
      <p:sp>
        <p:nvSpPr>
          <p:cNvPr id="19" name="Footer Placeholder 1"/>
          <p:cNvSpPr>
            <a:spLocks noGrp="1"/>
          </p:cNvSpPr>
          <p:nvPr>
            <p:ph type="ftr" sz="quarter" idx="11"/>
          </p:nvPr>
        </p:nvSpPr>
        <p:spPr>
          <a:xfrm>
            <a:off x="2574608" y="9322649"/>
            <a:ext cx="2623185" cy="535517"/>
          </a:xfrm>
        </p:spPr>
        <p:txBody>
          <a:bodyPr/>
          <a:lstStyle/>
          <a:p>
            <a:r>
              <a:rPr lang="en-US" dirty="0"/>
              <a:t>FSAE MICHIGAN 2018</a:t>
            </a:r>
          </a:p>
        </p:txBody>
      </p:sp>
    </p:spTree>
    <p:extLst>
      <p:ext uri="{BB962C8B-B14F-4D97-AF65-F5344CB8AC3E}">
        <p14:creationId xmlns:p14="http://schemas.microsoft.com/office/powerpoint/2010/main" val="23883224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TECHNICAL INSPECTION</a:t>
            </a:r>
          </a:p>
        </p:txBody>
      </p:sp>
      <p:sp>
        <p:nvSpPr>
          <p:cNvPr id="3" name="Content Placeholder 2"/>
          <p:cNvSpPr>
            <a:spLocks noGrp="1"/>
          </p:cNvSpPr>
          <p:nvPr>
            <p:ph idx="1"/>
          </p:nvPr>
        </p:nvSpPr>
        <p:spPr>
          <a:xfrm>
            <a:off x="534353" y="1138988"/>
            <a:ext cx="6703695" cy="8366962"/>
          </a:xfrm>
        </p:spPr>
        <p:txBody>
          <a:bodyPr>
            <a:noAutofit/>
          </a:bodyPr>
          <a:lstStyle/>
          <a:p>
            <a:pPr marL="0" indent="0">
              <a:buNone/>
            </a:pPr>
            <a:r>
              <a:rPr lang="en-US" sz="1000" dirty="0">
                <a:solidFill>
                  <a:schemeClr val="tx1">
                    <a:lumMod val="65000"/>
                    <a:lumOff val="35000"/>
                  </a:schemeClr>
                </a:solidFill>
                <a:latin typeface="Lao UI" panose="020B0502040204020203" pitchFamily="34" charset="0"/>
                <a:cs typeface="Lao UI" panose="020B0502040204020203" pitchFamily="34" charset="0"/>
              </a:rPr>
              <a:t> </a:t>
            </a: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31</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9" name="Rectangle 8">
            <a:extLst>
              <a:ext uri="{FF2B5EF4-FFF2-40B4-BE49-F238E27FC236}">
                <a16:creationId xmlns:a16="http://schemas.microsoft.com/office/drawing/2014/main" id="{5024903C-D4C2-455E-B17F-8EA1090B7478}"/>
              </a:ext>
            </a:extLst>
          </p:cNvPr>
          <p:cNvSpPr/>
          <p:nvPr/>
        </p:nvSpPr>
        <p:spPr>
          <a:xfrm>
            <a:off x="1009978" y="1387112"/>
            <a:ext cx="5752443" cy="6463308"/>
          </a:xfrm>
          <a:prstGeom prst="rect">
            <a:avLst/>
          </a:prstGeom>
        </p:spPr>
        <p:txBody>
          <a:bodyPr wrap="square">
            <a:spAutoFit/>
          </a:bodyPr>
          <a:lstStyle/>
          <a:p>
            <a:r>
              <a:rPr lang="en-US" sz="1000" b="1" dirty="0"/>
              <a:t>TECHNICAL INSPECTION EVENT DESCRIPTION</a:t>
            </a:r>
          </a:p>
          <a:p>
            <a:endParaRPr lang="en-US" sz="1000" b="1" dirty="0"/>
          </a:p>
          <a:p>
            <a:r>
              <a:rPr lang="en-US" sz="1200" b="1" dirty="0"/>
              <a:t>Officials:	</a:t>
            </a:r>
          </a:p>
          <a:p>
            <a:r>
              <a:rPr lang="en-US" sz="1200" b="1" dirty="0"/>
              <a:t>Chief Technical Inspectors: Mark </a:t>
            </a:r>
            <a:r>
              <a:rPr lang="en-US" sz="1200" b="1" dirty="0" err="1"/>
              <a:t>Muddiman</a:t>
            </a:r>
            <a:r>
              <a:rPr lang="en-US" sz="1200" b="1" dirty="0"/>
              <a:t>, Jeff Lovell</a:t>
            </a:r>
          </a:p>
          <a:p>
            <a:endParaRPr lang="en-US" sz="1000" dirty="0"/>
          </a:p>
          <a:p>
            <a:r>
              <a:rPr lang="en-US" sz="1000" dirty="0"/>
              <a:t>Overall Procedure:</a:t>
            </a:r>
          </a:p>
          <a:p>
            <a:r>
              <a:rPr lang="en-US" sz="1000" dirty="0"/>
              <a:t>Technical Inspection will be broken down into three (3) parts:</a:t>
            </a:r>
          </a:p>
          <a:p>
            <a:r>
              <a:rPr lang="en-US" sz="1000" dirty="0"/>
              <a:t>1. Checks of the all the drivers’ safety gear, “rain” tires, fire extinguishers.</a:t>
            </a:r>
          </a:p>
          <a:p>
            <a:r>
              <a:rPr lang="en-US" sz="1000" dirty="0"/>
              <a:t>2. Vehicle Checks.</a:t>
            </a:r>
          </a:p>
          <a:p>
            <a:r>
              <a:rPr lang="en-US" sz="1000" dirty="0"/>
              <a:t>3. Driver Checks: helmet clearance, head restraint, seat belts and egress.</a:t>
            </a:r>
          </a:p>
          <a:p>
            <a:endParaRPr lang="en-US" sz="1000" dirty="0"/>
          </a:p>
          <a:p>
            <a:r>
              <a:rPr lang="en-US" sz="1000" dirty="0"/>
              <a:t>When:</a:t>
            </a:r>
          </a:p>
          <a:p>
            <a:r>
              <a:rPr lang="en-US" sz="1000" dirty="0"/>
              <a:t>1.Safety gear and rain tire checks:</a:t>
            </a:r>
          </a:p>
          <a:p>
            <a:r>
              <a:rPr lang="en-US" sz="1000" dirty="0"/>
              <a:t>	-Wednesday, 119th May 		10:00 a.m. – 12:00 pm</a:t>
            </a:r>
          </a:p>
          <a:p>
            <a:r>
              <a:rPr lang="en-US" sz="1000" dirty="0"/>
              <a:t>	- Teams should NOT line up earlier than 9:45 a.m. </a:t>
            </a:r>
          </a:p>
          <a:p>
            <a:r>
              <a:rPr lang="en-US" sz="1000" dirty="0"/>
              <a:t>2.The Vehicle Checks portion of Tech Inspection will be open:</a:t>
            </a:r>
          </a:p>
          <a:p>
            <a:r>
              <a:rPr lang="en-US" sz="1000" dirty="0"/>
              <a:t>	-Wednesday, 9th May		12:00 p.m. until 7:00 p.m. </a:t>
            </a:r>
          </a:p>
          <a:p>
            <a:r>
              <a:rPr lang="en-US" sz="1000" dirty="0"/>
              <a:t>				(No new cars after 6:00 pm)</a:t>
            </a:r>
          </a:p>
          <a:p>
            <a:r>
              <a:rPr lang="en-US" sz="1000" dirty="0"/>
              <a:t>	-Thursday, 10th May		9:00 a.m. until 5:00 p.m.</a:t>
            </a:r>
          </a:p>
          <a:p>
            <a:r>
              <a:rPr lang="en-US" sz="1000" dirty="0"/>
              <a:t>	-Friday, 11th May			By appointment*</a:t>
            </a:r>
          </a:p>
          <a:p>
            <a:r>
              <a:rPr lang="en-US" sz="1000" dirty="0"/>
              <a:t>	-Saturday, 12th May		By appointment*</a:t>
            </a:r>
          </a:p>
          <a:p>
            <a:pPr marL="171450" indent="-171450">
              <a:buFont typeface="Arial" panose="020B0604020202020204" pitchFamily="34" charset="0"/>
              <a:buChar char="•"/>
            </a:pPr>
            <a:r>
              <a:rPr lang="en-US" sz="1000" dirty="0"/>
              <a:t>Come to G2 for an appointment. If no one is present at G2, then please see the announcer.</a:t>
            </a:r>
          </a:p>
          <a:p>
            <a:endParaRPr lang="en-US" sz="1000" dirty="0"/>
          </a:p>
          <a:p>
            <a:r>
              <a:rPr lang="en-US" sz="1000" dirty="0"/>
              <a:t>3. Driver Checks:</a:t>
            </a:r>
          </a:p>
          <a:p>
            <a:r>
              <a:rPr lang="en-US" sz="1000" dirty="0"/>
              <a:t>One driver only per team may be checked Wednesday. Additional Driver Checks will begin on Thursday. If a driver is not at the track by Thursday, contact the Chief of Tech to arrange for an appointment prior to their dynamic event.</a:t>
            </a:r>
          </a:p>
          <a:p>
            <a:endParaRPr lang="en-US" sz="1000" dirty="0"/>
          </a:p>
          <a:p>
            <a:r>
              <a:rPr lang="en-US" sz="1000" dirty="0"/>
              <a:t>Where:  Garage G2</a:t>
            </a:r>
          </a:p>
          <a:p>
            <a:r>
              <a:rPr lang="en-US" sz="1000" dirty="0"/>
              <a:t>	-For the Safety Gear checks, enter at the southwest corner.</a:t>
            </a:r>
          </a:p>
          <a:p>
            <a:r>
              <a:rPr lang="en-US" sz="1000" dirty="0"/>
              <a:t>	-For the Vehicle Checks, enter at the southwest corner.</a:t>
            </a:r>
          </a:p>
          <a:p>
            <a:r>
              <a:rPr lang="en-US" sz="1000" dirty="0"/>
              <a:t>	-Beginning Thursday, the checks of the additional drivers will be at the east end.</a:t>
            </a:r>
          </a:p>
          <a:p>
            <a:r>
              <a:rPr lang="en-US" sz="1000" dirty="0"/>
              <a:t>Procedures: </a:t>
            </a:r>
          </a:p>
          <a:p>
            <a:r>
              <a:rPr lang="en-US" sz="1000" dirty="0"/>
              <a:t>1.Pre-assigned Tech Numbers</a:t>
            </a:r>
          </a:p>
          <a:p>
            <a:r>
              <a:rPr lang="en-US" sz="1000" dirty="0"/>
              <a:t>	-All teams will be assigned a vehicle inspection Tech Number, according to the submission 	date of the version of their SES/SRCF document which was approved. Teams with the 	earliest dates will be first in line, so please submit your structural documentation in a 	timely and accurate manner.</a:t>
            </a:r>
          </a:p>
          <a:p>
            <a:r>
              <a:rPr lang="en-US" sz="1000" dirty="0"/>
              <a:t>	-Teams will be informed of their Tech Number at competition, and can confirm their 	number during the Safety Gear check (below).</a:t>
            </a:r>
          </a:p>
          <a:p>
            <a:r>
              <a:rPr lang="en-US" sz="1000" dirty="0"/>
              <a:t> </a:t>
            </a:r>
          </a:p>
        </p:txBody>
      </p:sp>
    </p:spTree>
    <p:extLst>
      <p:ext uri="{BB962C8B-B14F-4D97-AF65-F5344CB8AC3E}">
        <p14:creationId xmlns:p14="http://schemas.microsoft.com/office/powerpoint/2010/main" val="39989348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TECHNICAL INSPECTION</a:t>
            </a:r>
          </a:p>
        </p:txBody>
      </p:sp>
      <p:sp>
        <p:nvSpPr>
          <p:cNvPr id="3" name="Content Placeholder 2"/>
          <p:cNvSpPr>
            <a:spLocks noGrp="1"/>
          </p:cNvSpPr>
          <p:nvPr>
            <p:ph idx="1"/>
          </p:nvPr>
        </p:nvSpPr>
        <p:spPr>
          <a:xfrm>
            <a:off x="534352" y="1613826"/>
            <a:ext cx="6703695" cy="7356003"/>
          </a:xfrm>
        </p:spPr>
        <p:txBody>
          <a:bodyPr>
            <a:noAutofit/>
          </a:bodyPr>
          <a:lstStyle/>
          <a:p>
            <a:pPr marL="0" marR="0" indent="0">
              <a:spcBef>
                <a:spcPts val="0"/>
              </a:spcBef>
              <a:spcAft>
                <a:spcPts val="0"/>
              </a:spcAft>
              <a:buNone/>
            </a:pPr>
            <a:br>
              <a:rPr lang="en-US" sz="1100" b="1" dirty="0">
                <a:latin typeface="Arial" panose="020B0604020202020204" pitchFamily="34" charset="0"/>
                <a:ea typeface="Times New Roman" panose="02020603050405020304" pitchFamily="18" charset="0"/>
                <a:cs typeface="Times New Roman" panose="02020603050405020304" pitchFamily="18" charset="0"/>
              </a:rPr>
            </a:br>
            <a:r>
              <a:rPr lang="en-US" sz="1100" b="1" dirty="0">
                <a:latin typeface="Arial" panose="020B0604020202020204" pitchFamily="34" charset="0"/>
                <a:ea typeface="Times New Roman" panose="02020603050405020304" pitchFamily="18" charset="0"/>
                <a:cs typeface="Times New Roman" panose="02020603050405020304" pitchFamily="18" charset="0"/>
              </a:rPr>
              <a:t> </a:t>
            </a:r>
            <a:endParaRPr lang="en-US" sz="1100" dirty="0">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32</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6" name="Picture 5">
            <a:extLst>
              <a:ext uri="{FF2B5EF4-FFF2-40B4-BE49-F238E27FC236}">
                <a16:creationId xmlns:a16="http://schemas.microsoft.com/office/drawing/2014/main" id="{83E9A129-06FA-458D-B210-AA1426CD58DC}"/>
              </a:ext>
            </a:extLst>
          </p:cNvPr>
          <p:cNvPicPr>
            <a:picLocks noChangeAspect="1"/>
          </p:cNvPicPr>
          <p:nvPr/>
        </p:nvPicPr>
        <p:blipFill>
          <a:blip r:embed="rId2"/>
          <a:stretch>
            <a:fillRect/>
          </a:stretch>
        </p:blipFill>
        <p:spPr>
          <a:xfrm>
            <a:off x="728420" y="1369494"/>
            <a:ext cx="6385301" cy="6927050"/>
          </a:xfrm>
          <a:prstGeom prst="rect">
            <a:avLst/>
          </a:prstGeom>
        </p:spPr>
      </p:pic>
    </p:spTree>
    <p:extLst>
      <p:ext uri="{BB962C8B-B14F-4D97-AF65-F5344CB8AC3E}">
        <p14:creationId xmlns:p14="http://schemas.microsoft.com/office/powerpoint/2010/main" val="10648476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TECHNICAL INSPECTION</a:t>
            </a:r>
          </a:p>
        </p:txBody>
      </p:sp>
      <p:sp>
        <p:nvSpPr>
          <p:cNvPr id="5" name="Slide Number Placeholder 4"/>
          <p:cNvSpPr>
            <a:spLocks noGrp="1"/>
          </p:cNvSpPr>
          <p:nvPr>
            <p:ph type="sldNum" sz="quarter" idx="12"/>
          </p:nvPr>
        </p:nvSpPr>
        <p:spPr/>
        <p:txBody>
          <a:bodyPr/>
          <a:lstStyle/>
          <a:p>
            <a:fld id="{1EE46988-AC4D-4F63-B87E-083C11D6C622}" type="slidenum">
              <a:rPr lang="en-US" smtClean="0"/>
              <a:t>33</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Content Placeholder 1">
            <a:extLst>
              <a:ext uri="{FF2B5EF4-FFF2-40B4-BE49-F238E27FC236}">
                <a16:creationId xmlns:a16="http://schemas.microsoft.com/office/drawing/2014/main" id="{79AFDFA6-72B0-4E35-8AEA-606E545EE3F2}"/>
              </a:ext>
            </a:extLst>
          </p:cNvPr>
          <p:cNvSpPr>
            <a:spLocks noGrp="1"/>
          </p:cNvSpPr>
          <p:nvPr>
            <p:ph idx="1"/>
          </p:nvPr>
        </p:nvSpPr>
        <p:spPr>
          <a:xfrm>
            <a:off x="670302" y="1397073"/>
            <a:ext cx="6431796" cy="7264253"/>
          </a:xfrm>
        </p:spPr>
        <p:txBody>
          <a:bodyPr>
            <a:normAutofit/>
          </a:bodyPr>
          <a:lstStyle/>
          <a:p>
            <a:pPr marL="0" marR="0" lvl="0" indent="0">
              <a:spcBef>
                <a:spcPts val="720"/>
              </a:spcBef>
              <a:spcAft>
                <a:spcPts val="0"/>
              </a:spcAft>
              <a:buNone/>
            </a:pPr>
            <a:r>
              <a:rPr lang="en-US" sz="1000" b="1" dirty="0">
                <a:ea typeface="Times New Roman" panose="02020603050405020304" pitchFamily="18" charset="0"/>
                <a:cs typeface="Times New Roman" panose="02020603050405020304" pitchFamily="18" charset="0"/>
              </a:rPr>
              <a:t>4. Re-inspection</a:t>
            </a:r>
            <a:endParaRPr lang="en-US" sz="1000" dirty="0">
              <a:ea typeface="Times New Roman" panose="02020603050405020304" pitchFamily="18" charset="0"/>
              <a:cs typeface="Times New Roman" panose="02020603050405020304" pitchFamily="18" charset="0"/>
            </a:endParaRPr>
          </a:p>
          <a:p>
            <a:pPr marL="457200" marR="0">
              <a:spcBef>
                <a:spcPts val="720"/>
              </a:spcBef>
              <a:spcAft>
                <a:spcPts val="0"/>
              </a:spcAft>
            </a:pPr>
            <a:r>
              <a:rPr lang="en-US" sz="1000" dirty="0">
                <a:ea typeface="Times New Roman" panose="02020603050405020304" pitchFamily="18" charset="0"/>
                <a:cs typeface="Times New Roman" panose="02020603050405020304" pitchFamily="18" charset="0"/>
              </a:rPr>
              <a:t>If a vehicle did not receive a Tech sticker, the event staff will mark your Tech Form with the issues that must be fixed, and then the form will be returned to you.</a:t>
            </a:r>
          </a:p>
          <a:p>
            <a:pPr marL="457200" marR="0">
              <a:spcBef>
                <a:spcPts val="720"/>
              </a:spcBef>
              <a:spcAft>
                <a:spcPts val="0"/>
              </a:spcAft>
            </a:pPr>
            <a:r>
              <a:rPr lang="en-US" sz="1000" dirty="0">
                <a:ea typeface="Times New Roman" panose="02020603050405020304" pitchFamily="18" charset="0"/>
                <a:cs typeface="Times New Roman" panose="02020603050405020304" pitchFamily="18" charset="0"/>
              </a:rPr>
              <a:t>After you have fixed the issues, on Wednesday, vehicles ready for re-inspection will be required to wait until no more teams are in need of first-time inspection. Event staff will designate a separate line for vehicles needing re-inspection to wait in. Keep the Tech Form with the vehicle when you return for re-inspection.</a:t>
            </a:r>
          </a:p>
          <a:p>
            <a:pPr marL="0" marR="0" lvl="0" indent="0">
              <a:spcBef>
                <a:spcPts val="720"/>
              </a:spcBef>
              <a:spcAft>
                <a:spcPts val="0"/>
              </a:spcAft>
              <a:buNone/>
            </a:pPr>
            <a:r>
              <a:rPr lang="en-US" sz="1000" b="1" dirty="0">
                <a:ea typeface="Times New Roman" panose="02020603050405020304" pitchFamily="18" charset="0"/>
                <a:cs typeface="Times New Roman" panose="02020603050405020304" pitchFamily="18" charset="0"/>
              </a:rPr>
              <a:t>5. Additional Driver Checks: </a:t>
            </a:r>
            <a:r>
              <a:rPr lang="en-US" sz="1000" u="sng" dirty="0">
                <a:ea typeface="Times New Roman" panose="02020603050405020304" pitchFamily="18" charset="0"/>
                <a:cs typeface="Times New Roman" panose="02020603050405020304" pitchFamily="18" charset="0"/>
              </a:rPr>
              <a:t>(not available Wednesday)</a:t>
            </a:r>
            <a:endParaRPr lang="en-US" sz="1000" dirty="0">
              <a:ea typeface="Times New Roman" panose="02020603050405020304" pitchFamily="18" charset="0"/>
              <a:cs typeface="Times New Roman" panose="02020603050405020304" pitchFamily="18" charset="0"/>
            </a:endParaRPr>
          </a:p>
          <a:p>
            <a:pPr marL="457200" marR="0">
              <a:spcBef>
                <a:spcPts val="720"/>
              </a:spcBef>
              <a:spcAft>
                <a:spcPts val="0"/>
              </a:spcAft>
            </a:pPr>
            <a:r>
              <a:rPr lang="en-US" sz="1000" dirty="0">
                <a:ea typeface="Times New Roman" panose="02020603050405020304" pitchFamily="18" charset="0"/>
                <a:cs typeface="Times New Roman" panose="02020603050405020304" pitchFamily="18" charset="0"/>
              </a:rPr>
              <a:t>Enter the east end of garage G2.</a:t>
            </a:r>
          </a:p>
          <a:p>
            <a:pPr marL="457200" marR="0">
              <a:spcBef>
                <a:spcPts val="720"/>
              </a:spcBef>
              <a:spcAft>
                <a:spcPts val="0"/>
              </a:spcAft>
            </a:pPr>
            <a:r>
              <a:rPr lang="en-US" sz="1000" dirty="0">
                <a:ea typeface="Times New Roman" panose="02020603050405020304" pitchFamily="18" charset="0"/>
                <a:cs typeface="Times New Roman" panose="02020603050405020304" pitchFamily="18" charset="0"/>
              </a:rPr>
              <a:t>With you, you must have:</a:t>
            </a:r>
          </a:p>
          <a:p>
            <a:pPr lvl="2">
              <a:spcBef>
                <a:spcPts val="300"/>
              </a:spcBef>
            </a:pPr>
            <a:r>
              <a:rPr lang="en-US" sz="1000" dirty="0">
                <a:ea typeface="Times New Roman" panose="02020603050405020304" pitchFamily="18" charset="0"/>
                <a:cs typeface="Times New Roman" panose="02020603050405020304" pitchFamily="18" charset="0"/>
              </a:rPr>
              <a:t>The car</a:t>
            </a:r>
          </a:p>
          <a:p>
            <a:pPr lvl="2">
              <a:spcBef>
                <a:spcPts val="0"/>
              </a:spcBef>
            </a:pPr>
            <a:r>
              <a:rPr lang="en-US" sz="1000" dirty="0">
                <a:ea typeface="Times New Roman" panose="02020603050405020304" pitchFamily="18" charset="0"/>
                <a:cs typeface="Times New Roman" panose="02020603050405020304" pitchFamily="18" charset="0"/>
              </a:rPr>
              <a:t>The push bar and fire extinguisher.</a:t>
            </a:r>
          </a:p>
          <a:p>
            <a:pPr lvl="2">
              <a:spcBef>
                <a:spcPts val="0"/>
              </a:spcBef>
            </a:pPr>
            <a:r>
              <a:rPr lang="en-US" sz="1000" dirty="0">
                <a:ea typeface="Times New Roman" panose="02020603050405020304" pitchFamily="18" charset="0"/>
                <a:cs typeface="Times New Roman" panose="02020603050405020304" pitchFamily="18" charset="0"/>
              </a:rPr>
              <a:t>The driver’s safety gear:  helmet, arm restraints, gloves, long pants, long-sleeved shirt, and close-toed shoes must be worn for the egress, harness, and clearance checks.  Driving suits, balaclavas, and race shoes are not required for this check</a:t>
            </a:r>
            <a:r>
              <a:rPr lang="en-US" sz="660" dirty="0">
                <a:ea typeface="Times New Roman" panose="02020603050405020304" pitchFamily="18" charset="0"/>
                <a:cs typeface="Times New Roman" panose="02020603050405020304" pitchFamily="18" charset="0"/>
              </a:rPr>
              <a:t>.</a:t>
            </a:r>
          </a:p>
          <a:p>
            <a:pPr marL="0" marR="0">
              <a:spcBef>
                <a:spcPts val="1800"/>
              </a:spcBef>
              <a:spcAft>
                <a:spcPts val="0"/>
              </a:spcAft>
            </a:pPr>
            <a:r>
              <a:rPr lang="en-US" sz="1000" b="1" kern="0" dirty="0">
                <a:cs typeface="Times New Roman" panose="02020603050405020304" pitchFamily="18" charset="0"/>
              </a:rPr>
              <a:t>Notes: </a:t>
            </a:r>
          </a:p>
          <a:p>
            <a:pPr marL="205740" indent="-171450">
              <a:spcBef>
                <a:spcPts val="720"/>
              </a:spcBef>
            </a:pPr>
            <a:r>
              <a:rPr lang="en-US" sz="1000" dirty="0">
                <a:ea typeface="Times New Roman" panose="02020603050405020304" pitchFamily="18" charset="0"/>
                <a:cs typeface="Times New Roman" panose="02020603050405020304" pitchFamily="18" charset="0"/>
              </a:rPr>
              <a:t>Only four (4) team members will be allowed into the actual Tech Inspection area. All other team members, the Faculty Advisor, and other spectators will be required to watch from outside the inspection area. The Dynamic Passes will be used as the “pass” into the inspection area.  Team members may rotate in and out of the inspection area as required, as long as there are no more than four in the inspection area at any one time.</a:t>
            </a:r>
          </a:p>
          <a:p>
            <a:pPr marL="205740" indent="-171450">
              <a:spcBef>
                <a:spcPts val="720"/>
              </a:spcBef>
            </a:pPr>
            <a:r>
              <a:rPr lang="en-US" sz="1000" dirty="0">
                <a:ea typeface="Times New Roman" panose="02020603050405020304" pitchFamily="18" charset="0"/>
                <a:cs typeface="Times New Roman" panose="02020603050405020304" pitchFamily="18" charset="0"/>
              </a:rPr>
              <a:t>When you pass Tech, the first part of the Tech Form will be retained by the event staff, and you will be given the first of four (4) parts of the competition sticker. You should then proceed to the Fuel Station, and then Tilt Table.  The second, third and fourth parts of the sticker will be given at the Tilt Table, the Brake Test and the Noise Test respectively.  Only when you have all four parts of the competition sticker will you be allowed to compete in the dynamic events or run on the practice track.</a:t>
            </a:r>
          </a:p>
          <a:p>
            <a:pPr marL="205740" indent="-171450">
              <a:spcBef>
                <a:spcPts val="720"/>
              </a:spcBef>
            </a:pPr>
            <a:r>
              <a:rPr lang="en-US" sz="1000" dirty="0">
                <a:ea typeface="Times New Roman" panose="02020603050405020304" pitchFamily="18" charset="0"/>
                <a:cs typeface="Times New Roman" panose="02020603050405020304" pitchFamily="18" charset="0"/>
              </a:rPr>
              <a:t>If there are issues found that must be rectified, the Tech Form will be returned to you (the team,) and you will not receive a sticker. You must then correct the issues and present your car at Tech again for re-inspection.</a:t>
            </a:r>
          </a:p>
          <a:p>
            <a:pPr marL="205740" indent="-171450">
              <a:spcBef>
                <a:spcPts val="720"/>
              </a:spcBef>
            </a:pPr>
            <a:r>
              <a:rPr lang="en-US" sz="1000" dirty="0">
                <a:ea typeface="Times New Roman" panose="02020603050405020304" pitchFamily="18" charset="0"/>
                <a:cs typeface="Times New Roman" panose="02020603050405020304" pitchFamily="18" charset="0"/>
              </a:rPr>
              <a:t>No car will be allowed to run on the chassis dynamometer (if one is available) until it has passed all parts of Technical Inspection, and has been issued all four parts of the competition sticker.</a:t>
            </a:r>
          </a:p>
          <a:p>
            <a:pPr marL="205740" indent="-171450">
              <a:spcBef>
                <a:spcPts val="720"/>
              </a:spcBef>
            </a:pPr>
            <a:r>
              <a:rPr lang="en-US" sz="1000" dirty="0">
                <a:ea typeface="Times New Roman" panose="02020603050405020304" pitchFamily="18" charset="0"/>
                <a:cs typeface="Times New Roman" panose="02020603050405020304" pitchFamily="18" charset="0"/>
              </a:rPr>
              <a:t>If you (a team) expect to have a time conflict with a Static Event (Design, Cost, or Presentation,) please be aware that the Static Event has priority. If your vehicle is currently undergoing Technical Inspection, but you need to leave to attend a Static Event, simply inform your Inspector. You will be allowed to remove your vehicle from the Technical Inspection area, and can resume Technical Inspection later.</a:t>
            </a:r>
          </a:p>
          <a:p>
            <a:pPr marL="228600" marR="0">
              <a:spcBef>
                <a:spcPts val="720"/>
              </a:spcBef>
              <a:spcAft>
                <a:spcPts val="0"/>
              </a:spcAft>
            </a:pPr>
            <a:endParaRPr lang="en-US" sz="1000" dirty="0">
              <a:ea typeface="Times New Roman" panose="02020603050405020304" pitchFamily="18" charset="0"/>
              <a:cs typeface="Times New Roman" panose="02020603050405020304" pitchFamily="18" charset="0"/>
            </a:endParaRPr>
          </a:p>
          <a:p>
            <a:pPr marL="0" marR="0" indent="0" algn="ctr">
              <a:spcBef>
                <a:spcPts val="720"/>
              </a:spcBef>
              <a:spcAft>
                <a:spcPts val="0"/>
              </a:spcAft>
              <a:buNone/>
            </a:pPr>
            <a:r>
              <a:rPr lang="en-US" sz="1000" b="1" dirty="0">
                <a:ea typeface="Times New Roman" panose="02020603050405020304" pitchFamily="18" charset="0"/>
                <a:cs typeface="Times New Roman" panose="02020603050405020304" pitchFamily="18" charset="0"/>
              </a:rPr>
              <a:t>Best Regards from your Tech Inspection Team</a:t>
            </a:r>
          </a:p>
          <a:p>
            <a:pPr marL="0" indent="0">
              <a:buNone/>
            </a:pPr>
            <a:endParaRPr lang="en-US" dirty="0"/>
          </a:p>
        </p:txBody>
      </p:sp>
    </p:spTree>
    <p:extLst>
      <p:ext uri="{BB962C8B-B14F-4D97-AF65-F5344CB8AC3E}">
        <p14:creationId xmlns:p14="http://schemas.microsoft.com/office/powerpoint/2010/main" val="41259409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SCALES</a:t>
            </a:r>
          </a:p>
        </p:txBody>
      </p:sp>
      <p:sp>
        <p:nvSpPr>
          <p:cNvPr id="5" name="Slide Number Placeholder 4"/>
          <p:cNvSpPr>
            <a:spLocks noGrp="1"/>
          </p:cNvSpPr>
          <p:nvPr>
            <p:ph type="sldNum" sz="quarter" idx="12"/>
          </p:nvPr>
        </p:nvSpPr>
        <p:spPr/>
        <p:txBody>
          <a:bodyPr/>
          <a:lstStyle/>
          <a:p>
            <a:fld id="{1EE46988-AC4D-4F63-B87E-083C11D6C622}" type="slidenum">
              <a:rPr lang="en-US" smtClean="0"/>
              <a:t>34</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A6C95786-3A28-4C7F-954C-88523A89E735}"/>
              </a:ext>
            </a:extLst>
          </p:cNvPr>
          <p:cNvSpPr/>
          <p:nvPr/>
        </p:nvSpPr>
        <p:spPr>
          <a:xfrm>
            <a:off x="693057" y="1408805"/>
            <a:ext cx="6386286" cy="5262979"/>
          </a:xfrm>
          <a:prstGeom prst="rect">
            <a:avLst/>
          </a:prstGeom>
        </p:spPr>
        <p:txBody>
          <a:bodyPr wrap="square">
            <a:spAutoFit/>
          </a:bodyPr>
          <a:lstStyle/>
          <a:p>
            <a:r>
              <a:rPr lang="en-US" sz="1200" b="1" dirty="0"/>
              <a:t>SCALES DESCRIPTION</a:t>
            </a:r>
          </a:p>
          <a:p>
            <a:endParaRPr lang="en-US" sz="1200" b="1" dirty="0"/>
          </a:p>
          <a:p>
            <a:r>
              <a:rPr lang="en-US" sz="1200" b="1" dirty="0"/>
              <a:t>Event Captains: Mike </a:t>
            </a:r>
            <a:r>
              <a:rPr lang="en-US" sz="1200" b="1" dirty="0" err="1"/>
              <a:t>Thodoroff</a:t>
            </a:r>
            <a:endParaRPr lang="en-US" sz="1200" b="1" dirty="0"/>
          </a:p>
          <a:p>
            <a:r>
              <a:rPr lang="en-US" sz="1200" b="1" dirty="0"/>
              <a:t>	   Steve </a:t>
            </a:r>
            <a:r>
              <a:rPr lang="en-US" sz="1200" b="1" dirty="0" err="1"/>
              <a:t>Balanecki</a:t>
            </a:r>
            <a:endParaRPr lang="en-US" sz="1200" b="1" dirty="0"/>
          </a:p>
          <a:p>
            <a:r>
              <a:rPr lang="en-US" sz="1200" b="1" dirty="0"/>
              <a:t>Dates/Times:	Wednesday, May 9 	3:00 p.m. - 6:00 p.m.</a:t>
            </a:r>
          </a:p>
          <a:p>
            <a:r>
              <a:rPr lang="en-US" sz="1200" b="1" dirty="0"/>
              <a:t>	Thursday, May 10	 8:00 a.m. - 4:00 p.m.</a:t>
            </a:r>
          </a:p>
          <a:p>
            <a:r>
              <a:rPr lang="en-US" sz="1200" b="1" dirty="0"/>
              <a:t>	Friday, May 11 	7:30 a.m. - Noon (for “cornering)</a:t>
            </a:r>
          </a:p>
          <a:p>
            <a:r>
              <a:rPr lang="en-US" sz="1200" b="1" dirty="0"/>
              <a:t>Location: Garage 1 Drive Through</a:t>
            </a:r>
          </a:p>
          <a:p>
            <a:endParaRPr lang="en-US" sz="1000" dirty="0"/>
          </a:p>
          <a:p>
            <a:r>
              <a:rPr lang="en-US" sz="1000" dirty="0"/>
              <a:t>All registered cars are required to weigh their cars at the designated Weigh Station. This must be done PRIOR to the Design judging. It is NOT required to weigh a car prior to Tech Inspection.  It is the responsibility of every team to be aware of their scheduled Design appointment and plan their weigh-in accordingly. </a:t>
            </a:r>
          </a:p>
          <a:p>
            <a:endParaRPr lang="en-US" sz="1000" dirty="0"/>
          </a:p>
          <a:p>
            <a:r>
              <a:rPr lang="en-US" sz="1000" dirty="0"/>
              <a:t>Team members shall push their car on to the scales WITHOUT assistance from the Weigh Station personnel.</a:t>
            </a:r>
          </a:p>
          <a:p>
            <a:r>
              <a:rPr lang="en-US" sz="1000" dirty="0"/>
              <a:t>  </a:t>
            </a:r>
          </a:p>
          <a:p>
            <a:r>
              <a:rPr lang="en-US" sz="1000" dirty="0"/>
              <a:t>A team member must declare the level of fuel currently in the fuel tank by designating (a) NO FUEL, (b) HALF TANK, (c) FULL TANK. This designation will be recorded along with the final weight numbers. </a:t>
            </a:r>
          </a:p>
          <a:p>
            <a:r>
              <a:rPr lang="en-US" sz="1000" dirty="0"/>
              <a:t>Other than fuel, each car must be completely filled with all fluids required for the car’s operation (i.e., engine coolant, engine oil, brake fluid, etc.) </a:t>
            </a:r>
          </a:p>
          <a:p>
            <a:endParaRPr lang="en-US" sz="1000" dirty="0"/>
          </a:p>
          <a:p>
            <a:r>
              <a:rPr lang="en-US" sz="1000" dirty="0"/>
              <a:t>Any of the teams’ registered drivers may sit in the car during the scales process. That driver must be wearing a driver’s suit, helmet, all restraints, gloves, and shoes. (It is also acceptable to have the aforementioned driving equipment sit on the driver’s lap during the scales process).</a:t>
            </a:r>
          </a:p>
          <a:p>
            <a:r>
              <a:rPr lang="en-US" sz="1000" dirty="0"/>
              <a:t> </a:t>
            </a:r>
          </a:p>
          <a:p>
            <a:r>
              <a:rPr lang="en-US" sz="1000" dirty="0"/>
              <a:t>Cars will be weighed in two segments: </a:t>
            </a:r>
          </a:p>
          <a:p>
            <a:r>
              <a:rPr lang="en-US" sz="1000" dirty="0"/>
              <a:t>(a) With driver: total weight, front/rear %, left/right %</a:t>
            </a:r>
          </a:p>
          <a:p>
            <a:r>
              <a:rPr lang="en-US" sz="1000" dirty="0"/>
              <a:t>(b) Without driver: total weight</a:t>
            </a:r>
          </a:p>
          <a:p>
            <a:endParaRPr lang="en-US" sz="1000" dirty="0"/>
          </a:p>
          <a:p>
            <a:r>
              <a:rPr lang="en-US" sz="1000" dirty="0"/>
              <a:t>The scales technician will declare all weights obtained and place a sticker containing the recorded weight information on the “nose” area of the car.  This will ensure that the information will be in clear sight for the Design judges.</a:t>
            </a:r>
          </a:p>
          <a:p>
            <a:r>
              <a:rPr lang="en-US" sz="1000" dirty="0"/>
              <a:t> </a:t>
            </a:r>
          </a:p>
          <a:p>
            <a:r>
              <a:rPr lang="en-US" sz="1000" dirty="0"/>
              <a:t>Team members will remove the car from the scales and push it out of the scales area. </a:t>
            </a:r>
          </a:p>
        </p:txBody>
      </p:sp>
    </p:spTree>
    <p:extLst>
      <p:ext uri="{BB962C8B-B14F-4D97-AF65-F5344CB8AC3E}">
        <p14:creationId xmlns:p14="http://schemas.microsoft.com/office/powerpoint/2010/main" val="18196068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COST</a:t>
            </a:r>
          </a:p>
        </p:txBody>
      </p:sp>
      <p:sp>
        <p:nvSpPr>
          <p:cNvPr id="5" name="Slide Number Placeholder 4"/>
          <p:cNvSpPr>
            <a:spLocks noGrp="1"/>
          </p:cNvSpPr>
          <p:nvPr>
            <p:ph type="sldNum" sz="quarter" idx="12"/>
          </p:nvPr>
        </p:nvSpPr>
        <p:spPr/>
        <p:txBody>
          <a:bodyPr/>
          <a:lstStyle/>
          <a:p>
            <a:fld id="{1EE46988-AC4D-4F63-B87E-083C11D6C622}" type="slidenum">
              <a:rPr lang="en-US" smtClean="0"/>
              <a:t>35</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9" name="Rectangle 8">
            <a:extLst>
              <a:ext uri="{FF2B5EF4-FFF2-40B4-BE49-F238E27FC236}">
                <a16:creationId xmlns:a16="http://schemas.microsoft.com/office/drawing/2014/main" id="{49258944-6251-4ABA-8639-87E5790EDB81}"/>
              </a:ext>
            </a:extLst>
          </p:cNvPr>
          <p:cNvSpPr/>
          <p:nvPr/>
        </p:nvSpPr>
        <p:spPr>
          <a:xfrm>
            <a:off x="725714" y="1344717"/>
            <a:ext cx="6386286" cy="5016758"/>
          </a:xfrm>
          <a:prstGeom prst="rect">
            <a:avLst/>
          </a:prstGeom>
        </p:spPr>
        <p:txBody>
          <a:bodyPr wrap="square">
            <a:spAutoFit/>
          </a:bodyPr>
          <a:lstStyle/>
          <a:p>
            <a:r>
              <a:rPr lang="en-US" sz="1200" b="1" dirty="0"/>
              <a:t>COST EVENT DESCRIPTION</a:t>
            </a:r>
          </a:p>
          <a:p>
            <a:endParaRPr lang="en-US" sz="1200" b="1" dirty="0"/>
          </a:p>
          <a:p>
            <a:r>
              <a:rPr lang="en-US" sz="1200" b="1" dirty="0"/>
              <a:t>Event Captain: Susan </a:t>
            </a:r>
            <a:r>
              <a:rPr lang="en-US" sz="1200" b="1" dirty="0" err="1"/>
              <a:t>Zukowski</a:t>
            </a:r>
            <a:endParaRPr lang="en-US" sz="1200" b="1" dirty="0"/>
          </a:p>
          <a:p>
            <a:r>
              <a:rPr lang="en-US" sz="1200" b="1" dirty="0"/>
              <a:t>Date: Thursday, May 10, 2018</a:t>
            </a:r>
          </a:p>
          <a:p>
            <a:r>
              <a:rPr lang="en-US" sz="1200" b="1" dirty="0"/>
              <a:t>Location: Main Tent</a:t>
            </a:r>
          </a:p>
          <a:p>
            <a:endParaRPr lang="en-US" sz="1000" dirty="0"/>
          </a:p>
          <a:p>
            <a:r>
              <a:rPr lang="en-US" sz="1000" b="1" dirty="0"/>
              <a:t>Overview:</a:t>
            </a:r>
          </a:p>
          <a:p>
            <a:r>
              <a:rPr lang="en-US" sz="1000" dirty="0"/>
              <a:t>Each team will prepare a report of their car's cost to be evaluated by the cost judges.  The concept of the cost event is to obtain an accurate estimate of cost of the car in a limited production.  The report is in effect your cost proposal to the senior management of a company to get them to invest in your product line.  The more information that you can supply to them, the more professional the look of your materials, the more likely the company may be willing to look at the product itself.  This is the goal of the cost report itself.  Additionally, the teams will also prepare an electronic Bill of Materials using a shared database with standard materials and processes and a detailed process description.  This evaluates not only the cost of the car, but also the team's ability to prepare an accurate engineering cost estimate and know exactly how the vehicle would be built.  The car with the lowest corrected cost and the best report will win the event.  The event can be divided in to three separate sections - the cost report itself, visual inspection, and ‘real case scenario’ discussion.</a:t>
            </a:r>
          </a:p>
          <a:p>
            <a:endParaRPr lang="en-US" sz="1000" dirty="0"/>
          </a:p>
          <a:p>
            <a:r>
              <a:rPr lang="en-US" sz="1000" b="1" dirty="0"/>
              <a:t>The Cost Report:</a:t>
            </a:r>
          </a:p>
          <a:p>
            <a:r>
              <a:rPr lang="en-US" sz="1000" dirty="0"/>
              <a:t>The actual cost report is due into the judges approximately six to seven weeks prior to the event at the venue.  Books must be mailed before the post mark deadline or the book will incur a penalty of 10 points per day after that date.  The cost report is judged on the basis of the cost of the car and quality of the cost report.  The cost of the car is determined by the cost of the parts and fabrication using established manufacturing practices and the application of “Lean Manufacturing” principles.  The report will follow the guidelines set forth in the published rules.  From this analysis, the judges (in 9 distinct areas of expertise) will determine if all parts and processes were included and if unreasonably low (determined by the experience of the judges) - the judges will add penalties if there are errors, items omitted, or have costs below reasonable estimates – at either standard point(s) deduction or at a rate equal to twice the cost error, whichever is greater.  We have eight teams that review each and every book based on their expertise.  The costs and penalties will then determine the cost score.  The report score will be given based on the quality of the report and its overall presentation.  The report score ranges from 0 to 40 points.  The price score will be awarded based on the following formula:</a:t>
            </a:r>
          </a:p>
        </p:txBody>
      </p:sp>
      <p:pic>
        <p:nvPicPr>
          <p:cNvPr id="10" name="Picture 9">
            <a:extLst>
              <a:ext uri="{FF2B5EF4-FFF2-40B4-BE49-F238E27FC236}">
                <a16:creationId xmlns:a16="http://schemas.microsoft.com/office/drawing/2014/main" id="{EF6527B7-6B48-467C-BAB5-FDBD01E15828}"/>
              </a:ext>
            </a:extLst>
          </p:cNvPr>
          <p:cNvPicPr>
            <a:picLocks noChangeAspect="1"/>
          </p:cNvPicPr>
          <p:nvPr/>
        </p:nvPicPr>
        <p:blipFill>
          <a:blip r:embed="rId2"/>
          <a:stretch>
            <a:fillRect/>
          </a:stretch>
        </p:blipFill>
        <p:spPr>
          <a:xfrm>
            <a:off x="725714" y="6207587"/>
            <a:ext cx="6386286" cy="1232625"/>
          </a:xfrm>
          <a:prstGeom prst="rect">
            <a:avLst/>
          </a:prstGeom>
        </p:spPr>
      </p:pic>
      <p:sp>
        <p:nvSpPr>
          <p:cNvPr id="11" name="Rectangle 10">
            <a:extLst>
              <a:ext uri="{FF2B5EF4-FFF2-40B4-BE49-F238E27FC236}">
                <a16:creationId xmlns:a16="http://schemas.microsoft.com/office/drawing/2014/main" id="{E4A4F50F-CB1F-4A80-B774-1221AFBE228F}"/>
              </a:ext>
            </a:extLst>
          </p:cNvPr>
          <p:cNvSpPr/>
          <p:nvPr/>
        </p:nvSpPr>
        <p:spPr>
          <a:xfrm>
            <a:off x="725714" y="7565822"/>
            <a:ext cx="6386286" cy="1169551"/>
          </a:xfrm>
          <a:prstGeom prst="rect">
            <a:avLst/>
          </a:prstGeom>
        </p:spPr>
        <p:txBody>
          <a:bodyPr wrap="square">
            <a:spAutoFit/>
          </a:bodyPr>
          <a:lstStyle/>
          <a:p>
            <a:r>
              <a:rPr lang="en-US" sz="1000" dirty="0"/>
              <a:t>NOTE:  </a:t>
            </a:r>
            <a:r>
              <a:rPr lang="en-US" sz="1000" dirty="0" err="1"/>
              <a:t>Pyour</a:t>
            </a:r>
            <a:r>
              <a:rPr lang="en-US" sz="1000" dirty="0"/>
              <a:t> is the adjusted cost of your team’s car with penalties, </a:t>
            </a:r>
            <a:r>
              <a:rPr lang="en-US" sz="1000" dirty="0" err="1"/>
              <a:t>Pmin</a:t>
            </a:r>
            <a:r>
              <a:rPr lang="en-US" sz="1000" dirty="0"/>
              <a:t> is the adjusted cost of the lowest cost car in the competition, </a:t>
            </a:r>
            <a:r>
              <a:rPr lang="en-US" sz="1000" dirty="0" err="1"/>
              <a:t>PMax</a:t>
            </a:r>
            <a:r>
              <a:rPr lang="en-US" sz="1000" dirty="0"/>
              <a:t> is the adjusted cost of the highest cost car in the competition)</a:t>
            </a:r>
          </a:p>
          <a:p>
            <a:endParaRPr lang="en-US" sz="1000" dirty="0"/>
          </a:p>
          <a:p>
            <a:r>
              <a:rPr lang="en-US" sz="1000" dirty="0"/>
              <a:t>The Visual Inspection and “Real Case” Evaluation:</a:t>
            </a:r>
          </a:p>
          <a:p>
            <a:r>
              <a:rPr lang="en-US" sz="1000" dirty="0"/>
              <a:t>On the day of the event, the cost event judges will man ten bays with appointments in each bay every half-hour in order to see every competing car.  This is to make sure that the parts that are on the vehicle are reported in the cost report and that nothing has been added since the cost report's publication.  </a:t>
            </a:r>
          </a:p>
        </p:txBody>
      </p:sp>
    </p:spTree>
    <p:extLst>
      <p:ext uri="{BB962C8B-B14F-4D97-AF65-F5344CB8AC3E}">
        <p14:creationId xmlns:p14="http://schemas.microsoft.com/office/powerpoint/2010/main" val="13373569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COST CONT.</a:t>
            </a:r>
          </a:p>
        </p:txBody>
      </p:sp>
      <p:sp>
        <p:nvSpPr>
          <p:cNvPr id="3" name="Content Placeholder 2"/>
          <p:cNvSpPr>
            <a:spLocks noGrp="1"/>
          </p:cNvSpPr>
          <p:nvPr>
            <p:ph idx="1"/>
          </p:nvPr>
        </p:nvSpPr>
        <p:spPr>
          <a:xfrm>
            <a:off x="534353" y="1138988"/>
            <a:ext cx="6703695" cy="8183661"/>
          </a:xfrm>
        </p:spPr>
        <p:txBody>
          <a:bodyPr>
            <a:noAutofit/>
          </a:bodyPr>
          <a:lstStyle/>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36</a:t>
            </a:fld>
            <a:endParaRPr lang="en-US" dirty="0"/>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12" name="Rectangle 11">
            <a:extLst>
              <a:ext uri="{FF2B5EF4-FFF2-40B4-BE49-F238E27FC236}">
                <a16:creationId xmlns:a16="http://schemas.microsoft.com/office/drawing/2014/main" id="{6FD8E1FD-0E00-4641-A57F-0EB41A4A57E8}"/>
              </a:ext>
            </a:extLst>
          </p:cNvPr>
          <p:cNvSpPr/>
          <p:nvPr/>
        </p:nvSpPr>
        <p:spPr>
          <a:xfrm>
            <a:off x="711201" y="1384928"/>
            <a:ext cx="6415314" cy="6863417"/>
          </a:xfrm>
          <a:prstGeom prst="rect">
            <a:avLst/>
          </a:prstGeom>
        </p:spPr>
        <p:txBody>
          <a:bodyPr wrap="square">
            <a:spAutoFit/>
          </a:bodyPr>
          <a:lstStyle/>
          <a:p>
            <a:r>
              <a:rPr lang="en-US" sz="1000" dirty="0"/>
              <a:t>The focus of the cost event centers on the cost of the vehicle and the process of building the vehicle and the components contained therein.  At the time of check-in at our event, the designated team representative will randomly draw to determine which of the nine random “real case” scenarios the team will be discussing in detail.  These cases will encompass real issues that the team may encounter and how they would handle them in reference to their own team vehicle, systems or parts.  The cost judges will also question the students regarding the report, process, and “real case”.  This is a critical step in the cost event process.  This discussion of the ‘real case’ and the visual inspection on the event day can only help the student’s team.  If this appointment is missed the team will sacrifice the twenty points for this portion of the event.  If the team feels that for some reason their appointment time needs to be changed they will need to contact the event captain to make necessary arrangements.</a:t>
            </a:r>
          </a:p>
          <a:p>
            <a:endParaRPr lang="en-US" sz="1000" dirty="0"/>
          </a:p>
          <a:p>
            <a:r>
              <a:rPr lang="en-US" sz="1000" dirty="0"/>
              <a:t>The time allotted for the appointment on event day is ½ hour per team at the designated time for that school.  That time can then be broken down as follows.  </a:t>
            </a:r>
          </a:p>
          <a:p>
            <a:endParaRPr lang="en-US" sz="1000" dirty="0"/>
          </a:p>
          <a:p>
            <a:r>
              <a:rPr lang="en-US" sz="1000" dirty="0"/>
              <a:t>Check-in:			1 or 2 minutes</a:t>
            </a:r>
          </a:p>
          <a:p>
            <a:r>
              <a:rPr lang="en-US" sz="1000" dirty="0"/>
              <a:t>Visual Inspection:			4 to 5 minutes</a:t>
            </a:r>
          </a:p>
          <a:p>
            <a:r>
              <a:rPr lang="en-US" sz="1000" dirty="0"/>
              <a:t>Real Case Scenario Discussion:		20 Minutes</a:t>
            </a:r>
          </a:p>
          <a:p>
            <a:endParaRPr lang="en-US" sz="1000" dirty="0"/>
          </a:p>
          <a:p>
            <a:r>
              <a:rPr lang="en-US" sz="1000" dirty="0"/>
              <a:t>Addenda to the report can be taken into consideration to cover any necessary changes made in the car.  These addenda will only be accepted at the time of registration at the event and must be in the format proscribed by the rules (Appendix C-5).  </a:t>
            </a:r>
          </a:p>
          <a:p>
            <a:endParaRPr lang="en-US" sz="1000" dirty="0"/>
          </a:p>
          <a:p>
            <a:endParaRPr lang="en-US" sz="1000" dirty="0"/>
          </a:p>
          <a:p>
            <a:endParaRPr lang="en-US" sz="1000" dirty="0"/>
          </a:p>
          <a:p>
            <a:r>
              <a:rPr lang="en-US" sz="1000" dirty="0"/>
              <a:t>In addition to the above, the cars with the lowest costs will be subject to a physical audit to make sure that they included all processes and materials on their vehicle in the cost report.  The audits will be held on the same event day but by a separate team of auditors sometime after their initial appointment with the cost area.  The adjustments that this team of auditor makes will be included in the final scores as well.</a:t>
            </a:r>
          </a:p>
          <a:p>
            <a:endParaRPr lang="en-US" sz="1000" dirty="0"/>
          </a:p>
          <a:p>
            <a:r>
              <a:rPr lang="en-US" sz="1000" dirty="0"/>
              <a:t>The final scores are tabulated and presented at the end of the judging day to the statisticians and are posted the next morning for the students viewing.  Once posted, the scores may be protested for only 30 minutes, after which the scores become final.</a:t>
            </a:r>
          </a:p>
          <a:p>
            <a:endParaRPr lang="en-US" sz="1000" dirty="0"/>
          </a:p>
          <a:p>
            <a:r>
              <a:rPr lang="en-US" sz="1000" b="1" dirty="0"/>
              <a:t>Tips for a Good Cost Report:</a:t>
            </a:r>
          </a:p>
          <a:p>
            <a:pPr marL="171450" indent="-171450">
              <a:buFont typeface="Arial" panose="020B0604020202020204" pitchFamily="34" charset="0"/>
              <a:buChar char="•"/>
            </a:pPr>
            <a:r>
              <a:rPr lang="en-US" sz="1000" dirty="0"/>
              <a:t>Follow the rules - put the items and processes where the guidelines tell you to put them</a:t>
            </a:r>
          </a:p>
          <a:p>
            <a:pPr marL="171450" indent="-171450">
              <a:buFont typeface="Arial" panose="020B0604020202020204" pitchFamily="34" charset="0"/>
              <a:buChar char="•"/>
            </a:pPr>
            <a:r>
              <a:rPr lang="en-US" sz="1000" dirty="0"/>
              <a:t>Include an </a:t>
            </a:r>
            <a:r>
              <a:rPr lang="en-US" sz="1000" dirty="0" err="1"/>
              <a:t>eBOM</a:t>
            </a:r>
            <a:r>
              <a:rPr lang="en-US" sz="1000" dirty="0"/>
              <a:t> (Electronic Bill of Material) on CD in MS Excel that follows the format of the 2018 FSAE Rules.</a:t>
            </a:r>
          </a:p>
          <a:p>
            <a:pPr marL="171450" indent="-171450">
              <a:buFont typeface="Arial" panose="020B0604020202020204" pitchFamily="34" charset="0"/>
              <a:buChar char="•"/>
            </a:pPr>
            <a:r>
              <a:rPr lang="en-US" sz="1000" dirty="0"/>
              <a:t>Create the </a:t>
            </a:r>
            <a:r>
              <a:rPr lang="en-US" sz="1000" dirty="0" err="1"/>
              <a:t>eBOM</a:t>
            </a:r>
            <a:r>
              <a:rPr lang="en-US" sz="1000" dirty="0"/>
              <a:t> using the on-line FSAE Cost Event Database utilizing standard materials, processes and tools.</a:t>
            </a:r>
          </a:p>
          <a:p>
            <a:pPr marL="171450" indent="-171450">
              <a:buFont typeface="Arial" panose="020B0604020202020204" pitchFamily="34" charset="0"/>
              <a:buChar char="•"/>
            </a:pPr>
            <a:r>
              <a:rPr lang="en-US" sz="1000" dirty="0"/>
              <a:t>No receipts necessary any more</a:t>
            </a:r>
          </a:p>
          <a:p>
            <a:pPr marL="171450" indent="-171450">
              <a:buFont typeface="Arial" panose="020B0604020202020204" pitchFamily="34" charset="0"/>
              <a:buChar char="•"/>
            </a:pPr>
            <a:r>
              <a:rPr lang="en-US" sz="1000" dirty="0"/>
              <a:t>Include any photographs, pictures, drawings, blue prints, etc. in the appropriate sections of the book to help us understand the design processes used in manufacturing the parts</a:t>
            </a:r>
          </a:p>
          <a:p>
            <a:pPr marL="171450" indent="-171450">
              <a:buFont typeface="Arial" panose="020B0604020202020204" pitchFamily="34" charset="0"/>
              <a:buChar char="•"/>
            </a:pPr>
            <a:r>
              <a:rPr lang="en-US" sz="1000" dirty="0"/>
              <a:t>If you must - err on the high side rather than cut yourself short</a:t>
            </a:r>
          </a:p>
          <a:p>
            <a:pPr marL="171450" indent="-171450">
              <a:buFont typeface="Arial" panose="020B0604020202020204" pitchFamily="34" charset="0"/>
              <a:buChar char="•"/>
            </a:pPr>
            <a:r>
              <a:rPr lang="en-US" sz="1000" dirty="0"/>
              <a:t>Detail any processes or materials not already specified in the standard tables and submit AIR (add item request) to have them added to the standards table if needed.</a:t>
            </a:r>
          </a:p>
          <a:p>
            <a:pPr marL="171450" indent="-171450">
              <a:buFont typeface="Arial" panose="020B0604020202020204" pitchFamily="34" charset="0"/>
              <a:buChar char="•"/>
            </a:pPr>
            <a:r>
              <a:rPr lang="en-US" sz="1000" dirty="0"/>
              <a:t>Be careful to postmark by deadline, no need to throw away good points by slack timing.</a:t>
            </a:r>
          </a:p>
          <a:p>
            <a:pPr marL="171450" indent="-171450">
              <a:buFont typeface="Arial" panose="020B0604020202020204" pitchFamily="34" charset="0"/>
              <a:buChar char="•"/>
            </a:pPr>
            <a:r>
              <a:rPr lang="en-US" sz="1000" dirty="0"/>
              <a:t>Carefully consider Make/Buy decisions – these often result in dollars being spent more wisely.</a:t>
            </a:r>
          </a:p>
        </p:txBody>
      </p:sp>
    </p:spTree>
    <p:extLst>
      <p:ext uri="{BB962C8B-B14F-4D97-AF65-F5344CB8AC3E}">
        <p14:creationId xmlns:p14="http://schemas.microsoft.com/office/powerpoint/2010/main" val="34941055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REAL CASE COST SCENARIO</a:t>
            </a:r>
          </a:p>
        </p:txBody>
      </p:sp>
      <p:sp>
        <p:nvSpPr>
          <p:cNvPr id="3" name="Content Placeholder 2"/>
          <p:cNvSpPr>
            <a:spLocks noGrp="1"/>
          </p:cNvSpPr>
          <p:nvPr>
            <p:ph idx="1"/>
          </p:nvPr>
        </p:nvSpPr>
        <p:spPr>
          <a:xfrm>
            <a:off x="534353" y="1138988"/>
            <a:ext cx="6703695" cy="8183661"/>
          </a:xfrm>
        </p:spPr>
        <p:txBody>
          <a:bodyPr>
            <a:noAutofit/>
          </a:bodyPr>
          <a:lstStyle/>
          <a:p>
            <a:pPr marL="0" indent="0">
              <a:buNone/>
            </a:pPr>
            <a:endParaRPr lang="en-US" sz="1100" dirty="0">
              <a:solidFill>
                <a:schemeClr val="tx1">
                  <a:lumMod val="65000"/>
                  <a:lumOff val="35000"/>
                </a:schemeClr>
              </a:solidFill>
              <a:highlight>
                <a:srgbClr val="FFFF00"/>
              </a:highlight>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highlight>
                <a:srgbClr val="FFFF00"/>
              </a:highlight>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37</a:t>
            </a:fld>
            <a:endParaRPr lang="en-US" dirty="0"/>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7D098088-82E8-40FA-8418-F8875C3C15C4}"/>
              </a:ext>
            </a:extLst>
          </p:cNvPr>
          <p:cNvSpPr/>
          <p:nvPr/>
        </p:nvSpPr>
        <p:spPr>
          <a:xfrm>
            <a:off x="693549" y="1138988"/>
            <a:ext cx="6385302" cy="5201424"/>
          </a:xfrm>
          <a:prstGeom prst="rect">
            <a:avLst/>
          </a:prstGeom>
        </p:spPr>
        <p:txBody>
          <a:bodyPr wrap="square">
            <a:spAutoFit/>
          </a:bodyPr>
          <a:lstStyle/>
          <a:p>
            <a:r>
              <a:rPr lang="en-US" sz="1200" b="1" dirty="0"/>
              <a:t>2018 FORMULA SAE MICHIGAN</a:t>
            </a:r>
          </a:p>
          <a:p>
            <a:r>
              <a:rPr lang="en-US" sz="1000" dirty="0"/>
              <a:t>Rule S4..3.3 states that the third part of the Cost Event will be a “real case” scenario where students will have to respond to a challenge related to cost or manufacturing of the student vehicle.”  </a:t>
            </a:r>
          </a:p>
          <a:p>
            <a:r>
              <a:rPr lang="en-US" sz="1000" dirty="0"/>
              <a:t> </a:t>
            </a:r>
          </a:p>
          <a:p>
            <a:r>
              <a:rPr lang="en-US" sz="1000" dirty="0"/>
              <a:t>The real case scenario for this event will be one of the following:</a:t>
            </a:r>
          </a:p>
          <a:p>
            <a:r>
              <a:rPr lang="en-US" sz="1000" dirty="0"/>
              <a:t>The Cost Judges have reviewed the Cost Report that you have submitted and they have determined that the cost of the _________ on your car is substantially higher than expected.</a:t>
            </a:r>
          </a:p>
          <a:p>
            <a:endParaRPr lang="en-US" sz="1000" dirty="0"/>
          </a:p>
          <a:p>
            <a:r>
              <a:rPr lang="en-US" sz="1000" dirty="0"/>
              <a:t>Your task at the event is to present the Cost Judges with your proposals to reduce the cost of the ________ on your car by 15%.</a:t>
            </a:r>
          </a:p>
          <a:p>
            <a:endParaRPr lang="en-US" sz="1000" dirty="0"/>
          </a:p>
          <a:p>
            <a:r>
              <a:rPr lang="en-US" sz="1000" dirty="0"/>
              <a:t>The presentation must fulfill the following requirements:</a:t>
            </a:r>
          </a:p>
          <a:p>
            <a:pPr marL="171450" indent="-171450">
              <a:buFont typeface="Arial" panose="020B0604020202020204" pitchFamily="34" charset="0"/>
              <a:buChar char="•"/>
            </a:pPr>
            <a:r>
              <a:rPr lang="en-US" sz="1000" dirty="0"/>
              <a:t>No longer than 5 minutes		</a:t>
            </a:r>
          </a:p>
          <a:p>
            <a:pPr marL="171450" indent="-171450">
              <a:buFont typeface="Arial" panose="020B0604020202020204" pitchFamily="34" charset="0"/>
              <a:buChar char="•"/>
            </a:pPr>
            <a:r>
              <a:rPr lang="en-US" sz="1000" dirty="0"/>
              <a:t>Flip chart pages (optional !)</a:t>
            </a:r>
          </a:p>
          <a:p>
            <a:pPr marL="171450" indent="-171450">
              <a:buFont typeface="Arial" panose="020B0604020202020204" pitchFamily="34" charset="0"/>
              <a:buChar char="•"/>
            </a:pPr>
            <a:r>
              <a:rPr lang="en-US" sz="1000" dirty="0"/>
              <a:t>No handouts or use of electronic devices.</a:t>
            </a:r>
          </a:p>
          <a:p>
            <a:pPr marL="171450" indent="-171450">
              <a:buFont typeface="Arial" panose="020B0604020202020204" pitchFamily="34" charset="0"/>
              <a:buChar char="•"/>
            </a:pPr>
            <a:r>
              <a:rPr lang="en-US" sz="1000" dirty="0"/>
              <a:t>Must be based on the system on your car.</a:t>
            </a:r>
          </a:p>
          <a:p>
            <a:pPr marL="171450" indent="-171450">
              <a:buFont typeface="Arial" panose="020B0604020202020204" pitchFamily="34" charset="0"/>
              <a:buChar char="•"/>
            </a:pPr>
            <a:endParaRPr lang="en-US" sz="1000" dirty="0"/>
          </a:p>
          <a:p>
            <a:r>
              <a:rPr lang="en-US" sz="1000" dirty="0"/>
              <a:t>Your presentation will be evaluated on:</a:t>
            </a:r>
          </a:p>
          <a:p>
            <a:pPr marL="171450" indent="-171450">
              <a:buFont typeface="Arial" panose="020B0604020202020204" pitchFamily="34" charset="0"/>
              <a:buChar char="•"/>
            </a:pPr>
            <a:r>
              <a:rPr lang="en-US" sz="1000" dirty="0"/>
              <a:t>The process or methodology(</a:t>
            </a:r>
            <a:r>
              <a:rPr lang="en-US" sz="1000" dirty="0" err="1"/>
              <a:t>ies</a:t>
            </a:r>
            <a:r>
              <a:rPr lang="en-US" sz="1000" dirty="0"/>
              <a:t>) used to develop the proposal(s)</a:t>
            </a:r>
          </a:p>
          <a:p>
            <a:pPr marL="171450" indent="-171450">
              <a:buFont typeface="Arial" panose="020B0604020202020204" pitchFamily="34" charset="0"/>
              <a:buChar char="•"/>
            </a:pPr>
            <a:r>
              <a:rPr lang="en-US" sz="1000" dirty="0"/>
              <a:t>The alternatives presented</a:t>
            </a:r>
          </a:p>
          <a:p>
            <a:pPr marL="171450" indent="-171450">
              <a:buFont typeface="Arial" panose="020B0604020202020204" pitchFamily="34" charset="0"/>
              <a:buChar char="•"/>
            </a:pPr>
            <a:r>
              <a:rPr lang="en-US" sz="1000" dirty="0"/>
              <a:t>The credibility of the proposals</a:t>
            </a:r>
          </a:p>
          <a:p>
            <a:endParaRPr lang="en-US" sz="1000" dirty="0"/>
          </a:p>
          <a:p>
            <a:r>
              <a:rPr lang="en-US" sz="1000" dirty="0"/>
              <a:t>The team’s presentation skills will </a:t>
            </a:r>
            <a:r>
              <a:rPr lang="en-US" sz="1000" b="1" u="sng" dirty="0"/>
              <a:t>NOT</a:t>
            </a:r>
            <a:r>
              <a:rPr lang="en-US" sz="1000" dirty="0"/>
              <a:t> be scored. </a:t>
            </a:r>
          </a:p>
          <a:p>
            <a:endParaRPr lang="en-US" sz="1000" dirty="0"/>
          </a:p>
          <a:p>
            <a:r>
              <a:rPr lang="en-US" sz="1000" dirty="0"/>
              <a:t>Teams competing at both events will discuss a different random choice at each event. </a:t>
            </a:r>
          </a:p>
          <a:p>
            <a:endParaRPr lang="en-US" sz="1000" dirty="0"/>
          </a:p>
          <a:p>
            <a:r>
              <a:rPr lang="en-US" sz="1000" dirty="0"/>
              <a:t>The blanks above will be randomly drawn choices of the following:</a:t>
            </a:r>
          </a:p>
          <a:p>
            <a:endParaRPr lang="en-US" sz="1000" dirty="0"/>
          </a:p>
          <a:p>
            <a:pPr algn="ctr"/>
            <a:r>
              <a:rPr lang="en-US" sz="1000" b="1" dirty="0"/>
              <a:t>ECM/ECU</a:t>
            </a:r>
          </a:p>
          <a:p>
            <a:pPr algn="ctr"/>
            <a:r>
              <a:rPr lang="en-US" sz="1000" b="1" dirty="0"/>
              <a:t>BRAKE BALANCE BAR</a:t>
            </a:r>
          </a:p>
          <a:p>
            <a:pPr algn="ctr"/>
            <a:r>
              <a:rPr lang="en-US" sz="1000" b="1" dirty="0"/>
              <a:t>INTAKE MANIFOLD</a:t>
            </a:r>
          </a:p>
          <a:p>
            <a:r>
              <a:rPr lang="en-US" sz="1000" dirty="0"/>
              <a:t>Rules Committee,</a:t>
            </a:r>
          </a:p>
          <a:p>
            <a:r>
              <a:rPr lang="en-US" sz="1000" dirty="0"/>
              <a:t>FSAE.</a:t>
            </a:r>
          </a:p>
        </p:txBody>
      </p:sp>
    </p:spTree>
    <p:extLst>
      <p:ext uri="{BB962C8B-B14F-4D97-AF65-F5344CB8AC3E}">
        <p14:creationId xmlns:p14="http://schemas.microsoft.com/office/powerpoint/2010/main" val="14618923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a:t>
            </a:r>
          </a:p>
        </p:txBody>
      </p:sp>
      <p:sp>
        <p:nvSpPr>
          <p:cNvPr id="3" name="Content Placeholder 2"/>
          <p:cNvSpPr>
            <a:spLocks noGrp="1"/>
          </p:cNvSpPr>
          <p:nvPr>
            <p:ph idx="1"/>
          </p:nvPr>
        </p:nvSpPr>
        <p:spPr>
          <a:xfrm>
            <a:off x="327454" y="1098181"/>
            <a:ext cx="7117492" cy="8367095"/>
          </a:xfrm>
        </p:spPr>
        <p:txBody>
          <a:bodyPr>
            <a:noAutofit/>
          </a:bodyPr>
          <a:lstStyle/>
          <a:p>
            <a:pPr marL="0" indent="0">
              <a:buNone/>
            </a:pPr>
            <a:endParaRPr lang="en-US" sz="1100" b="1"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b="1"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38</a:t>
            </a:fld>
            <a:endParaRPr lang="en-US" dirty="0"/>
          </a:p>
        </p:txBody>
      </p:sp>
      <p:sp>
        <p:nvSpPr>
          <p:cNvPr id="7"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6" name="Rectangle 5">
            <a:extLst>
              <a:ext uri="{FF2B5EF4-FFF2-40B4-BE49-F238E27FC236}">
                <a16:creationId xmlns:a16="http://schemas.microsoft.com/office/drawing/2014/main" id="{2F6098DC-9A72-4AE7-90AC-1D1166F58C78}"/>
              </a:ext>
            </a:extLst>
          </p:cNvPr>
          <p:cNvSpPr/>
          <p:nvPr/>
        </p:nvSpPr>
        <p:spPr>
          <a:xfrm>
            <a:off x="696686" y="1370752"/>
            <a:ext cx="6415313" cy="7355860"/>
          </a:xfrm>
          <a:prstGeom prst="rect">
            <a:avLst/>
          </a:prstGeom>
        </p:spPr>
        <p:txBody>
          <a:bodyPr wrap="square">
            <a:spAutoFit/>
          </a:bodyPr>
          <a:lstStyle/>
          <a:p>
            <a:r>
              <a:rPr lang="en-US" sz="1200" b="1" dirty="0"/>
              <a:t>FORMULA SAE DESIGN EVENT DESCRIPTION</a:t>
            </a:r>
          </a:p>
          <a:p>
            <a:endParaRPr lang="en-US" sz="1200" b="1" dirty="0"/>
          </a:p>
          <a:p>
            <a:r>
              <a:rPr lang="en-US" sz="1200" b="1" dirty="0"/>
              <a:t>Chief Design Judges: Anthony </a:t>
            </a:r>
            <a:r>
              <a:rPr lang="en-US" sz="1200" b="1" dirty="0" err="1"/>
              <a:t>Lyscio</a:t>
            </a:r>
            <a:r>
              <a:rPr lang="en-US" sz="1200" b="1" dirty="0"/>
              <a:t>, Steve Fox, Bill Riley</a:t>
            </a:r>
          </a:p>
          <a:p>
            <a:r>
              <a:rPr lang="en-US" sz="1200" b="1" dirty="0"/>
              <a:t>Event Captains: Anthony </a:t>
            </a:r>
            <a:r>
              <a:rPr lang="en-US" sz="1200" b="1" dirty="0" err="1"/>
              <a:t>Lyscio</a:t>
            </a:r>
            <a:r>
              <a:rPr lang="en-US" sz="1200" b="1" dirty="0"/>
              <a:t>, Steve Fox, Bill Riley</a:t>
            </a:r>
          </a:p>
          <a:p>
            <a:r>
              <a:rPr lang="en-US" sz="1200" b="1" dirty="0"/>
              <a:t>Date: Thursday, May 10th, 2018</a:t>
            </a:r>
          </a:p>
          <a:p>
            <a:r>
              <a:rPr lang="en-US" sz="1200" b="1" dirty="0"/>
              <a:t>Location: Garage G3</a:t>
            </a:r>
          </a:p>
          <a:p>
            <a:endParaRPr lang="en-US" sz="1000" dirty="0"/>
          </a:p>
          <a:p>
            <a:r>
              <a:rPr lang="en-US" sz="1000" b="1" dirty="0"/>
              <a:t>Design Judging Procedure:</a:t>
            </a:r>
          </a:p>
          <a:p>
            <a:r>
              <a:rPr lang="en-US" sz="1000" dirty="0"/>
              <a:t>Student competitors must submit a Design Report (DR), Design Spec Sheet (DSS), and Business Logic Case (BLC) prior to the competition.  The DR and DSS provide judges with a ‘sneak peek’ at the designs.  Teams that do not submit all documents will be disqualified from the Design event and receive zero points.  As per the official FSAE rules, the DR cannot contain more than four text pages, must include three pages of vehicle drawings, and may include one page of optional content material for a total of eight pages.  The DR will not be judged based on length.  Content of the DR should highlight design goals, processes, and details in engineering terms.  The intended audience is that of experienced engineers and while concise, the content should be technical and cover all major vehicle systems highlighting notable features.  The DSS is based on a fixed template located on the official FSAE website and contains detailed system and component level specifications.  The BLC is also based on a fixed template and is intended to define the team’s overall (including marketing and finance) goals for their design.</a:t>
            </a:r>
          </a:p>
          <a:p>
            <a:endParaRPr lang="en-US" sz="1000" dirty="0"/>
          </a:p>
          <a:p>
            <a:r>
              <a:rPr lang="en-US" sz="1000" dirty="0"/>
              <a:t>It is the student competitor’s responsibility to prove to the judges that their vehicle is a first year car as second year cars are not allowed at FSAE - Michigan.  If the structure of the frame is not obviously a completely new design from previous years, then thorough photo documentation should be provided to prove that the car is new as defined by the rules.  The judges may deduct up to 30 points if photographic documentation shows that the remaining parts of the vehicle have not been significantly altered or if sufficient new design work has not taken place.</a:t>
            </a:r>
          </a:p>
          <a:p>
            <a:endParaRPr lang="en-US" sz="1000" dirty="0"/>
          </a:p>
          <a:p>
            <a:r>
              <a:rPr lang="en-US" sz="1000" dirty="0"/>
              <a:t>Design judging will start promptly at 8:30am on Thursday (see schedule).  Each time slot will be exactly one hour long with approximately 45 minutes for the judges to review the vehicle with the team members and the remaining time used by the judges to write notes and score the car.  At the conclusion of First Round Design Judging, approximately 8-12 cars will be selected to advance to Design Finals.</a:t>
            </a:r>
          </a:p>
          <a:p>
            <a:endParaRPr lang="en-US" sz="1000" dirty="0"/>
          </a:p>
          <a:p>
            <a:r>
              <a:rPr lang="en-US" sz="1000" dirty="0"/>
              <a:t>Teams will need to arrive early in order to be weighed before Design judging.  Again, cars must be weighed before Design Judging.  It is recommended that you be weighed at least 30 minutes prior to your design judging time slot.  Teams who are late or who miss their slots will receive less time with judges, and thus less opportunity to score points, and risk not being judged at all.  Separate volunteers will be in charge of timing for the event and assisting with queueing of teams.  In fairness to other student competitors, vehicles will be rolled in and out on schedule.  </a:t>
            </a:r>
          </a:p>
          <a:p>
            <a:endParaRPr lang="en-US" sz="1000" dirty="0"/>
          </a:p>
          <a:p>
            <a:r>
              <a:rPr lang="en-US" sz="1000" dirty="0"/>
              <a:t>Design judging will consist of 15 groups (queues) of judges, each having six to eight design judges.  This means 15 cars are being judged simultaneously.  The judges in each queue will evaluate the following areas: Suspension; Frame / Body / Aero; Powertrain; Cockpit / Controls / Brakes / Safety; Systems Management / Integration; Manufacturability / Serviceability; Aesthetics / Style; &amp; Creativity.  Teams should make a point of reviewing the Design Judging Score Sheet on the official FSAE website.  The score sheet gives the competitors insight into how they will be judged, as well as giving them a detailed breakdown of each judging category.  Each judge has a different area of niche expertise, and will seek out the student team member responsible for that particular area of the car.  There will also be roving judges who will be briefly assessing cars across judging groups while also making note of particularly interesting vehicle features and/or flaws.</a:t>
            </a:r>
          </a:p>
          <a:p>
            <a:endParaRPr lang="en-US" sz="1000" dirty="0"/>
          </a:p>
        </p:txBody>
      </p:sp>
    </p:spTree>
    <p:extLst>
      <p:ext uri="{BB962C8B-B14F-4D97-AF65-F5344CB8AC3E}">
        <p14:creationId xmlns:p14="http://schemas.microsoft.com/office/powerpoint/2010/main" val="13387937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CONT.</a:t>
            </a:r>
          </a:p>
        </p:txBody>
      </p:sp>
      <p:sp>
        <p:nvSpPr>
          <p:cNvPr id="5" name="Slide Number Placeholder 4"/>
          <p:cNvSpPr>
            <a:spLocks noGrp="1"/>
          </p:cNvSpPr>
          <p:nvPr>
            <p:ph type="sldNum" sz="quarter" idx="12"/>
          </p:nvPr>
        </p:nvSpPr>
        <p:spPr/>
        <p:txBody>
          <a:bodyPr/>
          <a:lstStyle/>
          <a:p>
            <a:fld id="{1EE46988-AC4D-4F63-B87E-083C11D6C622}" type="slidenum">
              <a:rPr lang="en-US" smtClean="0"/>
              <a:t>39</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0A1F007E-F120-4FDB-89A3-E89763FF29B0}"/>
              </a:ext>
            </a:extLst>
          </p:cNvPr>
          <p:cNvSpPr/>
          <p:nvPr/>
        </p:nvSpPr>
        <p:spPr>
          <a:xfrm>
            <a:off x="725714" y="1328565"/>
            <a:ext cx="6400800" cy="6093976"/>
          </a:xfrm>
          <a:prstGeom prst="rect">
            <a:avLst/>
          </a:prstGeom>
        </p:spPr>
        <p:txBody>
          <a:bodyPr wrap="square">
            <a:spAutoFit/>
          </a:bodyPr>
          <a:lstStyle/>
          <a:p>
            <a:r>
              <a:rPr lang="en-US" sz="1000" dirty="0"/>
              <a:t>Expanded definitions of each area have been provided on the Design Score Sheet, along with space for comments.  Design judges from your queue will seek out teams on Friday and Saturday, in order to return score sheets, explain individual scores, as well as provide targeted feedback.  Since the score sheet is used as a tool by the judges, the values written on the form will likely not add up to the team’s Official Score.  The judges are strongly encouraged to make lots of notes and provide written feedback to the student competitors.  Students are encouraged to approach Design Judges on the days following the Design Event to request additional feedback on their designs.</a:t>
            </a:r>
          </a:p>
          <a:p>
            <a:endParaRPr lang="en-US" sz="1000" dirty="0"/>
          </a:p>
          <a:p>
            <a:r>
              <a:rPr lang="en-US" sz="1000" dirty="0"/>
              <a:t>Teams may also call and request a specific design judge for feedback.  There will be a phone number posted and announced which student competitors can call in order to schedule an appointment for a debrief session with your Design Judges.  The post-event debrief sessions can be very informative and all teams are encouraged to participate.  Note: Not all Design Judges can be available all days so it is best to make arrangements to meet with judges early.  Further, ensure that your team provides your judges with a contact cell number.</a:t>
            </a:r>
          </a:p>
          <a:p>
            <a:endParaRPr lang="en-US" sz="1000" dirty="0"/>
          </a:p>
          <a:p>
            <a:r>
              <a:rPr lang="en-US" sz="1000" dirty="0"/>
              <a:t>During first round judging, each student team should have at least one representative who is prepared to discuss each major system individually.  This means five or more students should be prepared to speak independently.  If the judges have to split their time between a single student (</a:t>
            </a:r>
            <a:r>
              <a:rPr lang="en-US" sz="1000" dirty="0" err="1"/>
              <a:t>ie</a:t>
            </a:r>
            <a:r>
              <a:rPr lang="en-US" sz="1000" dirty="0"/>
              <a:t>. if one team member holds ALL the answers), lower scores could result based on total amount of information received.  Students should bring any and all information they feel is relevant (charts, graphs, parts, photos, video, etc.) to support their design efforts.  Data, data, data.  A simple well organized binder or tablet with relevant data can work wonders.  The judges will give higher Design scores to well-documented engineering than to word of mouth.  Simply showing up with a great car is not good enough.  A high emphasis is placed on the student team’s ability to Design, Build, Refine &amp; Validate, and Understand your car.</a:t>
            </a:r>
          </a:p>
          <a:p>
            <a:endParaRPr lang="en-US" sz="1000" dirty="0"/>
          </a:p>
          <a:p>
            <a:r>
              <a:rPr lang="en-US" sz="1000" dirty="0"/>
              <a:t>At the conclusion of First Round Design Judging, each queue will pick approximately one car to send on to Design Finals.  The Chief Design Judges, Design Event Captains, and roving judges work to assure consistency in this selection.  The Design Finalists will be announced later that night.  Scores and teams selected for the final Design review will be posted the following day, Friday, around mid-day.  The scores and rank order of the top placing (Finalist) teams in Design shall be revealed during the Design Review.</a:t>
            </a:r>
          </a:p>
          <a:p>
            <a:endParaRPr lang="en-US" sz="1000" dirty="0"/>
          </a:p>
          <a:p>
            <a:r>
              <a:rPr lang="en-US" sz="1000" dirty="0"/>
              <a:t>Design Finals will take place Friday evening in Garage G3. (See schedule)  Design Finalists shall assemble and be ready to be judged by the start time indicated on the schedule.  Only four team members are allowed to be with the vehicle at any time to talk with the judges.  Any remaining team members must be outside the immediate judging area.  Teams with more than four team members that remain in the judging area will be penalized.  Team members may switch places (tag in, tag out) to have the proper systems represented.</a:t>
            </a:r>
          </a:p>
          <a:p>
            <a:endParaRPr lang="en-US" sz="1000" dirty="0"/>
          </a:p>
          <a:p>
            <a:r>
              <a:rPr lang="en-US" sz="1000" dirty="0"/>
              <a:t>The overall Design Event Winner will be announced on Saturday while judges briefly review the designs of the top three Design Finalists for the audience.  All student competitors are invited and encouraged to come and watch.  This public design review clearly identifies what the Design Judges like (and dislike) about a FSAE car.  Students, especially the less experienced teams, typically find the Design Review informative and very useful for improving next year’s Formula SAE efforts.</a:t>
            </a:r>
          </a:p>
        </p:txBody>
      </p:sp>
    </p:spTree>
    <p:extLst>
      <p:ext uri="{BB962C8B-B14F-4D97-AF65-F5344CB8AC3E}">
        <p14:creationId xmlns:p14="http://schemas.microsoft.com/office/powerpoint/2010/main" val="12481000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SALES PRESENTATION</a:t>
            </a:r>
          </a:p>
        </p:txBody>
      </p:sp>
      <p:sp>
        <p:nvSpPr>
          <p:cNvPr id="5" name="Slide Number Placeholder 4"/>
          <p:cNvSpPr>
            <a:spLocks noGrp="1"/>
          </p:cNvSpPr>
          <p:nvPr>
            <p:ph type="sldNum" sz="quarter" idx="12"/>
          </p:nvPr>
        </p:nvSpPr>
        <p:spPr/>
        <p:txBody>
          <a:bodyPr/>
          <a:lstStyle/>
          <a:p>
            <a:fld id="{1EE46988-AC4D-4F63-B87E-083C11D6C622}" type="slidenum">
              <a:rPr lang="en-US" smtClean="0"/>
              <a:t>40</a:t>
            </a:fld>
            <a:endParaRPr lang="en-US"/>
          </a:p>
        </p:txBody>
      </p:sp>
      <p:sp>
        <p:nvSpPr>
          <p:cNvPr id="7"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D1141A40-BF1B-4487-862E-5DA9749D31E6}"/>
              </a:ext>
            </a:extLst>
          </p:cNvPr>
          <p:cNvSpPr/>
          <p:nvPr/>
        </p:nvSpPr>
        <p:spPr>
          <a:xfrm>
            <a:off x="693057" y="1337860"/>
            <a:ext cx="6386286" cy="7140416"/>
          </a:xfrm>
          <a:prstGeom prst="rect">
            <a:avLst/>
          </a:prstGeom>
        </p:spPr>
        <p:txBody>
          <a:bodyPr wrap="square">
            <a:spAutoFit/>
          </a:bodyPr>
          <a:lstStyle/>
          <a:p>
            <a:r>
              <a:rPr lang="en-US" sz="1200" b="1" dirty="0"/>
              <a:t>Presentation Event Description</a:t>
            </a:r>
          </a:p>
          <a:p>
            <a:endParaRPr lang="en-US" sz="1200" b="1" dirty="0"/>
          </a:p>
          <a:p>
            <a:r>
              <a:rPr lang="en-US" sz="1200" b="1" dirty="0"/>
              <a:t>Event Captain: Adam Zemke </a:t>
            </a:r>
          </a:p>
          <a:p>
            <a:r>
              <a:rPr lang="en-US" sz="1200" b="1" dirty="0"/>
              <a:t>Co-Captain: David Roberts</a:t>
            </a:r>
          </a:p>
          <a:p>
            <a:r>
              <a:rPr lang="en-US" sz="1200" b="1" dirty="0"/>
              <a:t>Date: Thursday, May 10, 2018 </a:t>
            </a:r>
          </a:p>
          <a:p>
            <a:r>
              <a:rPr lang="en-US" sz="1200" b="1" dirty="0"/>
              <a:t>Location: MIS Suites – Conference Rooms</a:t>
            </a:r>
          </a:p>
          <a:p>
            <a:endParaRPr lang="en-US" sz="1200" b="1" dirty="0"/>
          </a:p>
          <a:p>
            <a:r>
              <a:rPr lang="en-US" sz="1200" b="1" dirty="0"/>
              <a:t>Presentation Seminar: Friday, May 11, 2018 at 9:30 AM in Main Tent</a:t>
            </a:r>
          </a:p>
          <a:p>
            <a:r>
              <a:rPr lang="en-US" sz="1200" b="1" dirty="0"/>
              <a:t>Presentation Highlights: Saturday, May 12, 2018 at ~7:00 PM in Main Tent</a:t>
            </a:r>
          </a:p>
          <a:p>
            <a:endParaRPr lang="en-US" sz="1000" dirty="0"/>
          </a:p>
          <a:p>
            <a:r>
              <a:rPr lang="en-US" sz="1000" b="1" dirty="0"/>
              <a:t>Overview:</a:t>
            </a:r>
          </a:p>
          <a:p>
            <a:r>
              <a:rPr lang="en-US" sz="1000" dirty="0"/>
              <a:t>After a year of planning, fabricating, and testing a new, prototype vehicle, each team aspires to sell their vehicle design to a make-believe corporation.  The competitors in this event will be judged on their ability to create and deliver a business case that convinces the judges that the team’s design best meets the demands of the amateur, weekend competition market, and that it can be profitably manufactured and marketed (see A1.2 in the 2018 Formula SAE rules for notes on Vehicle Design Objectives).  The team that makes the best presentation will win the event and score 75 points.</a:t>
            </a:r>
          </a:p>
          <a:p>
            <a:endParaRPr lang="en-US" sz="1000" dirty="0"/>
          </a:p>
          <a:p>
            <a:r>
              <a:rPr lang="en-US" sz="1000" b="1" dirty="0"/>
              <a:t>The Presentation:</a:t>
            </a:r>
          </a:p>
          <a:p>
            <a:r>
              <a:rPr lang="en-US" sz="1000" dirty="0"/>
              <a:t>Competitors are to make a presentation to upper level executives of an imaginary corporation. The presentation should tie together all factors that would influence the marketability, manufacturing feasibility and profitability of their design.  It should include an understanding of the marketplace and target customer, and show how their team’s design meets the requirements for each.</a:t>
            </a:r>
          </a:p>
          <a:p>
            <a:endParaRPr lang="en-US" sz="1000" dirty="0"/>
          </a:p>
          <a:p>
            <a:r>
              <a:rPr lang="en-US" sz="1000" b="1" dirty="0"/>
              <a:t>The Event:</a:t>
            </a:r>
          </a:p>
          <a:p>
            <a:r>
              <a:rPr lang="en-US" sz="1000" dirty="0"/>
              <a:t>Each competitor will be assigned a 30 minute window and location.  This includes the time the judges need to score.  Judges may allow a team to begin early, but the completion time (30 minutes) should be strictly enforced.  The presentation itself is not to last any longer than ten minutes, at which point the judges will stop any presentations continuing.  A question and answer period of up to five minutes will immediately follow, wherein only judges may ask questions and only presenters may answer.  The audience (usually team members) may not ask questions or make comments.  It is allowable for a presenter to only participate in the question and answer section, however he/she must be a member of the ‘presentation group,’ as defined by S5.3.2 of the 2018 Formula SAE rules.</a:t>
            </a:r>
          </a:p>
          <a:p>
            <a:endParaRPr lang="en-US" sz="1000" dirty="0"/>
          </a:p>
          <a:p>
            <a:r>
              <a:rPr lang="en-US" sz="1000" dirty="0"/>
              <a:t>A team of two to four judges will grade the competitors.  The judges will use the form in Appendix S-6 of the Formula SAE rules for event scoring: “Presentation Judging”.  This form breaks the scoring down into five equally weighted categories: Content, Organization, Visual Aids, Delivery, and Questions.  A perfect score on the judges’ form will be 50 points.  The judges’ combined score may be adjusted because some judging teams may grade, on an average, higher or lower than other judging teams.  The competitor’s final score will be calculated using the equation defined in the PRESENTATION SCORE section.</a:t>
            </a:r>
          </a:p>
          <a:p>
            <a:endParaRPr lang="en-US" sz="1000" dirty="0"/>
          </a:p>
          <a:p>
            <a:r>
              <a:rPr lang="en-US" sz="1000" dirty="0"/>
              <a:t>In an attempt to encourage commonality amongst static events, the 2018 Formula SAE Rules contain Section S, Article 3; the Business Logic Case. Presentation Event Judges are asked to use the Business Logic Case to judge whether the given presentation is appropriate for the market and business strategy that the team has identified. See Article 3, Sections S3.1 through S3.3 for a detailed description of the Business Logic Case.</a:t>
            </a:r>
          </a:p>
        </p:txBody>
      </p:sp>
    </p:spTree>
    <p:extLst>
      <p:ext uri="{BB962C8B-B14F-4D97-AF65-F5344CB8AC3E}">
        <p14:creationId xmlns:p14="http://schemas.microsoft.com/office/powerpoint/2010/main" val="9520744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SALES PRESENTATION CONT.</a:t>
            </a:r>
          </a:p>
        </p:txBody>
      </p:sp>
      <p:sp>
        <p:nvSpPr>
          <p:cNvPr id="3" name="Content Placeholder 2"/>
          <p:cNvSpPr>
            <a:spLocks noGrp="1"/>
          </p:cNvSpPr>
          <p:nvPr>
            <p:ph idx="1"/>
          </p:nvPr>
        </p:nvSpPr>
        <p:spPr>
          <a:xfrm>
            <a:off x="534353" y="1138989"/>
            <a:ext cx="6703695" cy="7226536"/>
          </a:xfrm>
        </p:spPr>
        <p:txBody>
          <a:bodyPr>
            <a:noAutofit/>
          </a:bodyPr>
          <a:lstStyle/>
          <a:p>
            <a:pPr marL="0" indent="0">
              <a:buNone/>
            </a:pPr>
            <a:r>
              <a:rPr lang="en-US" sz="1100" dirty="0">
                <a:solidFill>
                  <a:schemeClr val="tx1">
                    <a:lumMod val="65000"/>
                    <a:lumOff val="35000"/>
                  </a:schemeClr>
                </a:solidFill>
                <a:latin typeface="Lao UI" panose="020B0502040204020203" pitchFamily="34" charset="0"/>
                <a:cs typeface="Lao UI" panose="020B0502040204020203" pitchFamily="34" charset="0"/>
              </a:rPr>
              <a:t>	</a:t>
            </a: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41</a:t>
            </a:fld>
            <a:endParaRPr lang="en-US"/>
          </a:p>
        </p:txBody>
      </p:sp>
      <p:sp>
        <p:nvSpPr>
          <p:cNvPr id="6" name="Content Placeholder 2"/>
          <p:cNvSpPr txBox="1">
            <a:spLocks/>
          </p:cNvSpPr>
          <p:nvPr/>
        </p:nvSpPr>
        <p:spPr>
          <a:xfrm>
            <a:off x="594511" y="1138988"/>
            <a:ext cx="6703695" cy="8133347"/>
          </a:xfrm>
          <a:prstGeom prst="rect">
            <a:avLst/>
          </a:prstGeom>
        </p:spPr>
        <p:txBody>
          <a:bodyPr vert="horz" lIns="91440" tIns="45720" rIns="91440" bIns="45720" rtlCol="0">
            <a:noAutofit/>
          </a:bodyPr>
          <a:lst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a:lstStyle>
          <a:p>
            <a:pPr marL="0" indent="0">
              <a:buFont typeface="Arial" panose="020B0604020202020204" pitchFamily="34" charset="0"/>
              <a:buNone/>
            </a:pPr>
            <a:endParaRPr lang="en-US" sz="1100">
              <a:solidFill>
                <a:schemeClr val="tx1">
                  <a:lumMod val="65000"/>
                  <a:lumOff val="35000"/>
                </a:schemeClr>
              </a:solidFill>
              <a:latin typeface="Lao UI" panose="020B0502040204020203" pitchFamily="34" charset="0"/>
              <a:cs typeface="Lao UI" panose="020B0502040204020203" pitchFamily="34" charset="0"/>
            </a:endParaRPr>
          </a:p>
          <a:p>
            <a:pPr marL="0" indent="0">
              <a:buFont typeface="Arial" panose="020B0604020202020204" pitchFamily="34" charse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7" name="Content Placeholder 2"/>
          <p:cNvSpPr txBox="1">
            <a:spLocks/>
          </p:cNvSpPr>
          <p:nvPr/>
        </p:nvSpPr>
        <p:spPr>
          <a:xfrm>
            <a:off x="686753" y="1291388"/>
            <a:ext cx="6703695" cy="8133347"/>
          </a:xfrm>
          <a:prstGeom prst="rect">
            <a:avLst/>
          </a:prstGeom>
        </p:spPr>
        <p:txBody>
          <a:bodyPr vert="horz" lIns="91440" tIns="45720" rIns="91440" bIns="45720" rtlCol="0">
            <a:noAutofit/>
          </a:bodyPr>
          <a:lst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a:lstStyle>
          <a:p>
            <a:pPr marL="0" indent="0">
              <a:buNone/>
            </a:pPr>
            <a:r>
              <a:rPr lang="en-US" sz="1100" dirty="0">
                <a:solidFill>
                  <a:schemeClr val="tx1">
                    <a:lumMod val="65000"/>
                    <a:lumOff val="35000"/>
                  </a:schemeClr>
                </a:solidFill>
                <a:latin typeface="Lao UI" panose="020B0502040204020203" pitchFamily="34" charset="0"/>
                <a:cs typeface="Lao UI" panose="020B0502040204020203" pitchFamily="34" charset="0"/>
              </a:rPr>
              <a:t>						</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9" name="Rectangle 8">
            <a:extLst>
              <a:ext uri="{FF2B5EF4-FFF2-40B4-BE49-F238E27FC236}">
                <a16:creationId xmlns:a16="http://schemas.microsoft.com/office/drawing/2014/main" id="{E1700E83-842C-4DB2-8298-48E199DFBDBD}"/>
              </a:ext>
            </a:extLst>
          </p:cNvPr>
          <p:cNvSpPr/>
          <p:nvPr/>
        </p:nvSpPr>
        <p:spPr>
          <a:xfrm>
            <a:off x="686753" y="1429674"/>
            <a:ext cx="6398894" cy="3939540"/>
          </a:xfrm>
          <a:prstGeom prst="rect">
            <a:avLst/>
          </a:prstGeom>
        </p:spPr>
        <p:txBody>
          <a:bodyPr wrap="square">
            <a:spAutoFit/>
          </a:bodyPr>
          <a:lstStyle/>
          <a:p>
            <a:r>
              <a:rPr lang="en-US" sz="1000" b="1" dirty="0"/>
              <a:t>Presentation Highlights:</a:t>
            </a:r>
          </a:p>
          <a:p>
            <a:r>
              <a:rPr lang="en-US" sz="1000" dirty="0"/>
              <a:t>The three top-scoring teams will be required to publicly reprise their presentations.  For 2018, the Presentation Highlights remain a non-scored event, and will be held at ~7:00 PM before the Saturday Awards Ceremony.  The expansion of this event is an effort on behalf of the organizers to inspire creativity amongst competitors in subject matter that is typically not engineering curriculum-inclusive.</a:t>
            </a:r>
          </a:p>
          <a:p>
            <a:endParaRPr lang="en-US" sz="1000" dirty="0"/>
          </a:p>
          <a:p>
            <a:r>
              <a:rPr lang="en-US" sz="1000" dirty="0"/>
              <a:t>PRESENTATION SCORE = 75 * </a:t>
            </a:r>
            <a:r>
              <a:rPr lang="en-US" sz="1000" dirty="0" err="1"/>
              <a:t>Pteam</a:t>
            </a:r>
            <a:r>
              <a:rPr lang="en-US" sz="1000" dirty="0"/>
              <a:t> /</a:t>
            </a:r>
            <a:r>
              <a:rPr lang="en-US" sz="1000" dirty="0" err="1"/>
              <a:t>Pmax</a:t>
            </a:r>
            <a:endParaRPr lang="en-US" sz="1000" dirty="0"/>
          </a:p>
          <a:p>
            <a:endParaRPr lang="en-US" sz="1000" dirty="0"/>
          </a:p>
          <a:p>
            <a:endParaRPr lang="en-US" sz="1000" dirty="0"/>
          </a:p>
          <a:p>
            <a:r>
              <a:rPr lang="en-US" sz="1000" dirty="0"/>
              <a:t>If a team misses their allocated period, the team will receive zero (0) Presentation points.</a:t>
            </a:r>
          </a:p>
          <a:p>
            <a:endParaRPr lang="en-US" sz="1000" dirty="0"/>
          </a:p>
          <a:p>
            <a:endParaRPr lang="en-US" sz="1000" dirty="0"/>
          </a:p>
          <a:p>
            <a:endParaRPr lang="en-US" sz="1000" dirty="0"/>
          </a:p>
          <a:p>
            <a:r>
              <a:rPr lang="en-US" sz="1000" dirty="0"/>
              <a:t>Presentation Tips from Previous Experience:</a:t>
            </a:r>
          </a:p>
          <a:p>
            <a:pPr marL="228600" indent="-228600">
              <a:buFont typeface="+mj-lt"/>
              <a:buAutoNum type="arabicPeriod"/>
            </a:pPr>
            <a:r>
              <a:rPr lang="en-US" sz="1000" dirty="0"/>
              <a:t>Spell-check all visual aids, presentation tools, etc. </a:t>
            </a:r>
          </a:p>
          <a:p>
            <a:pPr marL="228600" indent="-228600">
              <a:buFont typeface="+mj-lt"/>
              <a:buAutoNum type="arabicPeriod"/>
            </a:pPr>
            <a:r>
              <a:rPr lang="en-US" sz="1000" dirty="0"/>
              <a:t>There is no dress code; however, bad first impressions are difficult to remedy.</a:t>
            </a:r>
          </a:p>
          <a:p>
            <a:pPr marL="228600" indent="-228600">
              <a:buFont typeface="+mj-lt"/>
              <a:buAutoNum type="arabicPeriod"/>
            </a:pPr>
            <a:r>
              <a:rPr lang="en-US" sz="1000" dirty="0"/>
              <a:t>Remember that equipment has been known to fail; copies can be ruined in transit, etc.  Consider alternatives in case something should go wrong.  Each team is responsible for bringing their own equipment.  Remember, extension cords can be important and laptop speakers may not project sound very well.</a:t>
            </a:r>
          </a:p>
          <a:p>
            <a:pPr marL="228600" indent="-228600">
              <a:buFont typeface="+mj-lt"/>
              <a:buAutoNum type="arabicPeriod"/>
            </a:pPr>
            <a:r>
              <a:rPr lang="en-US" sz="1000" dirty="0"/>
              <a:t>Have a team member record your presentation and the judges' commentary for your team's future FSAE efforts.  Teams are allowed to have as many spectators that will reasonably fit into the presentation room.  People not associated with the presenting team are allowed to view presentations only if the presenting school gives their permission before the start of the presentation.  This includes news reporters and photographers.</a:t>
            </a:r>
          </a:p>
          <a:p>
            <a:pPr marL="228600" indent="-228600">
              <a:buFont typeface="+mj-lt"/>
              <a:buAutoNum type="arabicPeriod"/>
            </a:pPr>
            <a:r>
              <a:rPr lang="en-US" sz="1000" dirty="0"/>
              <a:t>The most technically knowledgeable person on the team may not be the best person to lead the presentation team.    A team may want to choose someone who is a charismatic public speaker.	</a:t>
            </a:r>
          </a:p>
        </p:txBody>
      </p:sp>
    </p:spTree>
    <p:extLst>
      <p:ext uri="{BB962C8B-B14F-4D97-AF65-F5344CB8AC3E}">
        <p14:creationId xmlns:p14="http://schemas.microsoft.com/office/powerpoint/2010/main" val="39132253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FUEL &amp; TILT TABLE EVENT</a:t>
            </a:r>
          </a:p>
        </p:txBody>
      </p:sp>
      <p:sp>
        <p:nvSpPr>
          <p:cNvPr id="5" name="Slide Number Placeholder 4"/>
          <p:cNvSpPr>
            <a:spLocks noGrp="1"/>
          </p:cNvSpPr>
          <p:nvPr>
            <p:ph type="sldNum" sz="quarter" idx="12"/>
          </p:nvPr>
        </p:nvSpPr>
        <p:spPr/>
        <p:txBody>
          <a:bodyPr/>
          <a:lstStyle/>
          <a:p>
            <a:fld id="{1EE46988-AC4D-4F63-B87E-083C11D6C622}" type="slidenum">
              <a:rPr lang="en-US" smtClean="0"/>
              <a:t>42</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25A7520C-795C-4B6D-9F3E-1BD1CA8A5AFC}"/>
              </a:ext>
            </a:extLst>
          </p:cNvPr>
          <p:cNvSpPr/>
          <p:nvPr/>
        </p:nvSpPr>
        <p:spPr>
          <a:xfrm>
            <a:off x="678543" y="1352788"/>
            <a:ext cx="6415314" cy="7879080"/>
          </a:xfrm>
          <a:prstGeom prst="rect">
            <a:avLst/>
          </a:prstGeom>
        </p:spPr>
        <p:txBody>
          <a:bodyPr wrap="square">
            <a:spAutoFit/>
          </a:bodyPr>
          <a:lstStyle/>
          <a:p>
            <a:r>
              <a:rPr lang="en-US" sz="1200" b="1" dirty="0"/>
              <a:t>FUEL &amp; TILT TABLE EVENT DESCRIPTION</a:t>
            </a:r>
          </a:p>
          <a:p>
            <a:endParaRPr lang="en-US" sz="1200" b="1" dirty="0"/>
          </a:p>
          <a:p>
            <a:r>
              <a:rPr lang="en-US" sz="1200" b="1" dirty="0"/>
              <a:t>Event </a:t>
            </a:r>
            <a:r>
              <a:rPr lang="en-US" sz="1200" b="1" dirty="0" err="1"/>
              <a:t>Captains:Fuel</a:t>
            </a:r>
            <a:r>
              <a:rPr lang="en-US" sz="1200" b="1" dirty="0"/>
              <a:t> - Herb </a:t>
            </a:r>
            <a:r>
              <a:rPr lang="en-US" sz="1200" b="1" dirty="0" err="1"/>
              <a:t>Seubert</a:t>
            </a:r>
            <a:r>
              <a:rPr lang="en-US" sz="1200" b="1" dirty="0"/>
              <a:t>, Rob </a:t>
            </a:r>
            <a:r>
              <a:rPr lang="en-US" sz="1200" b="1" dirty="0" err="1"/>
              <a:t>Egenolf</a:t>
            </a:r>
            <a:r>
              <a:rPr lang="en-US" sz="1200" b="1" dirty="0"/>
              <a:t> &amp; Mike </a:t>
            </a:r>
            <a:r>
              <a:rPr lang="en-US" sz="1200" b="1" dirty="0" err="1"/>
              <a:t>Thodoroff</a:t>
            </a:r>
            <a:endParaRPr lang="en-US" sz="1200" b="1" dirty="0"/>
          </a:p>
          <a:p>
            <a:r>
              <a:rPr lang="en-US" sz="1200" b="1" dirty="0"/>
              <a:t>	  Tilt – Alba Colon, Vince </a:t>
            </a:r>
            <a:r>
              <a:rPr lang="en-US" sz="1200" b="1" dirty="0" err="1"/>
              <a:t>Bandurski</a:t>
            </a:r>
            <a:r>
              <a:rPr lang="en-US" sz="1200" b="1" dirty="0"/>
              <a:t> &amp; Mark Scott</a:t>
            </a:r>
          </a:p>
          <a:p>
            <a:r>
              <a:rPr lang="en-US" sz="1200" b="1" dirty="0"/>
              <a:t>	   Fuel Efficiency – Alba Colon &amp; Mark Scott</a:t>
            </a:r>
          </a:p>
          <a:p>
            <a:r>
              <a:rPr lang="en-US" sz="1200" b="1" dirty="0"/>
              <a:t>Dates/Times: 	Fuel Station: 	Thurs. - 8:30 a.m. until 5:00 p.m.</a:t>
            </a:r>
          </a:p>
          <a:p>
            <a:r>
              <a:rPr lang="en-US" sz="1200" b="1" dirty="0"/>
              <a:t>		 Fri.- 8:00 a.m. until 5:00 p.m.</a:t>
            </a:r>
          </a:p>
          <a:p>
            <a:r>
              <a:rPr lang="en-US" sz="1200" b="1" dirty="0"/>
              <a:t>		 Sat.- 7:30 a.m. until 5:00 p.m.</a:t>
            </a:r>
          </a:p>
          <a:p>
            <a:r>
              <a:rPr lang="en-US" sz="1200" b="1" dirty="0"/>
              <a:t> 	 Tilt Table:    	Thurs.- 9:00 a.m. until 5:00 p.m.</a:t>
            </a:r>
          </a:p>
          <a:p>
            <a:r>
              <a:rPr lang="en-US" sz="1200" b="1" dirty="0"/>
              <a:t>		Friday- 9:00 a.m. to 5:30 p.m.</a:t>
            </a:r>
          </a:p>
          <a:p>
            <a:endParaRPr lang="en-US" sz="1000" dirty="0"/>
          </a:p>
          <a:p>
            <a:r>
              <a:rPr lang="en-US" sz="1200" b="1" dirty="0"/>
              <a:t>Location: </a:t>
            </a:r>
          </a:p>
          <a:p>
            <a:r>
              <a:rPr lang="en-US" sz="1200" b="1" dirty="0"/>
              <a:t>Fuel Station: Next to Tilt across from G3</a:t>
            </a:r>
          </a:p>
          <a:p>
            <a:r>
              <a:rPr lang="en-US" sz="1200" b="1" dirty="0"/>
              <a:t>Tilt </a:t>
            </a:r>
            <a:r>
              <a:rPr lang="en-US" sz="1200" b="1" dirty="0" err="1"/>
              <a:t>Table:In</a:t>
            </a:r>
            <a:r>
              <a:rPr lang="en-US" sz="1200" b="1" dirty="0"/>
              <a:t> between Fuel and Noise.</a:t>
            </a:r>
          </a:p>
          <a:p>
            <a:endParaRPr lang="en-US" sz="1000" b="1" dirty="0"/>
          </a:p>
          <a:p>
            <a:endParaRPr lang="en-US" sz="1000" b="1" dirty="0"/>
          </a:p>
          <a:p>
            <a:r>
              <a:rPr lang="en-US" sz="1000" dirty="0"/>
              <a:t>Description:</a:t>
            </a:r>
          </a:p>
          <a:p>
            <a:r>
              <a:rPr lang="en-US" sz="1000" dirty="0"/>
              <a:t>The required octane must be permanently identified on every vehicle, nearby the fuel filler cap, so that it is visible and legible at all times when filling the vehicle with fuel (octane stickers can be obtained at tech or the fuel station).   Note: no vehicle will be provided with fuel until it has passed tech inspection.  The first portion of a four-part sticker will be applied in a location near the front of the vehicle upon passing tech.</a:t>
            </a:r>
          </a:p>
          <a:p>
            <a:endParaRPr lang="en-US" sz="1000" dirty="0"/>
          </a:p>
          <a:p>
            <a:r>
              <a:rPr lang="en-US" sz="1000" dirty="0"/>
              <a:t>Follow specific safety guidelines while in the fueling area:  </a:t>
            </a:r>
          </a:p>
          <a:p>
            <a:pPr marL="228600" indent="-228600">
              <a:buFont typeface="+mj-lt"/>
              <a:buAutoNum type="arabicPeriod"/>
            </a:pPr>
            <a:r>
              <a:rPr lang="en-US" sz="1000" dirty="0"/>
              <a:t>Engines and all electronics must be shut down and turned off; cars are to be pushed to and from fueling. </a:t>
            </a:r>
          </a:p>
          <a:p>
            <a:pPr marL="228600" indent="-228600">
              <a:buFont typeface="+mj-lt"/>
              <a:buAutoNum type="arabicPeriod"/>
            </a:pPr>
            <a:r>
              <a:rPr lang="en-US" sz="1000" dirty="0"/>
              <a:t>Only the vehicle push crew and the driver are allowed to enter the fueling station. All must have dynamic passes at each visit.</a:t>
            </a:r>
          </a:p>
          <a:p>
            <a:pPr marL="228600" indent="-228600">
              <a:buFont typeface="+mj-lt"/>
              <a:buAutoNum type="arabicPeriod"/>
            </a:pPr>
            <a:r>
              <a:rPr lang="en-US" sz="1000" dirty="0"/>
              <a:t>Only the driver, in the complete driving gear, with a full and completely functional fire extinguisher in hand, is permitted in the area as fuel is dispensed.  </a:t>
            </a:r>
          </a:p>
          <a:p>
            <a:pPr marL="228600" indent="-228600">
              <a:buFont typeface="+mj-lt"/>
              <a:buAutoNum type="arabicPeriod"/>
            </a:pPr>
            <a:r>
              <a:rPr lang="en-US" sz="1000" dirty="0"/>
              <a:t>A Permanent line mark must be used to indicate the “full” level per Formula SAE rule IC2.6.6. NO TAPE </a:t>
            </a:r>
          </a:p>
          <a:p>
            <a:pPr marL="228600" indent="-228600">
              <a:buFont typeface="+mj-lt"/>
              <a:buAutoNum type="arabicPeriod"/>
            </a:pPr>
            <a:r>
              <a:rPr lang="en-US" sz="1000" dirty="0"/>
              <a:t>Tank is to be filled to this level each time fuel is received.</a:t>
            </a:r>
          </a:p>
          <a:p>
            <a:pPr marL="228600" indent="-228600">
              <a:buFont typeface="+mj-lt"/>
              <a:buAutoNum type="arabicPeriod"/>
            </a:pPr>
            <a:r>
              <a:rPr lang="en-US" sz="1000" dirty="0"/>
              <a:t>Fuel station must update the tech sheet before vehicle proceeds to tilt.  Tilt will not accept vehicles with a tech sheet lacking fuel information. </a:t>
            </a:r>
          </a:p>
          <a:p>
            <a:endParaRPr lang="en-US" sz="1000" dirty="0"/>
          </a:p>
          <a:p>
            <a:r>
              <a:rPr lang="en-US" sz="1000" dirty="0"/>
              <a:t>The first time a vehicle is fueled, it must proceed directly (with engine off) to the tilt table.  The vehicle will be placed on the table with the tallest driver aboard fully suited, helmet buckled, gloves and all safety restraints secured.  The vehicle should be oriented on the tilt table where the fuel fill side is placed against the guard of the tilt table and is most likely to create spillage.  The table will then be titled to an angle of 45 degrees.  There must be no fuel (or any fluid) leakage at this angle.  If the vehicle passes this test, the angle is increased to 60 degrees.  This angle represents a cornering force of 1.5 G’s.  The upper wheels must remain on in contact with the table in order for the vehicle to pass.  The person in charge at the tilt table must sign off an inspection form, which travels with the car.  A second sticker is applied (on the car) next to the first to indicate passing the tilt table test.  The vehicle is now free to proceed to the Noise area.  Should the vehicle fail at either of the two angles, the car must be repaired &amp; re-tested.</a:t>
            </a:r>
          </a:p>
          <a:p>
            <a:endParaRPr lang="en-US" sz="1000" dirty="0"/>
          </a:p>
          <a:p>
            <a:r>
              <a:rPr lang="en-US" sz="1000" dirty="0"/>
              <a:t>Vehicles may be forced to return to tech inspection for re-certification at the discretion of the fuel station officials.  This may be due to inability to provide a consistent fuel fill, or due to a safety concern with the functional operation of the fuel system.</a:t>
            </a:r>
          </a:p>
          <a:p>
            <a:endParaRPr lang="en-US" sz="1000" dirty="0"/>
          </a:p>
        </p:txBody>
      </p:sp>
    </p:spTree>
    <p:extLst>
      <p:ext uri="{BB962C8B-B14F-4D97-AF65-F5344CB8AC3E}">
        <p14:creationId xmlns:p14="http://schemas.microsoft.com/office/powerpoint/2010/main" val="21864579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FUEL &amp; TILT TABLE EVENT</a:t>
            </a:r>
          </a:p>
        </p:txBody>
      </p:sp>
      <p:sp>
        <p:nvSpPr>
          <p:cNvPr id="5" name="Slide Number Placeholder 4"/>
          <p:cNvSpPr>
            <a:spLocks noGrp="1"/>
          </p:cNvSpPr>
          <p:nvPr>
            <p:ph type="sldNum" sz="quarter" idx="12"/>
          </p:nvPr>
        </p:nvSpPr>
        <p:spPr/>
        <p:txBody>
          <a:bodyPr/>
          <a:lstStyle/>
          <a:p>
            <a:fld id="{1EE46988-AC4D-4F63-B87E-083C11D6C622}" type="slidenum">
              <a:rPr lang="en-US" smtClean="0"/>
              <a:t>43</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25A7520C-795C-4B6D-9F3E-1BD1CA8A5AFC}"/>
              </a:ext>
            </a:extLst>
          </p:cNvPr>
          <p:cNvSpPr/>
          <p:nvPr/>
        </p:nvSpPr>
        <p:spPr>
          <a:xfrm>
            <a:off x="678543" y="1352788"/>
            <a:ext cx="6415314" cy="1169551"/>
          </a:xfrm>
          <a:prstGeom prst="rect">
            <a:avLst/>
          </a:prstGeom>
        </p:spPr>
        <p:txBody>
          <a:bodyPr wrap="square">
            <a:spAutoFit/>
          </a:bodyPr>
          <a:lstStyle/>
          <a:p>
            <a:r>
              <a:rPr lang="en-US" sz="1000" dirty="0"/>
              <a:t>Safety guidelines for the tilt area</a:t>
            </a:r>
          </a:p>
          <a:p>
            <a:pPr marL="228600" indent="-228600">
              <a:buFont typeface="+mj-lt"/>
              <a:buAutoNum type="arabicPeriod"/>
            </a:pPr>
            <a:r>
              <a:rPr lang="en-US" sz="1000" dirty="0"/>
              <a:t>Engines off; push car on &amp; off table.  Take care to avoid damage to vehicle when pushed on and off tilt table.  </a:t>
            </a:r>
          </a:p>
          <a:p>
            <a:pPr marL="228600" indent="-228600">
              <a:buFont typeface="+mj-lt"/>
              <a:buAutoNum type="arabicPeriod"/>
            </a:pPr>
            <a:r>
              <a:rPr lang="en-US" sz="1000" dirty="0"/>
              <a:t>Affix the safety strap to prevent vehicle from excessive lift while on table.  Allow a little slack.  </a:t>
            </a:r>
          </a:p>
          <a:p>
            <a:pPr marL="228600" indent="-228600">
              <a:buFont typeface="+mj-lt"/>
              <a:buAutoNum type="arabicPeriod"/>
            </a:pPr>
            <a:r>
              <a:rPr lang="en-US" sz="1000" dirty="0"/>
              <a:t>Be sure table is clear before raising and especially when lowering.  Inform people in area when raising or lowering (e.g. “Coming Down”).  </a:t>
            </a:r>
          </a:p>
          <a:p>
            <a:pPr marL="228600" indent="-228600">
              <a:buFont typeface="+mj-lt"/>
              <a:buAutoNum type="arabicPeriod"/>
            </a:pPr>
            <a:r>
              <a:rPr lang="en-US" sz="1000" dirty="0"/>
              <a:t>Use absorbent material to soak up leaks.  (May be obtained at fuel station).  </a:t>
            </a:r>
          </a:p>
          <a:p>
            <a:pPr marL="228600" indent="-228600">
              <a:buFont typeface="+mj-lt"/>
              <a:buAutoNum type="arabicPeriod"/>
            </a:pPr>
            <a:r>
              <a:rPr lang="en-US" sz="1000" dirty="0"/>
              <a:t>Keep a full and completely functional fire extinguisher handy.</a:t>
            </a:r>
          </a:p>
        </p:txBody>
      </p:sp>
    </p:spTree>
    <p:extLst>
      <p:ext uri="{BB962C8B-B14F-4D97-AF65-F5344CB8AC3E}">
        <p14:creationId xmlns:p14="http://schemas.microsoft.com/office/powerpoint/2010/main" val="32602615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BRAKE &amp; NOISE TEST EVENT</a:t>
            </a:r>
          </a:p>
        </p:txBody>
      </p:sp>
      <p:sp>
        <p:nvSpPr>
          <p:cNvPr id="23" name="Slide Number Placeholder 22"/>
          <p:cNvSpPr>
            <a:spLocks noGrp="1"/>
          </p:cNvSpPr>
          <p:nvPr>
            <p:ph type="sldNum" sz="quarter" idx="12"/>
          </p:nvPr>
        </p:nvSpPr>
        <p:spPr/>
        <p:txBody>
          <a:bodyPr/>
          <a:lstStyle/>
          <a:p>
            <a:fld id="{1EE46988-AC4D-4F63-B87E-083C11D6C622}" type="slidenum">
              <a:rPr lang="en-US" smtClean="0"/>
              <a:t>44</a:t>
            </a:fld>
            <a:endParaRPr lang="en-US" dirty="0"/>
          </a:p>
        </p:txBody>
      </p:sp>
      <p:sp>
        <p:nvSpPr>
          <p:cNvPr id="11"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5" name="Picture 4">
            <a:extLst>
              <a:ext uri="{FF2B5EF4-FFF2-40B4-BE49-F238E27FC236}">
                <a16:creationId xmlns:a16="http://schemas.microsoft.com/office/drawing/2014/main" id="{FD95462B-50EE-4062-85DF-EE0F363FE8D6}"/>
              </a:ext>
            </a:extLst>
          </p:cNvPr>
          <p:cNvPicPr>
            <a:picLocks noChangeAspect="1"/>
          </p:cNvPicPr>
          <p:nvPr/>
        </p:nvPicPr>
        <p:blipFill>
          <a:blip r:embed="rId2"/>
          <a:stretch>
            <a:fillRect/>
          </a:stretch>
        </p:blipFill>
        <p:spPr>
          <a:xfrm>
            <a:off x="534352" y="1284784"/>
            <a:ext cx="6858863" cy="8316416"/>
          </a:xfrm>
          <a:prstGeom prst="rect">
            <a:avLst/>
          </a:prstGeom>
        </p:spPr>
      </p:pic>
    </p:spTree>
    <p:extLst>
      <p:ext uri="{BB962C8B-B14F-4D97-AF65-F5344CB8AC3E}">
        <p14:creationId xmlns:p14="http://schemas.microsoft.com/office/powerpoint/2010/main" val="28398318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938954"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BRAKE &amp; NOISE TEST EVENT CONT.</a:t>
            </a:r>
          </a:p>
        </p:txBody>
      </p:sp>
      <p:sp>
        <p:nvSpPr>
          <p:cNvPr id="3" name="Content Placeholder 2"/>
          <p:cNvSpPr>
            <a:spLocks noGrp="1"/>
          </p:cNvSpPr>
          <p:nvPr>
            <p:ph idx="1"/>
          </p:nvPr>
        </p:nvSpPr>
        <p:spPr>
          <a:xfrm>
            <a:off x="134911" y="2187579"/>
            <a:ext cx="7163295" cy="7084756"/>
          </a:xfrm>
        </p:spPr>
        <p:txBody>
          <a:bodyPr>
            <a:noAutofit/>
          </a:bodyPr>
          <a:lstStyle/>
          <a:p>
            <a:pPr marL="0" indent="0">
              <a:buNone/>
            </a:pPr>
            <a:endParaRPr lang="en-US" sz="1100" b="1"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b="1"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b="1"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b="1"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b="1"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b="1"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b="1"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45</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10" name="TextBox 9">
            <a:extLst>
              <a:ext uri="{FF2B5EF4-FFF2-40B4-BE49-F238E27FC236}">
                <a16:creationId xmlns:a16="http://schemas.microsoft.com/office/drawing/2014/main" id="{A1FCDD8A-2AE0-454B-A75C-AC372C0579CA}"/>
              </a:ext>
            </a:extLst>
          </p:cNvPr>
          <p:cNvSpPr txBox="1"/>
          <p:nvPr/>
        </p:nvSpPr>
        <p:spPr>
          <a:xfrm>
            <a:off x="711200" y="1386947"/>
            <a:ext cx="6415314" cy="5940088"/>
          </a:xfrm>
          <a:prstGeom prst="rect">
            <a:avLst/>
          </a:prstGeom>
          <a:noFill/>
        </p:spPr>
        <p:txBody>
          <a:bodyPr wrap="square" rtlCol="0">
            <a:spAutoFit/>
          </a:bodyPr>
          <a:lstStyle/>
          <a:p>
            <a:pPr algn="ctr"/>
            <a:r>
              <a:rPr lang="en-US" sz="1000" b="1" u="sng" dirty="0"/>
              <a:t>Brake Test Event Description</a:t>
            </a:r>
          </a:p>
          <a:p>
            <a:endParaRPr lang="en-US" sz="1000" dirty="0"/>
          </a:p>
          <a:p>
            <a:endParaRPr lang="en-US" sz="1000" dirty="0"/>
          </a:p>
          <a:p>
            <a:r>
              <a:rPr lang="en-US" sz="1000" dirty="0"/>
              <a:t>When the vehicle passes noise it may go to the Brake Event and it is there the final tech sticker will be awarded if the vehicle meets the brake requirements.  Provided no changes have been made to the muffler or exhaust system, teams that pass noise but do not pass brake don’t have to go through noise again if they work on the vehicle.</a:t>
            </a:r>
          </a:p>
          <a:p>
            <a:endParaRPr lang="en-US" sz="1000" dirty="0"/>
          </a:p>
          <a:p>
            <a:r>
              <a:rPr lang="en-US" sz="1000" dirty="0"/>
              <a:t>At the Brake Test Area, each driver WILL be instructed on the proper procedure.  With the car at the start line of the station a green flag (or similar signal) should be used to signal the start of each run.  The driver must accelerate to race speeds (typically getting into 2nd gear) until reaching the braking area, which is a box defined by water barriers.  Once inside this box, the driver must apply the brakes with enough force to demonstrate full lock-up of all four wheels, the engine must remain running during the complete test.  We are looking for the vehicle to brake from race speeds with all 4 wheels locking up and remain locked until the vehicle comes to a complete stop with the engine running.</a:t>
            </a:r>
          </a:p>
          <a:p>
            <a:endParaRPr lang="en-US" sz="1000" dirty="0"/>
          </a:p>
          <a:p>
            <a:r>
              <a:rPr lang="en-US" sz="1000" dirty="0"/>
              <a:t>If the vehicle passes, the person in charge will sign-off the approval form and provide the team with the final “tech” sticker.  The vehicle is now free to proceed to the practice track or on to the dynamic events.  (The approval forms shall be retained by the brake crew and turned in at the tech garage periodically.)</a:t>
            </a:r>
          </a:p>
          <a:p>
            <a:endParaRPr lang="en-US" sz="1000" dirty="0"/>
          </a:p>
          <a:p>
            <a:r>
              <a:rPr lang="en-US" sz="1000" dirty="0"/>
              <a:t>If the vehicle is unable to pass the brake tests in three attempts, the car must be repaired and then brought back for retest.  The vehicle will not be allowed to compete without passing all tests.  Note: The vehicle will not be permitted on the practice track without all 4 tech stickers; no exceptions. .</a:t>
            </a:r>
          </a:p>
          <a:p>
            <a:endParaRPr lang="en-US" sz="1000" dirty="0"/>
          </a:p>
          <a:p>
            <a:r>
              <a:rPr lang="en-US" sz="1000" dirty="0"/>
              <a:t>Noise level can be measured at any time during the dynamic events.  Penalties may be assessed if the sound level exceeds the mandated maximum, and noise sticker can be removed by officials.</a:t>
            </a:r>
          </a:p>
          <a:p>
            <a:endParaRPr lang="en-US" sz="1000" dirty="0"/>
          </a:p>
          <a:p>
            <a:r>
              <a:rPr lang="en-US" sz="1000" dirty="0"/>
              <a:t>PLEASE NOTE – An official will conduct a functional test of the External Master Kill Switch with engine running up and under power as part of the Noise Test Event and / or Brake Test Event.</a:t>
            </a:r>
          </a:p>
          <a:p>
            <a:endParaRPr lang="en-US" sz="1000" dirty="0"/>
          </a:p>
          <a:p>
            <a:r>
              <a:rPr lang="en-US" sz="1000" dirty="0"/>
              <a:t>Also, Operation of Noise Event Area and Brake Testing Event Area in DAMP conditions is at the discretion of the Captain of the specific area.  See FSAE rules for tire use at specific conditions, Rule #B6.4.1 Also see Part D “Dynamic Event Regulations” Article 2 Weather Conditions and Article 3 Running in Rain for further clarifications.</a:t>
            </a:r>
          </a:p>
          <a:p>
            <a:endParaRPr lang="en-US" sz="1000" dirty="0"/>
          </a:p>
          <a:p>
            <a:r>
              <a:rPr lang="en-US" sz="1000" dirty="0"/>
              <a:t>Vehicles may be forced to return to this station for re-certification should the officials deem it necessary.  Re-certification may be required if work is performed on the vehicle’s braking system or exhaust system, or if the vehicle is involved in an incident that results in vehicle damage.</a:t>
            </a:r>
          </a:p>
          <a:p>
            <a:endParaRPr lang="en-US" sz="1000" dirty="0"/>
          </a:p>
          <a:p>
            <a:r>
              <a:rPr lang="en-US" sz="1000" dirty="0"/>
              <a:t>**At all times, drivers must be wearing complete and proper safety equipment and proper safety rules must be maintained in both areas.”</a:t>
            </a:r>
          </a:p>
        </p:txBody>
      </p:sp>
    </p:spTree>
    <p:extLst>
      <p:ext uri="{BB962C8B-B14F-4D97-AF65-F5344CB8AC3E}">
        <p14:creationId xmlns:p14="http://schemas.microsoft.com/office/powerpoint/2010/main" val="23322029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4032738"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BRAKE &amp; NOISE TEST EVENT CONT.</a:t>
            </a:r>
          </a:p>
        </p:txBody>
      </p:sp>
      <p:sp>
        <p:nvSpPr>
          <p:cNvPr id="3" name="Content Placeholder 2"/>
          <p:cNvSpPr>
            <a:spLocks noGrp="1"/>
          </p:cNvSpPr>
          <p:nvPr>
            <p:ph idx="1"/>
          </p:nvPr>
        </p:nvSpPr>
        <p:spPr>
          <a:xfrm>
            <a:off x="594511" y="1138988"/>
            <a:ext cx="6703695" cy="4755185"/>
          </a:xfrm>
        </p:spPr>
        <p:txBody>
          <a:bodyPr>
            <a:noAutofit/>
          </a:bodyPr>
          <a:lstStyle/>
          <a:p>
            <a:pPr marL="228600" indent="-228600">
              <a:buAutoNum type="arabicPeriod"/>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46</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CA2AA6D0-FCF5-4AB4-B669-59B39E9252A4}"/>
              </a:ext>
            </a:extLst>
          </p:cNvPr>
          <p:cNvSpPr/>
          <p:nvPr/>
        </p:nvSpPr>
        <p:spPr>
          <a:xfrm>
            <a:off x="725713" y="1468269"/>
            <a:ext cx="6452175" cy="2708434"/>
          </a:xfrm>
          <a:prstGeom prst="rect">
            <a:avLst/>
          </a:prstGeom>
        </p:spPr>
        <p:txBody>
          <a:bodyPr wrap="square">
            <a:spAutoFit/>
          </a:bodyPr>
          <a:lstStyle/>
          <a:p>
            <a:r>
              <a:rPr lang="en-US" sz="1000" dirty="0"/>
              <a:t>Safety guidelines for the Brake &amp; Noise areas:</a:t>
            </a:r>
          </a:p>
          <a:p>
            <a:endParaRPr lang="en-US" sz="1000" dirty="0"/>
          </a:p>
          <a:p>
            <a:endParaRPr lang="en-US" sz="1000" dirty="0"/>
          </a:p>
          <a:p>
            <a:pPr marL="228600" indent="-228600">
              <a:buFont typeface="+mj-lt"/>
              <a:buAutoNum type="arabicPeriod"/>
            </a:pPr>
            <a:r>
              <a:rPr lang="en-US" sz="1000" dirty="0"/>
              <a:t>Only one car at a time in Brake or Noise area.  Do not allow a second car into the area until the last one has completed its exit. </a:t>
            </a:r>
          </a:p>
          <a:p>
            <a:pPr marL="228600" indent="-228600">
              <a:buFont typeface="+mj-lt"/>
              <a:buAutoNum type="arabicPeriod"/>
            </a:pPr>
            <a:r>
              <a:rPr lang="en-US" sz="1000" dirty="0"/>
              <a:t>Only the vehicle push crew and the driver are allowed to enter the Noise and Brake areas. All must have dynamic passes at each visit.</a:t>
            </a:r>
          </a:p>
          <a:p>
            <a:pPr marL="228600" indent="-228600">
              <a:buFont typeface="+mj-lt"/>
              <a:buAutoNum type="arabicPeriod"/>
            </a:pPr>
            <a:r>
              <a:rPr lang="en-US" sz="1000" dirty="0"/>
              <a:t>Do not attempt certification of any vehicle without enough workers.  Three (3) workers minimum, four (4) preferred at the Brake station.   Three (3) workers recommended at Noise station.</a:t>
            </a:r>
          </a:p>
          <a:p>
            <a:pPr marL="228600" indent="-228600">
              <a:buFont typeface="+mj-lt"/>
              <a:buAutoNum type="arabicPeriod"/>
            </a:pPr>
            <a:r>
              <a:rPr lang="en-US" sz="1000" dirty="0"/>
              <a:t>Never place yourself in the line of travel of any car.  Stay well away from the “hot” area.  </a:t>
            </a:r>
          </a:p>
          <a:p>
            <a:pPr marL="228600" indent="-228600">
              <a:buFont typeface="+mj-lt"/>
              <a:buAutoNum type="arabicPeriod"/>
            </a:pPr>
            <a:r>
              <a:rPr lang="en-US" sz="1000" dirty="0"/>
              <a:t>Use hay bales for protection of workers and equipment.  </a:t>
            </a:r>
          </a:p>
          <a:p>
            <a:pPr marL="228600" indent="-228600">
              <a:buFont typeface="+mj-lt"/>
              <a:buAutoNum type="arabicPeriod"/>
            </a:pPr>
            <a:r>
              <a:rPr lang="en-US" sz="1000" dirty="0"/>
              <a:t>Fire extinguisher must be with the car and crew at all times.</a:t>
            </a:r>
          </a:p>
          <a:p>
            <a:pPr marL="228600" indent="-228600">
              <a:buFont typeface="+mj-lt"/>
              <a:buAutoNum type="arabicPeriod"/>
            </a:pPr>
            <a:r>
              <a:rPr lang="en-US" sz="1000" dirty="0"/>
              <a:t>Use brooms and oil-dry as needed to keep braking area clean and dry.  </a:t>
            </a:r>
          </a:p>
          <a:p>
            <a:pPr marL="228600" indent="-228600">
              <a:buFont typeface="+mj-lt"/>
              <a:buAutoNum type="arabicPeriod"/>
            </a:pPr>
            <a:r>
              <a:rPr lang="en-US" sz="1000" dirty="0"/>
              <a:t>Any vehicle damage or contact must be reported to the station manager(s).</a:t>
            </a:r>
          </a:p>
          <a:p>
            <a:pPr marL="228600" indent="-228600">
              <a:buFont typeface="+mj-lt"/>
              <a:buAutoNum type="arabicPeriod"/>
            </a:pPr>
            <a:r>
              <a:rPr lang="en-US" sz="1000" dirty="0"/>
              <a:t>No work will be allowed on the car inside the Brake or Noise areas.  Car repairs and work must be performed outside of testing area.  Specially marked areas will be set-up for this.  Cars can then return to the test area at the discretion of the station manager.</a:t>
            </a:r>
          </a:p>
        </p:txBody>
      </p:sp>
    </p:spTree>
    <p:extLst>
      <p:ext uri="{BB962C8B-B14F-4D97-AF65-F5344CB8AC3E}">
        <p14:creationId xmlns:p14="http://schemas.microsoft.com/office/powerpoint/2010/main" val="24176644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PRACTICE TRACK </a:t>
            </a:r>
          </a:p>
        </p:txBody>
      </p:sp>
      <p:sp>
        <p:nvSpPr>
          <p:cNvPr id="3" name="Content Placeholder 2"/>
          <p:cNvSpPr>
            <a:spLocks noGrp="1"/>
          </p:cNvSpPr>
          <p:nvPr>
            <p:ph idx="1"/>
          </p:nvPr>
        </p:nvSpPr>
        <p:spPr>
          <a:xfrm>
            <a:off x="594511" y="1138988"/>
            <a:ext cx="6703695" cy="8133347"/>
          </a:xfrm>
        </p:spPr>
        <p:txBody>
          <a:bodyPr>
            <a:noAutofit/>
          </a:bodyPr>
          <a:lstStyle/>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47</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7975FF7B-AE0B-49CA-8204-149B091D3D8B}"/>
              </a:ext>
            </a:extLst>
          </p:cNvPr>
          <p:cNvSpPr/>
          <p:nvPr/>
        </p:nvSpPr>
        <p:spPr>
          <a:xfrm>
            <a:off x="711200" y="1478599"/>
            <a:ext cx="6466689" cy="8248412"/>
          </a:xfrm>
          <a:prstGeom prst="rect">
            <a:avLst/>
          </a:prstGeom>
        </p:spPr>
        <p:txBody>
          <a:bodyPr wrap="square">
            <a:spAutoFit/>
          </a:bodyPr>
          <a:lstStyle/>
          <a:p>
            <a:r>
              <a:rPr lang="en-US" sz="1200" b="1" dirty="0"/>
              <a:t>DYNAMIC PRACTICE TRACK DESCRIPTION</a:t>
            </a:r>
          </a:p>
          <a:p>
            <a:endParaRPr lang="en-US" sz="1200" b="1" dirty="0"/>
          </a:p>
          <a:p>
            <a:r>
              <a:rPr lang="en-US" sz="1200" b="1" dirty="0"/>
              <a:t>Event Captains: Frank Putman &amp; Gary </a:t>
            </a:r>
            <a:r>
              <a:rPr lang="en-US" sz="1200" b="1" dirty="0" err="1"/>
              <a:t>Godula</a:t>
            </a:r>
            <a:endParaRPr lang="en-US" sz="1200" b="1" dirty="0"/>
          </a:p>
          <a:p>
            <a:r>
              <a:rPr lang="en-US" sz="1200" b="1" dirty="0"/>
              <a:t>Dates/Times:	Thursday- Noon until 5:00 p.m.</a:t>
            </a:r>
          </a:p>
          <a:p>
            <a:r>
              <a:rPr lang="en-US" sz="1200" b="1" dirty="0"/>
              <a:t>	Friday- 9:00 a.m. until 5:30 p.m.</a:t>
            </a:r>
          </a:p>
          <a:p>
            <a:r>
              <a:rPr lang="en-US" sz="1200" b="1" dirty="0"/>
              <a:t>	Saturday-8:00 a.m. until 3:00 p.m. (Note:  Location change to Turn 4) </a:t>
            </a:r>
          </a:p>
          <a:p>
            <a:endParaRPr lang="en-US" sz="1200" b="1" dirty="0"/>
          </a:p>
          <a:p>
            <a:r>
              <a:rPr lang="en-US" sz="1200" b="1" dirty="0"/>
              <a:t>Location: The Dynamic Practice Track is adjacent to the Dynamic Autocross/Endurance Area just to the right at gate 12 (See site map in the Steward’s Manual and Registration Package).  </a:t>
            </a:r>
          </a:p>
          <a:p>
            <a:r>
              <a:rPr lang="en-US" sz="1200" b="1" dirty="0"/>
              <a:t>Note:  Location change for Saturday to Turn 4 Pit entrance to accommodate Endurance expansion. </a:t>
            </a:r>
          </a:p>
          <a:p>
            <a:endParaRPr lang="en-US" sz="1000" dirty="0"/>
          </a:p>
          <a:p>
            <a:r>
              <a:rPr lang="en-US" sz="1000" b="1" dirty="0"/>
              <a:t>Description:</a:t>
            </a:r>
          </a:p>
          <a:p>
            <a:r>
              <a:rPr lang="en-US" sz="1000" dirty="0"/>
              <a:t>The practice track is a relatively large (500’ x 180’ defined by water barriers and orange cones) open test area designated by the event organizers to provide teams with an opportunity to conduct brief dynamic tests of their vehicle during the available hours of the competition.  The practice area will contain a 65 meter acceleration run with a 75 meter shut down area, a single 15 meter skid pad, elements of an autocross course which can be integrated with a slalom section, and an open track area which will be available for use at the driver’s discretion.  No vehicle will be permitted to enter the Practice Track unless it has a) passed Tech Inspection, b) passed the Tilt Table Test, c) passed the Brake Test, and d) passed the Noise Test.  The vehicle will not be permitted on the practice track without all four tech stickers; no exceptions. </a:t>
            </a:r>
          </a:p>
          <a:p>
            <a:endParaRPr lang="en-US" sz="1000" dirty="0"/>
          </a:p>
          <a:p>
            <a:r>
              <a:rPr lang="en-US" sz="1000" dirty="0"/>
              <a:t>Drivers and team members must adhere to all safety rules. Each driver must understand and follow proper driving procedures at this facility.  In addition, it must be understood that the Practice Track volunteers and SCCA officials are in control of the facility and adherence to their direction is mandatory.</a:t>
            </a:r>
          </a:p>
          <a:p>
            <a:endParaRPr lang="en-US" sz="1000" dirty="0"/>
          </a:p>
          <a:p>
            <a:r>
              <a:rPr lang="en-US" sz="1000" dirty="0"/>
              <a:t>Only one car at a time will be allowed to enter the Practice Track.  At all times, drivers must be wearing complete and proper safety equipment. Engines may only be started and warmed up in the designated “hot area” prior to entering the Practice Track. The officials will use green, red, and checkered flags to communicate session status with the on-track driver and team. Once signaled to begin testing (green flag), the driver is free to perform any test maneuvers he or she feels necessary to safely evaluate the vehicle (within the limits of the track surface conditions and within the limits of the practice area boundaries).  In the event that a red flag is shown to a driver, that driver will immediately bring the vehicle to a complete stop and wait for further instructions from an official or course worker. The checkered flag shown to a driver indicates the test session is complete and the vehicle must be driven to the exit area.   At least one SCCA-designated Practice Track Event Captain and one SCCA-licensed corner worker shall be present at all times to direct the activities of the assigned volunteers and to maintain the operation of the practice area in a safe and controlled manner in accordance with the Steward’s Manual and SCCA safety practices.  Teams will be given an approximate 5-minute time period to conduct a practice session. Teams will be allowed to practice on a first come, first served basis.  Multiple practice sessions are allowed, with teams returning to the back of the line to establish subsequent run order. Practice area officials reserve the right to adjust the allotted practice time for teams, based on a number of factors including the number of teams awaiting usage of the area. </a:t>
            </a:r>
          </a:p>
          <a:p>
            <a:endParaRPr lang="en-US" sz="1000" dirty="0"/>
          </a:p>
          <a:p>
            <a:r>
              <a:rPr lang="en-US" sz="1000" dirty="0"/>
              <a:t>A vehicle staging and repair area will be located next to the practice area within the boundary of the designated “dynamics” area.  The “dynamics” area is defined by the track access gate at Gate 12 separating the infield from the MIS oval track surface.  Teams are encouraged to stage their vehicles within the staging and repair area to minimize the number of teams and team members located on the access road due to the high vehicular/truck traffic utilizing the access road.   </a:t>
            </a:r>
          </a:p>
          <a:p>
            <a:endParaRPr lang="en-US" sz="1000" dirty="0"/>
          </a:p>
          <a:p>
            <a:r>
              <a:rPr lang="en-US" sz="1000" dirty="0"/>
              <a:t>If during the course of dynamic testing the vehicle sustains damage or significant mechanical breakdown, the vehicle will be required to exit the track and make the necessary repairs. The Tech inspection sticker may be removed from the vehicle by a Practice Area Official thus requiring an additional Tech Inspection prior to participating in additional dynamic tests or events.</a:t>
            </a:r>
          </a:p>
        </p:txBody>
      </p:sp>
    </p:spTree>
    <p:extLst>
      <p:ext uri="{BB962C8B-B14F-4D97-AF65-F5344CB8AC3E}">
        <p14:creationId xmlns:p14="http://schemas.microsoft.com/office/powerpoint/2010/main" val="20596374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PRACTICE TRACK CONT</a:t>
            </a:r>
          </a:p>
        </p:txBody>
      </p:sp>
      <p:sp>
        <p:nvSpPr>
          <p:cNvPr id="5" name="Slide Number Placeholder 4"/>
          <p:cNvSpPr>
            <a:spLocks noGrp="1"/>
          </p:cNvSpPr>
          <p:nvPr>
            <p:ph type="sldNum" sz="quarter" idx="12"/>
          </p:nvPr>
        </p:nvSpPr>
        <p:spPr/>
        <p:txBody>
          <a:bodyPr/>
          <a:lstStyle/>
          <a:p>
            <a:fld id="{1EE46988-AC4D-4F63-B87E-083C11D6C622}" type="slidenum">
              <a:rPr lang="en-US" smtClean="0"/>
              <a:t>48</a:t>
            </a:fld>
            <a:endParaRPr lang="en-US"/>
          </a:p>
        </p:txBody>
      </p:sp>
      <p:sp>
        <p:nvSpPr>
          <p:cNvPr id="7"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6" name="Rectangle 5">
            <a:extLst>
              <a:ext uri="{FF2B5EF4-FFF2-40B4-BE49-F238E27FC236}">
                <a16:creationId xmlns:a16="http://schemas.microsoft.com/office/drawing/2014/main" id="{255FF2C8-3058-470C-B75F-87F660D8DFFC}"/>
              </a:ext>
            </a:extLst>
          </p:cNvPr>
          <p:cNvSpPr/>
          <p:nvPr/>
        </p:nvSpPr>
        <p:spPr>
          <a:xfrm>
            <a:off x="678543" y="1403036"/>
            <a:ext cx="6415313" cy="4093428"/>
          </a:xfrm>
          <a:prstGeom prst="rect">
            <a:avLst/>
          </a:prstGeom>
        </p:spPr>
        <p:txBody>
          <a:bodyPr wrap="square">
            <a:spAutoFit/>
          </a:bodyPr>
          <a:lstStyle/>
          <a:p>
            <a:r>
              <a:rPr lang="en-US" sz="1000" dirty="0"/>
              <a:t>PLEASE NOTE – Operation of the Practice Event Area in DAMP conditions is at the discretion of the Captain of the specific area.  See FSAE rules for tire use at specific conditions, Rule #B6.4.1.  Also see Part D “Dynamic Event Regulations” Article 2 “Weather Conditions” and Article 3 “Running in Rain” for further clarifications.</a:t>
            </a:r>
          </a:p>
          <a:p>
            <a:endParaRPr lang="en-US" sz="1000" dirty="0"/>
          </a:p>
          <a:p>
            <a:endParaRPr lang="en-US" sz="1000" dirty="0"/>
          </a:p>
          <a:p>
            <a:r>
              <a:rPr lang="en-US" sz="1000" dirty="0"/>
              <a:t>Safety guidelines for the Dynamic Practice Area:</a:t>
            </a:r>
          </a:p>
          <a:p>
            <a:endParaRPr lang="en-US" sz="1000" dirty="0"/>
          </a:p>
          <a:p>
            <a:pPr marL="228600" indent="-228600">
              <a:buFont typeface="+mj-lt"/>
              <a:buAutoNum type="arabicPeriod"/>
            </a:pPr>
            <a:r>
              <a:rPr lang="en-US" sz="1000" dirty="0"/>
              <a:t>Only one car at a time in the Practice Track area.  The next car will not be permitted to enter the area until the last one has completely exited. Vehicle engines may only be started in the “hot area” prior to entering the Practice Track and must be shut down immediately after exiting the Practice Track.</a:t>
            </a:r>
          </a:p>
          <a:p>
            <a:pPr marL="228600" indent="-228600">
              <a:buFont typeface="+mj-lt"/>
              <a:buAutoNum type="arabicPeriod"/>
            </a:pPr>
            <a:r>
              <a:rPr lang="en-US" sz="1000" dirty="0"/>
              <a:t>Three (3) volunteers (preferably four (4)) will be on hand to manage the operation of the Practice Track.</a:t>
            </a:r>
          </a:p>
          <a:p>
            <a:pPr marL="228600" indent="-228600">
              <a:buFont typeface="+mj-lt"/>
              <a:buAutoNum type="arabicPeriod"/>
            </a:pPr>
            <a:r>
              <a:rPr lang="en-US" sz="1000" dirty="0"/>
              <a:t>Never place yourself in the line of travel of any car.  Stay well away from the “hot” areas, always at a safe distance behind the designated barriers.</a:t>
            </a:r>
          </a:p>
          <a:p>
            <a:pPr marL="228600" indent="-228600">
              <a:buFont typeface="+mj-lt"/>
              <a:buAutoNum type="arabicPeriod"/>
            </a:pPr>
            <a:r>
              <a:rPr lang="en-US" sz="1000" dirty="0"/>
              <a:t>SCCA Solo Radios and whistles are needed for worker communication.</a:t>
            </a:r>
          </a:p>
          <a:p>
            <a:pPr marL="228600" indent="-228600">
              <a:buFont typeface="+mj-lt"/>
              <a:buAutoNum type="arabicPeriod"/>
            </a:pPr>
            <a:r>
              <a:rPr lang="en-US" sz="1000" dirty="0"/>
              <a:t>Have 3-4 fire extinguishers, brooms, and oil-dry in the area.  </a:t>
            </a:r>
          </a:p>
          <a:p>
            <a:pPr marL="228600" indent="-228600">
              <a:buFont typeface="+mj-lt"/>
              <a:buAutoNum type="arabicPeriod"/>
            </a:pPr>
            <a:r>
              <a:rPr lang="en-US" sz="1000" dirty="0"/>
              <a:t>Use brooms and oil-dry as needed to keep the Practice Track clean and dry. </a:t>
            </a:r>
          </a:p>
          <a:p>
            <a:pPr marL="228600" indent="-228600">
              <a:buFont typeface="+mj-lt"/>
              <a:buAutoNum type="arabicPeriod"/>
            </a:pPr>
            <a:r>
              <a:rPr lang="en-US" sz="1000" dirty="0"/>
              <a:t>Power sweep Practice Track at beginning of each day’s operation and during lunch break if necessary.</a:t>
            </a:r>
          </a:p>
          <a:p>
            <a:pPr marL="228600" indent="-228600">
              <a:buFont typeface="+mj-lt"/>
              <a:buAutoNum type="arabicPeriod"/>
            </a:pPr>
            <a:r>
              <a:rPr lang="en-US" sz="1000" dirty="0"/>
              <a:t>Use chalk/flour markers to designate the acceleration and braking lane, skid-pad, and </a:t>
            </a:r>
            <a:r>
              <a:rPr lang="en-US" sz="1000" dirty="0" err="1"/>
              <a:t>autox</a:t>
            </a:r>
            <a:r>
              <a:rPr lang="en-US" sz="1000" dirty="0"/>
              <a:t> sections as needed to easily identify the areas for the drivers.</a:t>
            </a:r>
          </a:p>
          <a:p>
            <a:pPr marL="228600" indent="-228600">
              <a:buFont typeface="+mj-lt"/>
              <a:buAutoNum type="arabicPeriod"/>
            </a:pPr>
            <a:r>
              <a:rPr lang="en-US" sz="1000" dirty="0"/>
              <a:t>Any vehicle damage or contact must be reported to the Dynamic Events Safety Steward.  Additionally, remove the 1st tech sticker and report vehicle number to tech inspection so that it can be re-evaluated after repair. Tech Event Captain is to be notified, preferably by radio, of any vehicles/teams where the tech sticker has been removed for re-evaluation.</a:t>
            </a:r>
          </a:p>
          <a:p>
            <a:pPr marL="228600" indent="-228600">
              <a:buFont typeface="+mj-lt"/>
              <a:buAutoNum type="arabicPeriod"/>
            </a:pPr>
            <a:r>
              <a:rPr lang="en-US" sz="1000" dirty="0"/>
              <a:t>Do not permit spectators to sit or lean on the bike rack/barriers surrounding the practice track.</a:t>
            </a:r>
          </a:p>
          <a:p>
            <a:pPr marL="228600" indent="-228600">
              <a:buFont typeface="+mj-lt"/>
              <a:buAutoNum type="arabicPeriod"/>
            </a:pPr>
            <a:r>
              <a:rPr lang="en-US" sz="1000" dirty="0"/>
              <a:t>Radio communications with Emergency Response Team, Safety Stewards, and Event Control will be maintained at all times.</a:t>
            </a:r>
          </a:p>
        </p:txBody>
      </p:sp>
    </p:spTree>
    <p:extLst>
      <p:ext uri="{BB962C8B-B14F-4D97-AF65-F5344CB8AC3E}">
        <p14:creationId xmlns:p14="http://schemas.microsoft.com/office/powerpoint/2010/main" val="12719280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ACCELERATION</a:t>
            </a:r>
          </a:p>
        </p:txBody>
      </p:sp>
      <p:sp>
        <p:nvSpPr>
          <p:cNvPr id="5" name="Slide Number Placeholder 4"/>
          <p:cNvSpPr>
            <a:spLocks noGrp="1"/>
          </p:cNvSpPr>
          <p:nvPr>
            <p:ph type="sldNum" sz="quarter" idx="12"/>
          </p:nvPr>
        </p:nvSpPr>
        <p:spPr/>
        <p:txBody>
          <a:bodyPr/>
          <a:lstStyle/>
          <a:p>
            <a:fld id="{1EE46988-AC4D-4F63-B87E-083C11D6C622}" type="slidenum">
              <a:rPr lang="en-US" smtClean="0"/>
              <a:t>49</a:t>
            </a:fld>
            <a:endParaRPr lang="en-US"/>
          </a:p>
        </p:txBody>
      </p:sp>
      <p:sp>
        <p:nvSpPr>
          <p:cNvPr id="6" name="Footer Placeholder 1"/>
          <p:cNvSpPr>
            <a:spLocks noGrp="1"/>
          </p:cNvSpPr>
          <p:nvPr>
            <p:ph type="ftr" sz="quarter" idx="11"/>
          </p:nvPr>
        </p:nvSpPr>
        <p:spPr>
          <a:xfrm>
            <a:off x="2668459" y="9524530"/>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774E63ED-08A9-41AD-B93C-C9DDECCD8E03}"/>
              </a:ext>
            </a:extLst>
          </p:cNvPr>
          <p:cNvSpPr/>
          <p:nvPr/>
        </p:nvSpPr>
        <p:spPr>
          <a:xfrm>
            <a:off x="693682" y="1470831"/>
            <a:ext cx="6421821" cy="6924973"/>
          </a:xfrm>
          <a:prstGeom prst="rect">
            <a:avLst/>
          </a:prstGeom>
        </p:spPr>
        <p:txBody>
          <a:bodyPr wrap="square">
            <a:spAutoFit/>
          </a:bodyPr>
          <a:lstStyle/>
          <a:p>
            <a:r>
              <a:rPr lang="en-US" sz="1200" b="1" dirty="0"/>
              <a:t>ACCELERATION EVENT DESCRIPTION </a:t>
            </a:r>
          </a:p>
          <a:p>
            <a:endParaRPr lang="en-US" sz="1200" b="1" dirty="0"/>
          </a:p>
          <a:p>
            <a:r>
              <a:rPr lang="en-US" sz="1200" b="1" dirty="0"/>
              <a:t>Event Captain: Bob </a:t>
            </a:r>
            <a:r>
              <a:rPr lang="en-US" sz="1200" b="1" dirty="0" err="1"/>
              <a:t>Goppold</a:t>
            </a:r>
            <a:r>
              <a:rPr lang="en-US" sz="1200" b="1" dirty="0"/>
              <a:t>					</a:t>
            </a:r>
          </a:p>
          <a:p>
            <a:r>
              <a:rPr lang="en-US" sz="1200" b="1" dirty="0"/>
              <a:t>Asst. Captains: Steve </a:t>
            </a:r>
            <a:r>
              <a:rPr lang="en-US" sz="1200" b="1" dirty="0" err="1"/>
              <a:t>Balanecki</a:t>
            </a:r>
            <a:r>
              <a:rPr lang="en-US" sz="1200" b="1" dirty="0"/>
              <a:t> &amp; Reid Collins</a:t>
            </a:r>
          </a:p>
          <a:p>
            <a:r>
              <a:rPr lang="en-US" sz="1200" b="1" dirty="0"/>
              <a:t>Date: Friday, May 11, 2018</a:t>
            </a:r>
          </a:p>
          <a:p>
            <a:r>
              <a:rPr lang="en-US" sz="1200" b="1" dirty="0"/>
              <a:t>Time: 10:00 a.m. - 5:00 p.m. (1 hour lunch break)</a:t>
            </a:r>
          </a:p>
          <a:p>
            <a:r>
              <a:rPr lang="en-US" sz="1200" b="1" dirty="0"/>
              <a:t>Location: FSAE Dynamic Area – Pit Road</a:t>
            </a:r>
            <a:r>
              <a:rPr lang="en-US" sz="1200" dirty="0"/>
              <a:t>	</a:t>
            </a:r>
          </a:p>
          <a:p>
            <a:r>
              <a:rPr lang="en-US" sz="1000" dirty="0"/>
              <a:t>									</a:t>
            </a:r>
          </a:p>
          <a:p>
            <a:r>
              <a:rPr lang="en-US" sz="1000" b="1" dirty="0"/>
              <a:t>Event Concept:</a:t>
            </a:r>
          </a:p>
          <a:p>
            <a:r>
              <a:rPr lang="en-US" sz="1000" dirty="0"/>
              <a:t>The objective of the Acceleration Event is to evaluate the vehicle’s demonstrated acceleration capability by measuring the elapsed time required for the vehicle to travel a distance of 75 m (246 ft) from a standing start.  The event is designed to focus on engine performance and on the suspension's ability to maximize tire grip.  </a:t>
            </a:r>
          </a:p>
          <a:p>
            <a:endParaRPr lang="en-US" sz="1000" dirty="0"/>
          </a:p>
          <a:p>
            <a:r>
              <a:rPr lang="en-US" sz="1000" b="1" dirty="0"/>
              <a:t>Event Format:</a:t>
            </a:r>
          </a:p>
          <a:p>
            <a:r>
              <a:rPr lang="en-US" sz="1000" dirty="0"/>
              <a:t>Up to four Acceleration Runs are permitted for each car.  Two drivers are allowed per car.  Each driver is permitted two Acceleration Runs.  Elapsed Time will be recorded for each Acceleration Run.  Any penalties will be assessed to the Acceleration Run during which the penalty occurred.  The fastest corrected elapsed time (including penalties) of the completed Acceleration Runs will be used to calculate the score for each car.  </a:t>
            </a:r>
          </a:p>
          <a:p>
            <a:pPr marL="171450" indent="-171450">
              <a:buFont typeface="Arial" panose="020B0604020202020204" pitchFamily="34" charset="0"/>
              <a:buChar char="•"/>
            </a:pPr>
            <a:r>
              <a:rPr lang="en-US" sz="1000" dirty="0"/>
              <a:t>All Acceleration runs must be completed by 5:00 p.m.  However, the Event Captain  may adjust the schedule based on event conditions</a:t>
            </a:r>
          </a:p>
          <a:p>
            <a:pPr marL="171450" indent="-171450">
              <a:buFont typeface="Arial" panose="020B0604020202020204" pitchFamily="34" charset="0"/>
              <a:buChar char="•"/>
            </a:pPr>
            <a:r>
              <a:rPr lang="en-US" sz="1000" dirty="0"/>
              <a:t>NO tools and/or spare parts are permitted in the staging lanes.   </a:t>
            </a:r>
          </a:p>
          <a:p>
            <a:pPr marL="171450" indent="-171450">
              <a:buFont typeface="Arial" panose="020B0604020202020204" pitchFamily="34" charset="0"/>
              <a:buChar char="•"/>
            </a:pPr>
            <a:r>
              <a:rPr lang="en-US" sz="1000" dirty="0"/>
              <a:t>NO "traction enhancing" agents are permitted to be used on the tires or track surface.</a:t>
            </a:r>
          </a:p>
          <a:p>
            <a:pPr marL="171450" indent="-171450">
              <a:buFont typeface="Arial" panose="020B0604020202020204" pitchFamily="34" charset="0"/>
              <a:buChar char="•"/>
            </a:pPr>
            <a:r>
              <a:rPr lang="en-US" sz="1000" dirty="0"/>
              <a:t>NO "burnouts" are permitted.   </a:t>
            </a:r>
          </a:p>
          <a:p>
            <a:endParaRPr lang="en-US" sz="1000" b="1" dirty="0"/>
          </a:p>
          <a:p>
            <a:r>
              <a:rPr lang="en-US" sz="1000" b="1" dirty="0"/>
              <a:t>Event Procedure: </a:t>
            </a:r>
          </a:p>
          <a:p>
            <a:r>
              <a:rPr lang="en-US" sz="1000" dirty="0"/>
              <a:t>Stage your car in the appropriate Staging Line for either Driver 1 or Driver 2.  Cars in the Driver 1 Staging Line will be given priority.  Drivers must be properly belted into the car with all required safety equipment properly installed, as directed by the Event Workers, before the car is first in line to start an Acceleration Run.  An Event Worker will direct the driver to approach the Start Line.  Cars will be staged approximately 0.3m (1 ft) behind the Start Line.  </a:t>
            </a:r>
          </a:p>
          <a:p>
            <a:r>
              <a:rPr lang="en-US" sz="1000" dirty="0"/>
              <a:t>The driver is permitted to start an Acceleration Run only when the Event Worker waves the green flag.  Timing will start when any part of the vehicle crosses the Start Line.  The Acceleration Run is counted (one of the permitted Acceleration Runs) when any portion of the car crosses the Start Line.  </a:t>
            </a:r>
          </a:p>
          <a:p>
            <a:r>
              <a:rPr lang="en-US" sz="1000" dirty="0"/>
              <a:t>Timing will end when the vehicle crosses the Finish Line located 75 m (246 ft) from the Start Line.  The Finish Line is marked with a Checkered Flag.  </a:t>
            </a:r>
          </a:p>
          <a:p>
            <a:r>
              <a:rPr lang="en-US" sz="1000" dirty="0"/>
              <a:t>After a driver's first run, the driver will have the option to immediately take a second run, or leave the staging area to complete his/her second run later during the event.  Each car must exit the staging area before changing drivers.  </a:t>
            </a:r>
          </a:p>
          <a:p>
            <a:r>
              <a:rPr lang="en-US" sz="1000" dirty="0"/>
              <a:t>Penalties:</a:t>
            </a:r>
          </a:p>
          <a:p>
            <a:pPr marL="171450" indent="-171450">
              <a:buFont typeface="Arial" panose="020B0604020202020204" pitchFamily="34" charset="0"/>
              <a:buChar char="•"/>
            </a:pPr>
            <a:r>
              <a:rPr lang="en-US" sz="1000" dirty="0"/>
              <a:t>A two second penalty will be assessed to the Acceleration Run per cone knocked down or out of position.  </a:t>
            </a:r>
          </a:p>
          <a:p>
            <a:pPr marL="171450" indent="-171450">
              <a:buFont typeface="Arial" panose="020B0604020202020204" pitchFamily="34" charset="0"/>
              <a:buChar char="•"/>
            </a:pPr>
            <a:r>
              <a:rPr lang="en-US" sz="1000" dirty="0"/>
              <a:t>A DNF (Did Not Finish) penalty will be assessed to the Acceleration Run for cars that go off course.</a:t>
            </a:r>
          </a:p>
          <a:p>
            <a:pPr marL="171450" indent="-171450">
              <a:buFont typeface="Arial" panose="020B0604020202020204" pitchFamily="34" charset="0"/>
              <a:buChar char="•"/>
            </a:pPr>
            <a:r>
              <a:rPr lang="en-US" sz="1000" dirty="0"/>
              <a:t>A DNF penalty (forfeit of a permitted Acceleration run) may be assessed to the team for infractions committed in the staging area, start line or return lane.  </a:t>
            </a:r>
          </a:p>
        </p:txBody>
      </p:sp>
    </p:spTree>
    <p:extLst>
      <p:ext uri="{BB962C8B-B14F-4D97-AF65-F5344CB8AC3E}">
        <p14:creationId xmlns:p14="http://schemas.microsoft.com/office/powerpoint/2010/main" val="5815081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SKID PAD</a:t>
            </a:r>
          </a:p>
        </p:txBody>
      </p:sp>
      <p:sp>
        <p:nvSpPr>
          <p:cNvPr id="5" name="Slide Number Placeholder 4"/>
          <p:cNvSpPr>
            <a:spLocks noGrp="1"/>
          </p:cNvSpPr>
          <p:nvPr>
            <p:ph type="sldNum" sz="quarter" idx="12"/>
          </p:nvPr>
        </p:nvSpPr>
        <p:spPr/>
        <p:txBody>
          <a:bodyPr/>
          <a:lstStyle/>
          <a:p>
            <a:fld id="{1EE46988-AC4D-4F63-B87E-083C11D6C622}" type="slidenum">
              <a:rPr lang="en-US" smtClean="0"/>
              <a:t>50</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6F137828-8F0B-4F66-80E5-05B9CB70F77F}"/>
              </a:ext>
            </a:extLst>
          </p:cNvPr>
          <p:cNvSpPr/>
          <p:nvPr/>
        </p:nvSpPr>
        <p:spPr>
          <a:xfrm>
            <a:off x="693682" y="1443603"/>
            <a:ext cx="6411311" cy="6924973"/>
          </a:xfrm>
          <a:prstGeom prst="rect">
            <a:avLst/>
          </a:prstGeom>
        </p:spPr>
        <p:txBody>
          <a:bodyPr wrap="square">
            <a:spAutoFit/>
          </a:bodyPr>
          <a:lstStyle/>
          <a:p>
            <a:r>
              <a:rPr lang="en-US" sz="1200" b="1" dirty="0"/>
              <a:t>SKID PAD EVENT DESCRIPTION </a:t>
            </a:r>
          </a:p>
          <a:p>
            <a:endParaRPr lang="en-US" sz="1200" b="1" dirty="0"/>
          </a:p>
          <a:p>
            <a:r>
              <a:rPr lang="en-US" sz="1200" b="1" dirty="0"/>
              <a:t>Event Captain: Seth </a:t>
            </a:r>
            <a:r>
              <a:rPr lang="en-US" sz="1200" b="1" dirty="0" err="1"/>
              <a:t>Goslawski</a:t>
            </a:r>
            <a:r>
              <a:rPr lang="en-US" sz="1200" b="1" dirty="0"/>
              <a:t>	     			</a:t>
            </a:r>
          </a:p>
          <a:p>
            <a:r>
              <a:rPr lang="en-US" sz="1200" b="1" dirty="0"/>
              <a:t>Assistant Captain:  Avery Snyder</a:t>
            </a:r>
          </a:p>
          <a:p>
            <a:r>
              <a:rPr lang="en-US" sz="1200" b="1" dirty="0" err="1"/>
              <a:t>Date:Friday</a:t>
            </a:r>
            <a:r>
              <a:rPr lang="en-US" sz="1200" b="1" dirty="0"/>
              <a:t>, May 11, 2018</a:t>
            </a:r>
          </a:p>
          <a:p>
            <a:r>
              <a:rPr lang="en-US" sz="1200" b="1" dirty="0"/>
              <a:t>Time:10:00 a.m. until 5:00 p.m.  (no lunch break)	</a:t>
            </a:r>
          </a:p>
          <a:p>
            <a:r>
              <a:rPr lang="en-US" sz="1200" b="1" dirty="0"/>
              <a:t>Location: FSAE Dynamic Area – Turn 3</a:t>
            </a:r>
            <a:r>
              <a:rPr lang="en-US" sz="1000" dirty="0"/>
              <a:t>			</a:t>
            </a:r>
          </a:p>
          <a:p>
            <a:r>
              <a:rPr lang="en-US" sz="1000" dirty="0"/>
              <a:t>						</a:t>
            </a:r>
          </a:p>
          <a:p>
            <a:r>
              <a:rPr lang="en-US" sz="1000" b="1" dirty="0"/>
              <a:t>Event Concept:</a:t>
            </a:r>
          </a:p>
          <a:p>
            <a:r>
              <a:rPr lang="en-US" sz="1000" dirty="0"/>
              <a:t>The goal of the Skid Pad event is to measure the vehicle’s maximum cornering capability by measuring the total time required for the vehicle to complete one left hand and one right hand circle.  The event is designed to focus on the vehicles suspension design characteristics and tune-ability for maximum lateral grip, and minimize the effect of driver reflexes during transitional maneuvers.</a:t>
            </a:r>
          </a:p>
          <a:p>
            <a:endParaRPr lang="en-US" sz="1000" dirty="0"/>
          </a:p>
          <a:p>
            <a:r>
              <a:rPr lang="en-US" sz="1000" b="1" dirty="0"/>
              <a:t>Event Format:</a:t>
            </a:r>
          </a:p>
          <a:p>
            <a:r>
              <a:rPr lang="en-US" sz="1000" dirty="0"/>
              <a:t>Two drivers allowed per car; two runs per driver.  Each run consists of a driver completing 2 Right-hand laps immediately followed by 2 Left-hand laps of the course.  Lap times will be recorded for the 2nd lap of each the Right-hand and the Left-hand circle (the 1st lap of each is not timed).</a:t>
            </a:r>
          </a:p>
          <a:p>
            <a:endParaRPr lang="en-US" sz="1000" dirty="0"/>
          </a:p>
          <a:p>
            <a:r>
              <a:rPr lang="en-US" sz="1000" b="1" dirty="0"/>
              <a:t>Scoring:</a:t>
            </a:r>
          </a:p>
          <a:p>
            <a:r>
              <a:rPr lang="en-US" sz="1000" dirty="0"/>
              <a:t>Lap times will be recorded for the 2nd lap of each circle for a given run on the Skid Pad.  These times will be averaged together and added to any penalties and used to calculate lateral acceleration for each run.  The fastest average time (including penalties) from either driver during any of the 4 runs will be used to calculate a score for that vehicle. </a:t>
            </a:r>
          </a:p>
          <a:p>
            <a:endParaRPr lang="en-US" sz="1000" dirty="0"/>
          </a:p>
          <a:p>
            <a:r>
              <a:rPr lang="en-US" sz="1000" b="1" dirty="0"/>
              <a:t>Staging:</a:t>
            </a:r>
          </a:p>
          <a:p>
            <a:r>
              <a:rPr lang="en-US" sz="1000" dirty="0"/>
              <a:t>Stage your car in the appropriate Staging Line for either Driver 1 or Driver 2.  Cars in the Driver 1 Staging Line will be given priority.  The first 3 cars in line are permitted to run their engines provided the driver is wearing a helmet and securely fastened.  A person holding a Green Flag will motion a car to approach the starting line, which is located approximately 20 m (65.62 feet) from the timing line used for scoring.  When the starter waves the green flag, the driver will approach the Skid Pad and proceed onto the RIGHT-HAND circle.  After completing 2 laps, the driver must continue onto the LEFT-HAND circle and complete 2 more laps.  After completing the second Left-hand lap (the fourth lap in total) the driver will exit the Skid Pad.  After a driver’s first run, they have the option of immediately taking a second run, or leaving the staging area and running later in the day. In order to keep the event running in a timely manner, other teams can run Skid Pad in between a team's first and immediately second run.  Each car must exit the staging area before changing drivers.</a:t>
            </a:r>
          </a:p>
          <a:p>
            <a:endParaRPr lang="en-US" sz="1000" dirty="0"/>
          </a:p>
          <a:p>
            <a:r>
              <a:rPr lang="en-US" sz="1000" dirty="0"/>
              <a:t>Penalties:</a:t>
            </a:r>
          </a:p>
          <a:p>
            <a:pPr marL="171450" indent="-171450">
              <a:buFont typeface="Arial" panose="020B0604020202020204" pitchFamily="34" charset="0"/>
              <a:buChar char="•"/>
            </a:pPr>
            <a:r>
              <a:rPr lang="en-US" sz="1000" dirty="0"/>
              <a:t>0.25-second penalty per cone knocked down or out of position.</a:t>
            </a:r>
          </a:p>
          <a:p>
            <a:pPr marL="171450" indent="-171450">
              <a:buFont typeface="Arial" panose="020B0604020202020204" pitchFamily="34" charset="0"/>
              <a:buChar char="•"/>
            </a:pPr>
            <a:r>
              <a:rPr lang="en-US" sz="1000" dirty="0"/>
              <a:t>DNF penalty for cars that go off course.</a:t>
            </a:r>
          </a:p>
          <a:p>
            <a:pPr marL="171450" indent="-171450">
              <a:buFont typeface="Arial" panose="020B0604020202020204" pitchFamily="34" charset="0"/>
              <a:buChar char="•"/>
            </a:pPr>
            <a:r>
              <a:rPr lang="en-US" sz="1000" dirty="0"/>
              <a:t>DNF for cars that run an incorrect number of laps.</a:t>
            </a:r>
          </a:p>
          <a:p>
            <a:endParaRPr lang="en-US" sz="1000" dirty="0"/>
          </a:p>
          <a:p>
            <a:r>
              <a:rPr lang="en-US" sz="1000" dirty="0"/>
              <a:t>No toolboxes and/or spare parts will be allowed in the queue area or staging lanes unless deemed necessary for starting the vehicle’s engine.</a:t>
            </a:r>
          </a:p>
        </p:txBody>
      </p:sp>
    </p:spTree>
    <p:extLst>
      <p:ext uri="{BB962C8B-B14F-4D97-AF65-F5344CB8AC3E}">
        <p14:creationId xmlns:p14="http://schemas.microsoft.com/office/powerpoint/2010/main" val="22089788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AUTOCROSS</a:t>
            </a:r>
          </a:p>
        </p:txBody>
      </p:sp>
      <p:sp>
        <p:nvSpPr>
          <p:cNvPr id="3" name="Content Placeholder 2"/>
          <p:cNvSpPr>
            <a:spLocks noGrp="1"/>
          </p:cNvSpPr>
          <p:nvPr>
            <p:ph idx="1"/>
          </p:nvPr>
        </p:nvSpPr>
        <p:spPr>
          <a:xfrm>
            <a:off x="594511" y="1138988"/>
            <a:ext cx="6889131" cy="8133347"/>
          </a:xfrm>
        </p:spPr>
        <p:txBody>
          <a:bodyPr>
            <a:noAutofit/>
          </a:bodyPr>
          <a:lstStyle/>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51</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5B64806A-6751-4AE8-81A8-F5874F75D8F4}"/>
              </a:ext>
            </a:extLst>
          </p:cNvPr>
          <p:cNvSpPr/>
          <p:nvPr/>
        </p:nvSpPr>
        <p:spPr>
          <a:xfrm>
            <a:off x="660112" y="1389231"/>
            <a:ext cx="6452175" cy="7879080"/>
          </a:xfrm>
          <a:prstGeom prst="rect">
            <a:avLst/>
          </a:prstGeom>
        </p:spPr>
        <p:txBody>
          <a:bodyPr wrap="square">
            <a:spAutoFit/>
          </a:bodyPr>
          <a:lstStyle/>
          <a:p>
            <a:r>
              <a:rPr lang="en-US" sz="1200" b="1" dirty="0"/>
              <a:t>AUTOCROSS EVENT DESCRIPTION</a:t>
            </a:r>
          </a:p>
          <a:p>
            <a:endParaRPr lang="en-US" sz="1200" b="1" dirty="0"/>
          </a:p>
          <a:p>
            <a:r>
              <a:rPr lang="en-US" sz="1200" b="1" dirty="0"/>
              <a:t>Event Captain: Matt </a:t>
            </a:r>
            <a:r>
              <a:rPr lang="en-US" sz="1200" b="1" dirty="0" err="1"/>
              <a:t>Kalmus</a:t>
            </a:r>
            <a:endParaRPr lang="en-US" sz="1200" b="1" dirty="0"/>
          </a:p>
          <a:p>
            <a:r>
              <a:rPr lang="en-US" sz="1200" b="1" dirty="0"/>
              <a:t>Event Co-Captain: Corry Johnson		</a:t>
            </a:r>
          </a:p>
          <a:p>
            <a:r>
              <a:rPr lang="en-US" sz="1200" b="1" dirty="0"/>
              <a:t>Event Assistant Captain:  </a:t>
            </a:r>
            <a:r>
              <a:rPr lang="en-US" sz="1200" b="1" dirty="0" err="1"/>
              <a:t>Costi</a:t>
            </a:r>
            <a:r>
              <a:rPr lang="en-US" sz="1200" b="1" dirty="0"/>
              <a:t> </a:t>
            </a:r>
            <a:r>
              <a:rPr lang="en-US" sz="1200" b="1" dirty="0" err="1"/>
              <a:t>Shami</a:t>
            </a:r>
            <a:endParaRPr lang="en-US" sz="1200" b="1" dirty="0"/>
          </a:p>
          <a:p>
            <a:r>
              <a:rPr lang="en-US" sz="1200" b="1" dirty="0"/>
              <a:t>Date: Friday, May 11th 10:30 AM-5:00 PM (Lunch breaks 1:00pm-2:30pm)</a:t>
            </a:r>
          </a:p>
          <a:p>
            <a:r>
              <a:rPr lang="en-US" sz="1200" b="1" dirty="0"/>
              <a:t>Location: Dynamic Area – Back Straight</a:t>
            </a:r>
          </a:p>
          <a:p>
            <a:r>
              <a:rPr lang="en-US" sz="1200" b="1" dirty="0"/>
              <a:t>Track Length: Approx. 800 m (2600 ft)</a:t>
            </a:r>
          </a:p>
          <a:p>
            <a:endParaRPr lang="en-US" sz="1000" dirty="0"/>
          </a:p>
          <a:p>
            <a:r>
              <a:rPr lang="en-US" sz="1000" b="1" dirty="0"/>
              <a:t>The Event</a:t>
            </a:r>
            <a:r>
              <a:rPr lang="en-US" sz="1000" dirty="0"/>
              <a:t>: The Autocross event is designed to test the car’s handling qualities without the hindrance of competing cars. The event has two heats. Each heat has a different driver. A heat is composed of one driver making two runs of the course. The fastest of the runs completed, including penalties, will be used to calculate the team score. Cars that are unable to complete the course with a time within 145% of the fastest car will only be awarded 7.5 points.</a:t>
            </a:r>
          </a:p>
          <a:p>
            <a:endParaRPr lang="en-US" sz="1000" dirty="0"/>
          </a:p>
          <a:p>
            <a:r>
              <a:rPr lang="en-US" sz="1000" dirty="0"/>
              <a:t>Penalties:</a:t>
            </a:r>
          </a:p>
          <a:p>
            <a:r>
              <a:rPr lang="en-US" sz="1000" dirty="0"/>
              <a:t>1) A 2-second penalty for each cone knocked down or out of position (indicated by a chalk square at the base of the cone).</a:t>
            </a:r>
          </a:p>
          <a:p>
            <a:r>
              <a:rPr lang="en-US" sz="1000" dirty="0"/>
              <a:t>2) A 20-second penalty for going off course and not re-entering at a point prior to the missed gate. Missing one or more gates of a given slalom counts as a single off-course penalty.</a:t>
            </a:r>
          </a:p>
          <a:p>
            <a:endParaRPr lang="en-US" sz="1000" dirty="0"/>
          </a:p>
          <a:p>
            <a:r>
              <a:rPr lang="en-US" sz="1000" dirty="0"/>
              <a:t>All cones in the dynamic area can be scored as penalties. This includes cones before the start line and after the finish line. </a:t>
            </a:r>
          </a:p>
          <a:p>
            <a:endParaRPr lang="en-US" sz="1000" dirty="0"/>
          </a:p>
          <a:p>
            <a:r>
              <a:rPr lang="en-US" sz="1000" b="1" dirty="0"/>
              <a:t>Staging:</a:t>
            </a:r>
          </a:p>
          <a:p>
            <a:r>
              <a:rPr lang="en-US" sz="1000" dirty="0"/>
              <a:t>Following the announcement of the start of the event, all cars should begin staging in the first heat line on a first come first served basis. Upon completion of the first heat driver’s two runs, a car may either go to the second heat line or back to the paddock for repair and/ or adjustments. </a:t>
            </a:r>
          </a:p>
          <a:p>
            <a:endParaRPr lang="en-US" sz="1000" dirty="0"/>
          </a:p>
          <a:p>
            <a:pPr marL="171450" indent="-171450">
              <a:buFont typeface="Arial" panose="020B0604020202020204" pitchFamily="34" charset="0"/>
              <a:buChar char="•"/>
            </a:pPr>
            <a:r>
              <a:rPr lang="en-US" sz="1000" dirty="0"/>
              <a:t>When there are no cars in the first heat line, cars in the second heat line will be allowed to run. Cars that have not run a first heat have precedence over second heat cars. The event may be cancelled or cut short due to weather or time, so it is important to be on time for the first heat. It is encouraged for teams to join the second heat line immediately after completing the first heat.</a:t>
            </a:r>
          </a:p>
          <a:p>
            <a:pPr marL="171450" indent="-171450">
              <a:buFont typeface="Arial" panose="020B0604020202020204" pitchFamily="34" charset="0"/>
              <a:buChar char="•"/>
            </a:pPr>
            <a:r>
              <a:rPr lang="en-US" sz="1000" dirty="0"/>
              <a:t>At 5:00 PM the Autocross Event is scheduled to close, and no additional runs may be made after the closing. Cars in line will not be allowed to run the course after 5:00. If there are delays in starting the event, rain delays, or extended track closures, the event captain has the discretion to extend the closing time if conditions permit. Please see the event captain or listen for announcements for any extensions. </a:t>
            </a:r>
          </a:p>
          <a:p>
            <a:pPr marL="171450" indent="-171450">
              <a:buFont typeface="Arial" panose="020B0604020202020204" pitchFamily="34" charset="0"/>
              <a:buChar char="•"/>
            </a:pPr>
            <a:r>
              <a:rPr lang="en-US" sz="1000" dirty="0"/>
              <a:t>A safety inspection (helmet, belts, kill switch) will be performed before entering the final staging area; each car will be staged 6.0 m (19.7 feet) behind the start timing lights and will accelerate from a standing start.</a:t>
            </a:r>
          </a:p>
          <a:p>
            <a:endParaRPr lang="en-US" sz="1000" dirty="0"/>
          </a:p>
          <a:p>
            <a:r>
              <a:rPr lang="en-US" sz="1000" dirty="0"/>
              <a:t>After a driver’s first run, the driver has the option of taking the second run immediately, or leaving the staging area and running later in the heat. A shortcut-turn, immediately following the finish line, will allow the driver to proceed directly to the start for a second run. This is called the re-run line. If a driver chooses to not take a re-run, he/she should proceed through the exit.</a:t>
            </a:r>
          </a:p>
          <a:p>
            <a:endParaRPr lang="en-US" sz="1000" dirty="0"/>
          </a:p>
          <a:p>
            <a:r>
              <a:rPr lang="en-US" sz="1000" dirty="0"/>
              <a:t>It is intended that the race be conducted without the hindrance of competing cars. If there is a stopped or slow vehicle ahead, the driver should proceed at a safe distance (3m) around the incident and/or follow the direction of the course workers, and then reenter the track to finish the run. Once past the finish line, the shortcut should be taken to go directly to the start line. At this time, the driver will be notified if another run will be allowed. If a slow or stopped vehicle ahead is judged by the track officials to not be a hindrance, a re-run will not be allowed. </a:t>
            </a:r>
          </a:p>
          <a:p>
            <a:endParaRPr lang="en-US" sz="1000" dirty="0"/>
          </a:p>
        </p:txBody>
      </p:sp>
    </p:spTree>
    <p:extLst>
      <p:ext uri="{BB962C8B-B14F-4D97-AF65-F5344CB8AC3E}">
        <p14:creationId xmlns:p14="http://schemas.microsoft.com/office/powerpoint/2010/main" val="27492409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AUTOCROSS CONT.</a:t>
            </a:r>
          </a:p>
        </p:txBody>
      </p:sp>
      <p:sp>
        <p:nvSpPr>
          <p:cNvPr id="5" name="Slide Number Placeholder 4"/>
          <p:cNvSpPr>
            <a:spLocks noGrp="1"/>
          </p:cNvSpPr>
          <p:nvPr>
            <p:ph type="sldNum" sz="quarter" idx="12"/>
          </p:nvPr>
        </p:nvSpPr>
        <p:spPr/>
        <p:txBody>
          <a:bodyPr/>
          <a:lstStyle/>
          <a:p>
            <a:fld id="{1EE46988-AC4D-4F63-B87E-083C11D6C622}" type="slidenum">
              <a:rPr lang="en-US" smtClean="0"/>
              <a:t>52</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4B236B31-D091-40F7-9F4A-49556166BC92}"/>
              </a:ext>
            </a:extLst>
          </p:cNvPr>
          <p:cNvSpPr/>
          <p:nvPr/>
        </p:nvSpPr>
        <p:spPr>
          <a:xfrm>
            <a:off x="725714" y="1413563"/>
            <a:ext cx="6386286" cy="3323987"/>
          </a:xfrm>
          <a:prstGeom prst="rect">
            <a:avLst/>
          </a:prstGeom>
        </p:spPr>
        <p:txBody>
          <a:bodyPr wrap="square">
            <a:spAutoFit/>
          </a:bodyPr>
          <a:lstStyle/>
          <a:p>
            <a:r>
              <a:rPr lang="en-US" sz="1000" dirty="0"/>
              <a:t>A driver’s run may be stopped by a track official (indicated by a waving red flag or hand gesture), your car may be directed to complete the track or directed to follow a straight route back to the starting line (with caution). This is common when a red flag is shown in the first half of the course. Caution – course workers may also signal your car due to a malfunction (broken suspension, muffler, leaking oil, etc.). If this occurs, the car should be driven off course and brought to a controlled stop as soon as possible. Avoid stopping directly on the course. This prevents potential incidents with following cars and limits the amount of oil/water spilled on to the racing surface, preventing long delays.</a:t>
            </a:r>
          </a:p>
          <a:p>
            <a:endParaRPr lang="en-US" sz="1000" dirty="0"/>
          </a:p>
          <a:p>
            <a:r>
              <a:rPr lang="en-US" sz="1000" dirty="0"/>
              <a:t>If a car fails during a driver’s first run, vehicle repairs can be made to the car, and the driver can return to complete the second run. </a:t>
            </a:r>
          </a:p>
          <a:p>
            <a:endParaRPr lang="en-US" sz="1000" dirty="0"/>
          </a:p>
          <a:p>
            <a:r>
              <a:rPr lang="en-US" sz="1000" dirty="0"/>
              <a:t>Notes:</a:t>
            </a:r>
          </a:p>
          <a:p>
            <a:r>
              <a:rPr lang="en-US" sz="1000" dirty="0"/>
              <a:t>-Once the car passes the start timing line, the run has been officially attempted and cannot be re-started. If the car stalls before triggering the timing lights, it can be pushed back for a re-start. This is only allowed once. If the car demonstrates difficultly in launching it will need to be pulled away and repaired.</a:t>
            </a:r>
          </a:p>
          <a:p>
            <a:r>
              <a:rPr lang="en-US" sz="1000" dirty="0"/>
              <a:t>-Timing will rely on a combination of timing lights and an RFID tag to identify vehicles. Properly affixing assigned RFID tags will be required to register times. </a:t>
            </a:r>
          </a:p>
          <a:p>
            <a:r>
              <a:rPr lang="en-US" sz="1000" dirty="0"/>
              <a:t>-Please be aware that several cars may be running the course at the same time. Once past the finish line, slow the vehicle and exit in a controlled manner. Do not park the car at the exit of the course; this can create an unsafe situation and will cause traffic to back up.</a:t>
            </a:r>
          </a:p>
          <a:p>
            <a:r>
              <a:rPr lang="en-US" sz="1000" dirty="0"/>
              <a:t>-If time allows, drivers will be allowed to walk the course – please check the schedule and listen for announcements regarding the timing of walks. Walking will be allowed (time and weather permitting) on Friday before the course opens. </a:t>
            </a:r>
          </a:p>
        </p:txBody>
      </p:sp>
    </p:spTree>
    <p:extLst>
      <p:ext uri="{BB962C8B-B14F-4D97-AF65-F5344CB8AC3E}">
        <p14:creationId xmlns:p14="http://schemas.microsoft.com/office/powerpoint/2010/main" val="34876566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4620126"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ENDURANCE &amp; FUEL EFFICIENCY</a:t>
            </a:r>
          </a:p>
        </p:txBody>
      </p:sp>
      <p:sp>
        <p:nvSpPr>
          <p:cNvPr id="5" name="Slide Number Placeholder 4"/>
          <p:cNvSpPr>
            <a:spLocks noGrp="1"/>
          </p:cNvSpPr>
          <p:nvPr>
            <p:ph type="sldNum" sz="quarter" idx="12"/>
          </p:nvPr>
        </p:nvSpPr>
        <p:spPr/>
        <p:txBody>
          <a:bodyPr/>
          <a:lstStyle/>
          <a:p>
            <a:fld id="{1EE46988-AC4D-4F63-B87E-083C11D6C622}" type="slidenum">
              <a:rPr lang="en-US" smtClean="0"/>
              <a:t>53</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A5D21512-4C53-4837-8CBC-70CD62D8AB1D}"/>
              </a:ext>
            </a:extLst>
          </p:cNvPr>
          <p:cNvSpPr/>
          <p:nvPr/>
        </p:nvSpPr>
        <p:spPr>
          <a:xfrm>
            <a:off x="534352" y="1382014"/>
            <a:ext cx="6386286" cy="8125301"/>
          </a:xfrm>
          <a:prstGeom prst="rect">
            <a:avLst/>
          </a:prstGeom>
        </p:spPr>
        <p:txBody>
          <a:bodyPr wrap="square">
            <a:spAutoFit/>
          </a:bodyPr>
          <a:lstStyle/>
          <a:p>
            <a:r>
              <a:rPr lang="en-US" sz="1200" b="1" dirty="0"/>
              <a:t>ENDURANCE TRACK AND FUEL EFFICIENCY EVENTDESCRIPTION </a:t>
            </a:r>
          </a:p>
          <a:p>
            <a:endParaRPr lang="en-US" sz="1200" b="1" dirty="0"/>
          </a:p>
          <a:p>
            <a:r>
              <a:rPr lang="en-US" sz="1200" b="1" dirty="0"/>
              <a:t>Event Captains: Laura </a:t>
            </a:r>
            <a:r>
              <a:rPr lang="en-US" sz="1200" b="1" dirty="0" err="1"/>
              <a:t>Klauser</a:t>
            </a:r>
            <a:r>
              <a:rPr lang="en-US" sz="1200" b="1" dirty="0"/>
              <a:t> &amp; Matt </a:t>
            </a:r>
            <a:r>
              <a:rPr lang="en-US" sz="1200" b="1" dirty="0" err="1"/>
              <a:t>Kalmus</a:t>
            </a:r>
            <a:endParaRPr lang="en-US" sz="1200" b="1" dirty="0"/>
          </a:p>
          <a:p>
            <a:r>
              <a:rPr lang="en-US" sz="1200" b="1" dirty="0"/>
              <a:t>Date: Saturday, May 12, 2018</a:t>
            </a:r>
          </a:p>
          <a:p>
            <a:r>
              <a:rPr lang="en-US" sz="1200" b="1" dirty="0"/>
              <a:t>Time: 9:00 am</a:t>
            </a:r>
          </a:p>
          <a:p>
            <a:r>
              <a:rPr lang="en-US" sz="1200" b="1" dirty="0"/>
              <a:t>Location: Dynamic Area – Back Straight</a:t>
            </a:r>
          </a:p>
          <a:p>
            <a:endParaRPr lang="en-US" sz="1000" dirty="0"/>
          </a:p>
          <a:p>
            <a:r>
              <a:rPr lang="en-US" sz="1000" b="1" dirty="0"/>
              <a:t>Purpose:</a:t>
            </a:r>
          </a:p>
          <a:p>
            <a:r>
              <a:rPr lang="en-US" sz="1000" dirty="0"/>
              <a:t>The goals of the endurance and fuel efficiency event are to test the durability and fuel efficiency of the vehicles. The dual nature of the event can lead to compromises in designing for its 22 km length. Note:  No repairs or work may be performed on the vehicle during the event (with the exception of tire changes due to weather conditions and seat or pedal position adjustments to accommodate the second driver).</a:t>
            </a:r>
          </a:p>
          <a:p>
            <a:endParaRPr lang="en-US" sz="1000" dirty="0"/>
          </a:p>
          <a:p>
            <a:r>
              <a:rPr lang="en-US" sz="1000" b="1" dirty="0"/>
              <a:t>Description:</a:t>
            </a:r>
          </a:p>
          <a:p>
            <a:r>
              <a:rPr lang="en-US" sz="1000" dirty="0"/>
              <a:t>The event is approximately 22 km, with two drivers completing 11 km segments each. A completely filled Fuel Tank is required to be eligible to run this event. No refueling is allowed during the event. Each team is given three minutes to complete the driver change. </a:t>
            </a:r>
          </a:p>
          <a:p>
            <a:endParaRPr lang="en-US" sz="1000" dirty="0"/>
          </a:p>
          <a:p>
            <a:r>
              <a:rPr lang="en-US" sz="1000" dirty="0"/>
              <a:t>The run order for the event will be based primarily on the Autocross event. The run order will be slowest to fastest autocross times. If a team did NOT score in the Autocross event, the vehicle will run at the beginning of the Endurance event, with the order based first on the finishing order of the Acceleration event, and then on the finishing order of the Skid Pad event. Teams without a score in any event used to determine the run order will run in the order established by the event captains. Teams must run within the 20 cars after them in the run order. For example, the team with run order position 10 must run before the team with run order position 30. The out of order penalty will be applied to teams that are not able to run in their designated run order position. The last 20 teams scheduled must run before the last car is called. All teams will be provided a minimum 15-minute window to enter the track. If the last scheduled team of the heat is not able to run when called, they will receive the “out of order” penalty and will be given 15 minutes to enter the track before they are disqualified. Any team that does not comply with the run order rules as listed here will be disqualified.</a:t>
            </a:r>
          </a:p>
          <a:p>
            <a:endParaRPr lang="en-US" sz="1000" dirty="0"/>
          </a:p>
          <a:p>
            <a:r>
              <a:rPr lang="en-US" sz="1000" dirty="0"/>
              <a:t>The event captains reserve the right to adjust the run order as necessary during the event to maintain safe operations and the flow of the event. </a:t>
            </a:r>
          </a:p>
          <a:p>
            <a:endParaRPr lang="en-US" sz="1000" dirty="0"/>
          </a:p>
          <a:p>
            <a:r>
              <a:rPr lang="en-US" sz="1000" dirty="0"/>
              <a:t>If the weather conditions of the prior dynamic events have been variable, a team's Skid Pad or Acceleration result may be used as a substitute or supplement to the team's finish order in the Autocross event.</a:t>
            </a:r>
          </a:p>
          <a:p>
            <a:endParaRPr lang="en-US" sz="1000" dirty="0"/>
          </a:p>
          <a:p>
            <a:r>
              <a:rPr lang="en-US" sz="1000" b="1" dirty="0"/>
              <a:t>Endurance Procedures:</a:t>
            </a:r>
          </a:p>
          <a:p>
            <a:r>
              <a:rPr lang="en-US" sz="1000" dirty="0"/>
              <a:t>In order to compete in the Endurance event, teams must have their four-part tech sticker by 5:30 PM on Friday. Teams who have not successfully passed all parts of tech by 5:30 PM Friday will not be eligible to participate in Endurance on Saturday. Teams who have a sticker pulled have the opportunity to re-visit technical inspection on Saturday to regain the sticker; however, cars are only eligible to run Endurance within 20 cars or 15 minutes of their scheduled slot in the run order. </a:t>
            </a:r>
          </a:p>
          <a:p>
            <a:endParaRPr lang="en-US" sz="1000" dirty="0"/>
          </a:p>
          <a:p>
            <a:r>
              <a:rPr lang="en-US" sz="1000" dirty="0"/>
              <a:t>The team must have their fully fueled (see Fuel Efficiency Procedures) vehicle in the staging/prep area at the appointed time. Only two crewmembers and the two drivers assigned to the endurance event are allowed in the staging area for the vehicles. When the car is called to the staging line, the team must push the “race ready” car with driver completely belted in to the staging line. Once the car is pushed to the staging line it cannot be touched by any team member except the driver in the car. The only tools allowed in the possession of the team members at the staging line are those needed for driver seating adjustment during driver change. No laptops, pressure gauges, baffles, tire wraps, etc. will be allowed at the staging line. Nothing can be brought to the starting line that is not intended to stay on the car.</a:t>
            </a:r>
          </a:p>
          <a:p>
            <a:endParaRPr lang="en-US" sz="1000" dirty="0"/>
          </a:p>
        </p:txBody>
      </p:sp>
    </p:spTree>
    <p:extLst>
      <p:ext uri="{BB962C8B-B14F-4D97-AF65-F5344CB8AC3E}">
        <p14:creationId xmlns:p14="http://schemas.microsoft.com/office/powerpoint/2010/main" val="34696458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457200"/>
            <a:ext cx="5281863"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ENDURANCE &amp; FUEL EFFICIENCY CONT.</a:t>
            </a:r>
          </a:p>
        </p:txBody>
      </p:sp>
      <p:sp>
        <p:nvSpPr>
          <p:cNvPr id="5" name="Slide Number Placeholder 4"/>
          <p:cNvSpPr>
            <a:spLocks noGrp="1"/>
          </p:cNvSpPr>
          <p:nvPr>
            <p:ph type="sldNum" sz="quarter" idx="12"/>
          </p:nvPr>
        </p:nvSpPr>
        <p:spPr/>
        <p:txBody>
          <a:bodyPr/>
          <a:lstStyle/>
          <a:p>
            <a:fld id="{1EE46988-AC4D-4F63-B87E-083C11D6C622}" type="slidenum">
              <a:rPr lang="en-US" smtClean="0"/>
              <a:t>54</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2D51E2AA-8836-4735-8D0A-FD5B0DA52DB5}"/>
              </a:ext>
            </a:extLst>
          </p:cNvPr>
          <p:cNvSpPr/>
          <p:nvPr/>
        </p:nvSpPr>
        <p:spPr>
          <a:xfrm>
            <a:off x="693057" y="1382014"/>
            <a:ext cx="6386286" cy="7940635"/>
          </a:xfrm>
          <a:prstGeom prst="rect">
            <a:avLst/>
          </a:prstGeom>
        </p:spPr>
        <p:txBody>
          <a:bodyPr wrap="square">
            <a:spAutoFit/>
          </a:bodyPr>
          <a:lstStyle/>
          <a:p>
            <a:r>
              <a:rPr lang="en-US" sz="1000" dirty="0"/>
              <a:t>When there is a space for the vehicle on the course and the timing/scoring system is set, the first driver will be motioned to the starting line. The person staging the vehicles is not obligated to give teams any advance notice prior to entering the track. An official will perform a safety check of the vehicle and the driver restraint system. The starter will stage the vehicle’s front tires at the beginning of the entrance to the track. When there is an opening on the track, the course marshal (starter) will wave the green flag, signaling the go-ahead for the driver to start. If the vehicle stalls, the driver must wait for another green flag before being allowed on the course. Note:  If the vehicle cannot be restarted, the team members must move the car away from the staging area. The team will then have until 20 cars after them in the run order have attempted to start or 15 minutes to attempt to start endurance again (an out of order penalty will be incurred). If a team running out of order has a vehicle that stalls and cannot be restarted after entering the track, the car will be deemed disabled and will be disqualified from the event.</a:t>
            </a:r>
          </a:p>
          <a:p>
            <a:endParaRPr lang="en-US" sz="1000" dirty="0"/>
          </a:p>
          <a:p>
            <a:r>
              <a:rPr lang="en-US" sz="1000" dirty="0"/>
              <a:t>On the last lap of the first driver, a checkered flag will be displayed directing the vehicle to exit to the driver change area. It is the Driver’s responsibility to correctly exit the track; any person directing the car off the course is an additional aid only. Only three team members (including drivers) are allowed in the driver change area at once. After the vehicle arrives in the driver change area, the team has three minutes to get the second driver belted in and car started. Only adjustments to fit the second driver (or weather related tire changes) may be performed on the vehicle. No other work is allowed. </a:t>
            </a:r>
          </a:p>
          <a:p>
            <a:endParaRPr lang="en-US" sz="1000" dirty="0"/>
          </a:p>
          <a:p>
            <a:r>
              <a:rPr lang="en-US" sz="1000" dirty="0"/>
              <a:t>When the second driver is ready, the vehicle should be slowly driven to the starting line queue. An official will perform a safety check of the vehicle and the driver restraint system. The course marshal will stage the vehicle’s front tires at the beginning of the entrance to the track. When there is an opening on the track the course marshal will wave a green flag signaling the go-ahead for the driver to start. If the vehicle stalls, the driver must wait for another green flag before being allowed on the course. Note:  If the vehicle cannot be restarted without external assistance, the car will be deemed disabled and will be disqualified from the event.</a:t>
            </a:r>
          </a:p>
          <a:p>
            <a:endParaRPr lang="en-US" sz="1000" dirty="0"/>
          </a:p>
          <a:p>
            <a:r>
              <a:rPr lang="en-US" sz="1000" dirty="0"/>
              <a:t>Upon completing the last lap with the second driver, the checkered flag will be displayed and the vehicle will exit the course and will be directed to the fueling station. It is the Driver’s responsibility to exit the track, any person directing the car off the course is an additional aid only. The vehicle must go directly to the fuel station after completing endurance in order to receive a fuel score.</a:t>
            </a:r>
          </a:p>
          <a:p>
            <a:endParaRPr lang="en-US" sz="1000" dirty="0"/>
          </a:p>
          <a:p>
            <a:r>
              <a:rPr lang="en-US" sz="1000" dirty="0"/>
              <a:t>If either first or second driver is shown a red flag during their driving session, they must come to a controlled stop within viewing distance of the nearest flagging station and turn off their vehicle. (If they see the red flag just before the driver change exit, they may coast into the driver change area and turn off their vehicle.) All cars on track during a red flag event will be towed to the driver change area where they will wait, with driver belted in vehicle, until the track is clear. The lap in which the red flag was shown will not count in time or fuel economy calculations. When the track is clear, the drivers will be told to start their vehicle and will be released on track to finish their laps. Teams involved with a red flagged track will not be permitted to add any fuel to their vehicle. </a:t>
            </a:r>
          </a:p>
          <a:p>
            <a:endParaRPr lang="en-US" sz="1000" b="1" dirty="0"/>
          </a:p>
          <a:p>
            <a:r>
              <a:rPr lang="en-US" sz="1000" b="1" dirty="0"/>
              <a:t>Weather Conditions:</a:t>
            </a:r>
          </a:p>
          <a:p>
            <a:r>
              <a:rPr lang="en-US" sz="1000" dirty="0"/>
              <a:t>Teams must fit rain tires to their vehicle if the course is declared Wet.</a:t>
            </a:r>
          </a:p>
          <a:p>
            <a:r>
              <a:rPr lang="en-US" sz="1000" dirty="0"/>
              <a:t>Teams have the option of dry or rain tires if the course is declared Damp.</a:t>
            </a:r>
          </a:p>
          <a:p>
            <a:endParaRPr lang="en-US" sz="1000" dirty="0"/>
          </a:p>
          <a:p>
            <a:r>
              <a:rPr lang="en-US" sz="1000" dirty="0"/>
              <a:t>Teams may change tires at any time while their car is in the staging area inside the "hot" area.</a:t>
            </a:r>
          </a:p>
          <a:p>
            <a:r>
              <a:rPr lang="en-US" sz="1000" dirty="0"/>
              <a:t>All tire changes after a car has received the green flag to start the event will take place in the driver change area.</a:t>
            </a:r>
          </a:p>
          <a:p>
            <a:endParaRPr lang="en-US" sz="1000" dirty="0"/>
          </a:p>
          <a:p>
            <a:r>
              <a:rPr lang="en-US" sz="1000" dirty="0"/>
              <a:t>Teams may not perform any work on the vehicle other than the tire change in the driver change area.</a:t>
            </a:r>
          </a:p>
          <a:p>
            <a:endParaRPr lang="en-US" sz="1000" dirty="0"/>
          </a:p>
          <a:p>
            <a:r>
              <a:rPr lang="en-US" sz="1000" dirty="0"/>
              <a:t>Teams are allowed 10 minutes to change their tires in the driver change area if a Dry track is declared Damp, or if a Dry or Damp track is declared Wet. If the tire change is happening at the same time as a scheduled driver change, the 10 minutes are in addition to the 3 minutes allowed for the driver change.</a:t>
            </a:r>
          </a:p>
          <a:p>
            <a:endParaRPr lang="en-US" sz="1000" dirty="0"/>
          </a:p>
        </p:txBody>
      </p:sp>
    </p:spTree>
    <p:extLst>
      <p:ext uri="{BB962C8B-B14F-4D97-AF65-F5344CB8AC3E}">
        <p14:creationId xmlns:p14="http://schemas.microsoft.com/office/powerpoint/2010/main" val="1189457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457200"/>
            <a:ext cx="5281863"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ENDURANCE &amp; FUEL EFFICIENCY CONT.</a:t>
            </a:r>
          </a:p>
        </p:txBody>
      </p:sp>
      <p:sp>
        <p:nvSpPr>
          <p:cNvPr id="8" name="Slide Number Placeholder 7"/>
          <p:cNvSpPr>
            <a:spLocks noGrp="1"/>
          </p:cNvSpPr>
          <p:nvPr>
            <p:ph type="sldNum" sz="quarter" idx="12"/>
          </p:nvPr>
        </p:nvSpPr>
        <p:spPr/>
        <p:txBody>
          <a:bodyPr/>
          <a:lstStyle/>
          <a:p>
            <a:fld id="{1EE46988-AC4D-4F63-B87E-083C11D6C622}" type="slidenum">
              <a:rPr lang="en-US" smtClean="0"/>
              <a:t>55</a:t>
            </a:fld>
            <a:endParaRPr lang="en-US"/>
          </a:p>
        </p:txBody>
      </p:sp>
      <p:sp>
        <p:nvSpPr>
          <p:cNvPr id="9"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12" name="Rectangle 11">
            <a:extLst>
              <a:ext uri="{FF2B5EF4-FFF2-40B4-BE49-F238E27FC236}">
                <a16:creationId xmlns:a16="http://schemas.microsoft.com/office/drawing/2014/main" id="{74A500AF-BA96-4DF5-9650-855533982836}"/>
              </a:ext>
            </a:extLst>
          </p:cNvPr>
          <p:cNvSpPr/>
          <p:nvPr/>
        </p:nvSpPr>
        <p:spPr>
          <a:xfrm>
            <a:off x="700314" y="1384503"/>
            <a:ext cx="6371771" cy="1631216"/>
          </a:xfrm>
          <a:prstGeom prst="rect">
            <a:avLst/>
          </a:prstGeom>
        </p:spPr>
        <p:txBody>
          <a:bodyPr wrap="square">
            <a:spAutoFit/>
          </a:bodyPr>
          <a:lstStyle/>
          <a:p>
            <a:r>
              <a:rPr lang="en-US" sz="1000" dirty="0"/>
              <a:t>If a track is damp, teams are allowed to pit to change their tires from dry tires to rain tires at any time (following notification of track marshal) and will be allotted 10 minutes to complete. If the team chooses to come in for a tire change mid-run, the car must be turned off for the change and restarted per driver change restart rules. </a:t>
            </a:r>
          </a:p>
          <a:p>
            <a:endParaRPr lang="en-US" sz="1000" dirty="0"/>
          </a:p>
          <a:p>
            <a:r>
              <a:rPr lang="en-US" sz="1000" dirty="0"/>
              <a:t>Teams are allowed to change their rain tires to dry tires at any time if the course is Dry or Damp. However, this change is not permitted during the driver change, and the time taken to change the tires is included in the team's total time for the event.</a:t>
            </a:r>
          </a:p>
          <a:p>
            <a:endParaRPr lang="en-US" sz="1000" dirty="0"/>
          </a:p>
          <a:p>
            <a:r>
              <a:rPr lang="en-US" sz="1000" dirty="0"/>
              <a:t>The following chart summarizes the possible track condition changes, the team's options, and the time allotted for changes:</a:t>
            </a:r>
          </a:p>
        </p:txBody>
      </p:sp>
      <p:pic>
        <p:nvPicPr>
          <p:cNvPr id="13" name="Picture 12">
            <a:extLst>
              <a:ext uri="{FF2B5EF4-FFF2-40B4-BE49-F238E27FC236}">
                <a16:creationId xmlns:a16="http://schemas.microsoft.com/office/drawing/2014/main" id="{36BA89F3-BE9E-4BCB-9CED-011F56F4B1A2}"/>
              </a:ext>
            </a:extLst>
          </p:cNvPr>
          <p:cNvPicPr>
            <a:picLocks noChangeAspect="1"/>
          </p:cNvPicPr>
          <p:nvPr/>
        </p:nvPicPr>
        <p:blipFill>
          <a:blip r:embed="rId2"/>
          <a:stretch>
            <a:fillRect/>
          </a:stretch>
        </p:blipFill>
        <p:spPr>
          <a:xfrm>
            <a:off x="1166811" y="3409950"/>
            <a:ext cx="5438775" cy="1619250"/>
          </a:xfrm>
          <a:prstGeom prst="rect">
            <a:avLst/>
          </a:prstGeom>
        </p:spPr>
      </p:pic>
    </p:spTree>
    <p:extLst>
      <p:ext uri="{BB962C8B-B14F-4D97-AF65-F5344CB8AC3E}">
        <p14:creationId xmlns:p14="http://schemas.microsoft.com/office/powerpoint/2010/main" val="131185031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457200"/>
            <a:ext cx="5281863"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ENDURANCE &amp; FUEL EFFICIENCY CONT.</a:t>
            </a:r>
          </a:p>
        </p:txBody>
      </p:sp>
      <p:sp>
        <p:nvSpPr>
          <p:cNvPr id="3" name="Content Placeholder 2"/>
          <p:cNvSpPr>
            <a:spLocks noGrp="1"/>
          </p:cNvSpPr>
          <p:nvPr>
            <p:ph idx="1"/>
          </p:nvPr>
        </p:nvSpPr>
        <p:spPr>
          <a:xfrm>
            <a:off x="570448" y="1151020"/>
            <a:ext cx="6889131" cy="8133347"/>
          </a:xfrm>
        </p:spPr>
        <p:txBody>
          <a:bodyPr>
            <a:noAutofit/>
          </a:bodyPr>
          <a:lstStyle/>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56</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6F2C1AE0-E9AF-4FF4-BB2E-48BFFB68EDBC}"/>
              </a:ext>
            </a:extLst>
          </p:cNvPr>
          <p:cNvSpPr/>
          <p:nvPr/>
        </p:nvSpPr>
        <p:spPr>
          <a:xfrm>
            <a:off x="570448" y="1427176"/>
            <a:ext cx="6490752" cy="6555641"/>
          </a:xfrm>
          <a:prstGeom prst="rect">
            <a:avLst/>
          </a:prstGeom>
        </p:spPr>
        <p:txBody>
          <a:bodyPr wrap="square">
            <a:spAutoFit/>
          </a:bodyPr>
          <a:lstStyle/>
          <a:p>
            <a:r>
              <a:rPr lang="en-US" sz="1000" dirty="0"/>
              <a:t>General Notes:</a:t>
            </a:r>
          </a:p>
          <a:p>
            <a:endParaRPr lang="en-US" sz="1000" dirty="0"/>
          </a:p>
          <a:p>
            <a:pPr marL="171450" indent="-171450">
              <a:buFont typeface="Arial" panose="020B0604020202020204" pitchFamily="34" charset="0"/>
              <a:buChar char="•"/>
            </a:pPr>
            <a:r>
              <a:rPr lang="en-US" sz="1000" dirty="0"/>
              <a:t>The vehicle will be expected to be ready for competition with the first driver at the team’s run order position. If the endurance event is running late, the vehicle is still expected to be ready when its run order position is reached. If the vehicle is not ready when the official starter motions the vehicle to the starting line a two minute “out of order” penalty will be assessed and the team will lose their time slot to run the event. Teams are only allowed to run within the 20 cars after them in the run order in their heat. For example, the team with run order position 10 must run before the team with run order position 30. The last 20 teams scheduled must run before the last car is called. All teams will be provided a minimum 15 minute window. If the last scheduled team of the heat is not able to run when called, they will receive the “out of order” penalty and will be given 15 minutes to enter the track before they are disqualified. Teams cannot run earlier than their scheduled run order. </a:t>
            </a:r>
          </a:p>
          <a:p>
            <a:r>
              <a:rPr lang="en-US" sz="1000" dirty="0"/>
              <a:t>	</a:t>
            </a:r>
          </a:p>
          <a:p>
            <a:pPr marL="171450" indent="-171450">
              <a:buFont typeface="Arial" panose="020B0604020202020204" pitchFamily="34" charset="0"/>
              <a:buChar char="•"/>
            </a:pPr>
            <a:r>
              <a:rPr lang="en-US" sz="1000" dirty="0"/>
              <a:t>The driver change will be scored as an extra-long lap. It will be assumed by scoring that the change was completed in the required time (less than 3 minutes) unless notified otherwise. An official will be in the driver change area timing each vehicle and monitoring that no work is done to the vehicle other than the driver change. The official will keep track of each team’s time and will notify scoring if a team has exceeded the three minute limit (from time vehicle arrives in driver change area to time vehicle leaves area). There is no competitive advantage to changing drivers in less than three minutes.</a:t>
            </a:r>
          </a:p>
          <a:p>
            <a:pPr marL="171450" indent="-171450">
              <a:buFont typeface="Arial" panose="020B0604020202020204" pitchFamily="34" charset="0"/>
              <a:buChar char="•"/>
            </a:pPr>
            <a:endParaRPr lang="en-US" sz="1000" dirty="0"/>
          </a:p>
          <a:p>
            <a:pPr marL="171450" indent="-171450">
              <a:buFont typeface="Arial" panose="020B0604020202020204" pitchFamily="34" charset="0"/>
              <a:buChar char="•"/>
            </a:pPr>
            <a:r>
              <a:rPr lang="en-US" sz="1000" dirty="0"/>
              <a:t>Tire changes from dry to rain tires will be scored as an extra-long lap. It will be assumed by scoring that the change was completed in the required time (less than 10 minutes) unless notified otherwise. An official will be in the driver change area timing each vehicle and monitoring that no work is done to the vehicle other than the tire change. The official will keep track of each team’s time and will notify scoring if a team has exceeded the ten minute limit (from time vehicle arrives in driver change area to time vehicle leaves area). There is no competitive advantage to changing tires in less than ten minutes.</a:t>
            </a:r>
          </a:p>
          <a:p>
            <a:pPr marL="171450" indent="-171450">
              <a:buFont typeface="Arial" panose="020B0604020202020204" pitchFamily="34" charset="0"/>
              <a:buChar char="•"/>
            </a:pPr>
            <a:endParaRPr lang="en-US" sz="1000" dirty="0"/>
          </a:p>
          <a:p>
            <a:pPr marL="171450" indent="-171450">
              <a:buFont typeface="Arial" panose="020B0604020202020204" pitchFamily="34" charset="0"/>
              <a:buChar char="•"/>
            </a:pPr>
            <a:r>
              <a:rPr lang="en-US" sz="1000" dirty="0"/>
              <a:t>Tire changes from rain to dry tires will have the time required to change tires added to the team's total time. The time taken to get to, and out of, the driver change area will NOT be added. An official will be in the driver change area timing each vehicle and monitoring that no work is done to the vehicle other than the tire change. The official will keep track of each team’s time and will notify scoring of the time required to change tires (from time vehicle arrives in driver change area to time vehicle leaves area). </a:t>
            </a:r>
          </a:p>
          <a:p>
            <a:pPr marL="171450" indent="-171450">
              <a:buFont typeface="Arial" panose="020B0604020202020204" pitchFamily="34" charset="0"/>
              <a:buChar char="•"/>
            </a:pPr>
            <a:endParaRPr lang="en-US" sz="1000" dirty="0"/>
          </a:p>
          <a:p>
            <a:pPr marL="171450" indent="-171450">
              <a:buFont typeface="Arial" panose="020B0604020202020204" pitchFamily="34" charset="0"/>
              <a:buChar char="•"/>
            </a:pPr>
            <a:r>
              <a:rPr lang="en-US" sz="1000" dirty="0"/>
              <a:t>No toolboxes will be allowed in the staging lanes or driver change area. (It is assumed only hand tools would be required to adjust the vehicle for the second driver.) In the event of tire changes due to weather conditions, tire changing equipment will also be allowed in the driver change area. Toolboxes will be allowed in the dynamic area along the wall separating the practice area. Teams may work on the car in this area only. Any work done on the vehicle must be approved by a tech inspector before the team will be allowed on the endurance course. </a:t>
            </a:r>
          </a:p>
          <a:p>
            <a:pPr marL="171450" indent="-171450">
              <a:buFont typeface="Arial" panose="020B0604020202020204" pitchFamily="34" charset="0"/>
              <a:buChar char="•"/>
            </a:pPr>
            <a:endParaRPr lang="en-US" sz="1000" dirty="0"/>
          </a:p>
          <a:p>
            <a:pPr marL="171450" indent="-171450">
              <a:buFont typeface="Arial" panose="020B0604020202020204" pitchFamily="34" charset="0"/>
              <a:buChar char="•"/>
            </a:pPr>
            <a:r>
              <a:rPr lang="en-US" sz="1000" dirty="0"/>
              <a:t>If the vehicle leaves the course because of a mechanical/electrical problem of any type, the event is considered over for that vehicle and scoring will be notified and record the team as DNF. The vehicle will NOT be allowed to return to the track. </a:t>
            </a:r>
          </a:p>
          <a:p>
            <a:endParaRPr lang="en-US" sz="1000" dirty="0"/>
          </a:p>
        </p:txBody>
      </p:sp>
    </p:spTree>
    <p:extLst>
      <p:ext uri="{BB962C8B-B14F-4D97-AF65-F5344CB8AC3E}">
        <p14:creationId xmlns:p14="http://schemas.microsoft.com/office/powerpoint/2010/main" val="104210230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457200"/>
            <a:ext cx="5281863"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ENDURANCE &amp; FUEL EFFICIENCY CONT.</a:t>
            </a:r>
          </a:p>
        </p:txBody>
      </p:sp>
      <p:sp>
        <p:nvSpPr>
          <p:cNvPr id="3" name="Content Placeholder 2"/>
          <p:cNvSpPr>
            <a:spLocks noGrp="1"/>
          </p:cNvSpPr>
          <p:nvPr>
            <p:ph idx="1"/>
          </p:nvPr>
        </p:nvSpPr>
        <p:spPr>
          <a:xfrm>
            <a:off x="441634" y="1189302"/>
            <a:ext cx="6889131" cy="8133347"/>
          </a:xfrm>
        </p:spPr>
        <p:txBody>
          <a:bodyPr>
            <a:noAutofit/>
          </a:bodyPr>
          <a:lstStyle/>
          <a:p>
            <a:pPr marL="0" indent="0">
              <a:buNone/>
            </a:pPr>
            <a:r>
              <a:rPr lang="en-US" sz="1100" dirty="0">
                <a:solidFill>
                  <a:schemeClr val="tx1">
                    <a:lumMod val="65000"/>
                    <a:lumOff val="35000"/>
                  </a:schemeClr>
                </a:solidFill>
                <a:latin typeface="Lao UI" panose="020B0502040204020203" pitchFamily="34" charset="0"/>
                <a:cs typeface="Lao UI" panose="020B0502040204020203" pitchFamily="34" charset="0"/>
              </a:rPr>
              <a:t>	</a:t>
            </a: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57</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5B072D1A-6165-4995-B6DC-08078603183C}"/>
              </a:ext>
            </a:extLst>
          </p:cNvPr>
          <p:cNvSpPr/>
          <p:nvPr/>
        </p:nvSpPr>
        <p:spPr>
          <a:xfrm>
            <a:off x="682170" y="1328180"/>
            <a:ext cx="6444343" cy="6863417"/>
          </a:xfrm>
          <a:prstGeom prst="rect">
            <a:avLst/>
          </a:prstGeom>
        </p:spPr>
        <p:txBody>
          <a:bodyPr wrap="square">
            <a:spAutoFit/>
          </a:bodyPr>
          <a:lstStyle/>
          <a:p>
            <a:pPr marL="171450" indent="-171450">
              <a:buFont typeface="Arial" panose="020B0604020202020204" pitchFamily="34" charset="0"/>
              <a:buChar char="•"/>
            </a:pPr>
            <a:r>
              <a:rPr lang="en-US" sz="1000" dirty="0"/>
              <a:t>If the vehicle contacts a barrier on the course, the event is considered over for that vehicle and scoring will be notified. The vehicle will NOT be allowed to return to the track. </a:t>
            </a:r>
          </a:p>
          <a:p>
            <a:pPr marL="171450" indent="-171450">
              <a:buFont typeface="Arial" panose="020B0604020202020204" pitchFamily="34" charset="0"/>
              <a:buChar char="•"/>
            </a:pPr>
            <a:endParaRPr lang="en-US" sz="1000" dirty="0"/>
          </a:p>
          <a:p>
            <a:pPr marL="171450" indent="-171450">
              <a:buFont typeface="Arial" panose="020B0604020202020204" pitchFamily="34" charset="0"/>
              <a:buChar char="•"/>
            </a:pPr>
            <a:r>
              <a:rPr lang="en-US" sz="1000" dirty="0"/>
              <a:t>The vehicle may be restarted if it stalls on the track, but external assistance is not allowed. </a:t>
            </a:r>
          </a:p>
          <a:p>
            <a:pPr marL="171450" indent="-171450">
              <a:buFont typeface="Arial" panose="020B0604020202020204" pitchFamily="34" charset="0"/>
              <a:buChar char="•"/>
            </a:pPr>
            <a:r>
              <a:rPr lang="en-US" sz="1000" dirty="0"/>
              <a:t>	</a:t>
            </a:r>
          </a:p>
          <a:p>
            <a:pPr marL="171450" indent="-171450">
              <a:buFont typeface="Arial" panose="020B0604020202020204" pitchFamily="34" charset="0"/>
              <a:buChar char="•"/>
            </a:pPr>
            <a:r>
              <a:rPr lang="en-US" sz="1000" dirty="0"/>
              <a:t>The driver may pull in the driver change area to have belts re-tightened if necessary, though the additional time for this procedure will be counted. </a:t>
            </a:r>
          </a:p>
          <a:p>
            <a:pPr marL="171450" indent="-171450">
              <a:buFont typeface="Arial" panose="020B0604020202020204" pitchFamily="34" charset="0"/>
              <a:buChar char="•"/>
            </a:pPr>
            <a:r>
              <a:rPr lang="en-US" sz="1000" dirty="0"/>
              <a:t>	</a:t>
            </a:r>
          </a:p>
          <a:p>
            <a:pPr marL="171450" indent="-171450">
              <a:buFont typeface="Arial" panose="020B0604020202020204" pitchFamily="34" charset="0"/>
              <a:buChar char="•"/>
            </a:pPr>
            <a:r>
              <a:rPr lang="en-US" sz="1000" dirty="0"/>
              <a:t>The driver may also pull the vehicle off course to remove any cones that may become trapped; though the additional time will count against the team.</a:t>
            </a:r>
          </a:p>
          <a:p>
            <a:pPr marL="171450" indent="-171450">
              <a:buFont typeface="Arial" panose="020B0604020202020204" pitchFamily="34" charset="0"/>
              <a:buChar char="•"/>
            </a:pPr>
            <a:endParaRPr lang="en-US" sz="1000" dirty="0"/>
          </a:p>
          <a:p>
            <a:pPr marL="171450" indent="-171450">
              <a:buFont typeface="Arial" panose="020B0604020202020204" pitchFamily="34" charset="0"/>
              <a:buChar char="•"/>
            </a:pPr>
            <a:r>
              <a:rPr lang="en-US" sz="1000" dirty="0"/>
              <a:t>The lap times for the vehicle will be monitored. If the vehicle is not running within 145% of the fastest lap time run on the course (by the fastest car) the vehicle may be black-flagged and removed from the event. If this occurs with the first driver, the second driver will NOT be allowed to run, as the event will be considered over. </a:t>
            </a:r>
          </a:p>
          <a:p>
            <a:endParaRPr lang="en-US" sz="1000" b="1" dirty="0"/>
          </a:p>
          <a:p>
            <a:r>
              <a:rPr lang="en-US" sz="1000" b="1" dirty="0"/>
              <a:t>Course Preparation:</a:t>
            </a:r>
          </a:p>
          <a:p>
            <a:r>
              <a:rPr lang="en-US" sz="1000" dirty="0"/>
              <a:t>Course walking times (weather permitting) for the teams will be listed on the schedule. </a:t>
            </a:r>
          </a:p>
          <a:p>
            <a:endParaRPr lang="en-US" sz="1000" dirty="0"/>
          </a:p>
          <a:p>
            <a:r>
              <a:rPr lang="en-US" sz="1000" dirty="0"/>
              <a:t>NO MOTORIZED VEHICLES ARE ALLOWED ON THE COURSE WALK. VIOLATORS OF THIS POLICY MAY BE DISQUALIFIED FROM THE EVENT.</a:t>
            </a:r>
          </a:p>
          <a:p>
            <a:endParaRPr lang="en-US" sz="1000" dirty="0"/>
          </a:p>
          <a:p>
            <a:endParaRPr lang="en-US" sz="1000" b="1" dirty="0"/>
          </a:p>
          <a:p>
            <a:r>
              <a:rPr lang="en-US" sz="1000" b="1" dirty="0"/>
              <a:t>Fuel Efficiency Procedures:</a:t>
            </a:r>
          </a:p>
          <a:p>
            <a:r>
              <a:rPr lang="en-US" sz="1000" dirty="0"/>
              <a:t>Calculation of fuel consumption will be made by the fueling officials and will be based upon the weight of the fuel consumed. Consumption calculation is determined by the following procedure:</a:t>
            </a:r>
          </a:p>
          <a:p>
            <a:endParaRPr lang="en-US" sz="1000" dirty="0"/>
          </a:p>
          <a:p>
            <a:pPr marL="171450" indent="-171450">
              <a:buFont typeface="Arial" panose="020B0604020202020204" pitchFamily="34" charset="0"/>
              <a:buChar char="•"/>
            </a:pPr>
            <a:r>
              <a:rPr lang="en-US" sz="1000" dirty="0"/>
              <a:t>The vehicle visits the fuel station prior to the endurance event to have the fuel system filled to the ‘full’ mark.</a:t>
            </a:r>
          </a:p>
          <a:p>
            <a:pPr marL="171450" indent="-171450">
              <a:buFont typeface="Arial" panose="020B0604020202020204" pitchFamily="34" charset="0"/>
              <a:buChar char="•"/>
            </a:pPr>
            <a:r>
              <a:rPr lang="en-US" sz="1000" dirty="0"/>
              <a:t>The vehicle returns to the fuel station immediately upon the completion of the endurance event and is refueled by this cadence:</a:t>
            </a:r>
          </a:p>
          <a:p>
            <a:pPr marL="628650" lvl="1" indent="-171450">
              <a:buFont typeface="Arial" panose="020B0604020202020204" pitchFamily="34" charset="0"/>
              <a:buChar char="•"/>
            </a:pPr>
            <a:r>
              <a:rPr lang="en-US" sz="1000" dirty="0"/>
              <a:t>The full fuel can to refuel the vehicle is first measured for weight.</a:t>
            </a:r>
          </a:p>
          <a:p>
            <a:pPr marL="628650" lvl="1" indent="-171450">
              <a:buFont typeface="Arial" panose="020B0604020202020204" pitchFamily="34" charset="0"/>
              <a:buChar char="•"/>
            </a:pPr>
            <a:r>
              <a:rPr lang="en-US" sz="1000" dirty="0"/>
              <a:t>The vehicle is refilled to the ‘full’ mark.</a:t>
            </a:r>
          </a:p>
          <a:p>
            <a:pPr marL="628650" lvl="1" indent="-171450">
              <a:buFont typeface="Arial" panose="020B0604020202020204" pitchFamily="34" charset="0"/>
              <a:buChar char="•"/>
            </a:pPr>
            <a:r>
              <a:rPr lang="en-US" sz="1000" dirty="0"/>
              <a:t>The fuel can is then measured a 2nd time for weight.</a:t>
            </a:r>
          </a:p>
          <a:p>
            <a:pPr marL="628650" lvl="1" indent="-171450">
              <a:buFont typeface="Arial" panose="020B0604020202020204" pitchFamily="34" charset="0"/>
              <a:buChar char="•"/>
            </a:pPr>
            <a:r>
              <a:rPr lang="en-US" sz="1000" dirty="0"/>
              <a:t>The fuel used for the endurance event is then identified by the differences of the two weight values.</a:t>
            </a:r>
          </a:p>
          <a:p>
            <a:pPr marL="628650" lvl="1" indent="-171450">
              <a:buFont typeface="Arial" panose="020B0604020202020204" pitchFamily="34" charset="0"/>
              <a:buChar char="•"/>
            </a:pPr>
            <a:r>
              <a:rPr lang="en-US" sz="1000" dirty="0"/>
              <a:t>The driver will be required to observe the entire fuel scoring process and initial the results, identifying approval.</a:t>
            </a:r>
          </a:p>
          <a:p>
            <a:endParaRPr lang="en-US" sz="1000" dirty="0"/>
          </a:p>
          <a:p>
            <a:r>
              <a:rPr lang="en-US" sz="1000" dirty="0"/>
              <a:t>The ‘full’ mark is a clearly defined scribe line in the filler neck or sight tube as defined by Rule IC2.6.6. The vehicle will be filled to this mark before starting the heat and again upon completion of the endurance event heat.</a:t>
            </a:r>
          </a:p>
          <a:p>
            <a:endParaRPr lang="en-US" sz="1000" dirty="0"/>
          </a:p>
          <a:p>
            <a:r>
              <a:rPr lang="en-US" sz="1000" dirty="0"/>
              <a:t>At the fueling station it is critical that visibility of the scribe line in the fuel filler neck is very clear.</a:t>
            </a:r>
          </a:p>
          <a:p>
            <a:r>
              <a:rPr lang="en-US" sz="1000" dirty="0"/>
              <a:t>Also, no shaking of the vehicle will be permitted at any time.</a:t>
            </a:r>
          </a:p>
          <a:p>
            <a:r>
              <a:rPr lang="en-US" sz="1000" dirty="0"/>
              <a:t>	</a:t>
            </a:r>
          </a:p>
          <a:p>
            <a:r>
              <a:rPr lang="en-US" sz="1000" dirty="0"/>
              <a:t>	Note: All Vehicles must return for re-fueling to enable the calculation of the efficiency score.</a:t>
            </a:r>
          </a:p>
          <a:p>
            <a:endParaRPr lang="en-US" sz="1000" dirty="0"/>
          </a:p>
        </p:txBody>
      </p:sp>
    </p:spTree>
    <p:extLst>
      <p:ext uri="{BB962C8B-B14F-4D97-AF65-F5344CB8AC3E}">
        <p14:creationId xmlns:p14="http://schemas.microsoft.com/office/powerpoint/2010/main" val="14639391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1EE46988-AC4D-4F63-B87E-083C11D6C622}" type="slidenum">
              <a:rPr lang="en-US" smtClean="0"/>
              <a:t>58</a:t>
            </a:fld>
            <a:endParaRPr lang="en-US"/>
          </a:p>
        </p:txBody>
      </p:sp>
      <p:sp>
        <p:nvSpPr>
          <p:cNvPr id="9"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8" name="Rectangle 7"/>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MIS SITE MAP</a:t>
            </a:r>
          </a:p>
        </p:txBody>
      </p:sp>
      <p:pic>
        <p:nvPicPr>
          <p:cNvPr id="3" name="Picture 2">
            <a:extLst>
              <a:ext uri="{FF2B5EF4-FFF2-40B4-BE49-F238E27FC236}">
                <a16:creationId xmlns:a16="http://schemas.microsoft.com/office/drawing/2014/main" id="{74165016-8CB5-4196-9269-238D3C7B5DAD}"/>
              </a:ext>
            </a:extLst>
          </p:cNvPr>
          <p:cNvPicPr>
            <a:picLocks noChangeAspect="1"/>
          </p:cNvPicPr>
          <p:nvPr/>
        </p:nvPicPr>
        <p:blipFill>
          <a:blip r:embed="rId2"/>
          <a:stretch>
            <a:fillRect/>
          </a:stretch>
        </p:blipFill>
        <p:spPr>
          <a:xfrm>
            <a:off x="828675" y="1262062"/>
            <a:ext cx="6115050" cy="7534275"/>
          </a:xfrm>
          <a:prstGeom prst="rect">
            <a:avLst/>
          </a:prstGeom>
        </p:spPr>
      </p:pic>
    </p:spTree>
    <p:extLst>
      <p:ext uri="{BB962C8B-B14F-4D97-AF65-F5344CB8AC3E}">
        <p14:creationId xmlns:p14="http://schemas.microsoft.com/office/powerpoint/2010/main" val="36409248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GARAGE LAYOUT</a:t>
            </a:r>
          </a:p>
        </p:txBody>
      </p:sp>
      <p:sp>
        <p:nvSpPr>
          <p:cNvPr id="6" name="Slide Number Placeholder 5"/>
          <p:cNvSpPr>
            <a:spLocks noGrp="1"/>
          </p:cNvSpPr>
          <p:nvPr>
            <p:ph type="sldNum" sz="quarter" idx="12"/>
          </p:nvPr>
        </p:nvSpPr>
        <p:spPr/>
        <p:txBody>
          <a:bodyPr/>
          <a:lstStyle/>
          <a:p>
            <a:fld id="{1EE46988-AC4D-4F63-B87E-083C11D6C622}" type="slidenum">
              <a:rPr lang="en-US" smtClean="0"/>
              <a:t>59</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009AB2B4-5B89-46F8-A20D-EF85C3AD193C}"/>
              </a:ext>
            </a:extLst>
          </p:cNvPr>
          <p:cNvPicPr>
            <a:picLocks noChangeAspect="1"/>
          </p:cNvPicPr>
          <p:nvPr/>
        </p:nvPicPr>
        <p:blipFill>
          <a:blip r:embed="rId2"/>
          <a:stretch>
            <a:fillRect/>
          </a:stretch>
        </p:blipFill>
        <p:spPr>
          <a:xfrm rot="16200000">
            <a:off x="0" y="2386293"/>
            <a:ext cx="7772400" cy="5285814"/>
          </a:xfrm>
          <a:prstGeom prst="rect">
            <a:avLst/>
          </a:prstGeom>
        </p:spPr>
      </p:pic>
    </p:spTree>
    <p:extLst>
      <p:ext uri="{BB962C8B-B14F-4D97-AF65-F5344CB8AC3E}">
        <p14:creationId xmlns:p14="http://schemas.microsoft.com/office/powerpoint/2010/main" val="158222274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HONDA PADDOCK LAYOUT</a:t>
            </a:r>
          </a:p>
        </p:txBody>
      </p:sp>
      <p:sp>
        <p:nvSpPr>
          <p:cNvPr id="2" name="Footer Placeholder 1"/>
          <p:cNvSpPr>
            <a:spLocks noGrp="1"/>
          </p:cNvSpPr>
          <p:nvPr>
            <p:ph type="ftr" sz="quarter" idx="11"/>
          </p:nvPr>
        </p:nvSpPr>
        <p:spPr/>
        <p:txBody>
          <a:bodyPr/>
          <a:lstStyle/>
          <a:p>
            <a:r>
              <a:rPr lang="en-US" dirty="0"/>
              <a:t>FSAE MICHIGAN 2018</a:t>
            </a:r>
          </a:p>
        </p:txBody>
      </p:sp>
      <p:sp>
        <p:nvSpPr>
          <p:cNvPr id="3" name="Slide Number Placeholder 2"/>
          <p:cNvSpPr>
            <a:spLocks noGrp="1"/>
          </p:cNvSpPr>
          <p:nvPr>
            <p:ph type="sldNum" sz="quarter" idx="12"/>
          </p:nvPr>
        </p:nvSpPr>
        <p:spPr/>
        <p:txBody>
          <a:bodyPr/>
          <a:lstStyle/>
          <a:p>
            <a:fld id="{1EE46988-AC4D-4F63-B87E-083C11D6C622}" type="slidenum">
              <a:rPr lang="en-US" smtClean="0"/>
              <a:t>60</a:t>
            </a:fld>
            <a:endParaRPr lang="en-US"/>
          </a:p>
        </p:txBody>
      </p:sp>
      <p:pic>
        <p:nvPicPr>
          <p:cNvPr id="6" name="Picture 5">
            <a:extLst>
              <a:ext uri="{FF2B5EF4-FFF2-40B4-BE49-F238E27FC236}">
                <a16:creationId xmlns:a16="http://schemas.microsoft.com/office/drawing/2014/main" id="{BE7DD38D-F044-4CC6-A333-871193770E05}"/>
              </a:ext>
            </a:extLst>
          </p:cNvPr>
          <p:cNvPicPr>
            <a:picLocks noChangeAspect="1"/>
          </p:cNvPicPr>
          <p:nvPr/>
        </p:nvPicPr>
        <p:blipFill>
          <a:blip r:embed="rId2"/>
          <a:stretch>
            <a:fillRect/>
          </a:stretch>
        </p:blipFill>
        <p:spPr>
          <a:xfrm rot="16200000">
            <a:off x="0" y="2311498"/>
            <a:ext cx="7772400" cy="5435403"/>
          </a:xfrm>
          <a:prstGeom prst="rect">
            <a:avLst/>
          </a:prstGeom>
        </p:spPr>
      </p:pic>
    </p:spTree>
    <p:extLst>
      <p:ext uri="{BB962C8B-B14F-4D97-AF65-F5344CB8AC3E}">
        <p14:creationId xmlns:p14="http://schemas.microsoft.com/office/powerpoint/2010/main" val="183559171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COST LOCATION</a:t>
            </a:r>
          </a:p>
        </p:txBody>
      </p:sp>
      <p:sp>
        <p:nvSpPr>
          <p:cNvPr id="7" name="Slide Number Placeholder 6"/>
          <p:cNvSpPr>
            <a:spLocks noGrp="1"/>
          </p:cNvSpPr>
          <p:nvPr>
            <p:ph type="sldNum" sz="quarter" idx="12"/>
          </p:nvPr>
        </p:nvSpPr>
        <p:spPr/>
        <p:txBody>
          <a:bodyPr/>
          <a:lstStyle/>
          <a:p>
            <a:fld id="{1EE46988-AC4D-4F63-B87E-083C11D6C622}" type="slidenum">
              <a:rPr lang="en-US" smtClean="0"/>
              <a:t>61</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F451B64B-494D-4CAC-9CCF-5EEF4A2E8BCE}"/>
              </a:ext>
            </a:extLst>
          </p:cNvPr>
          <p:cNvPicPr>
            <a:picLocks noChangeAspect="1"/>
          </p:cNvPicPr>
          <p:nvPr/>
        </p:nvPicPr>
        <p:blipFill>
          <a:blip r:embed="rId2"/>
          <a:stretch>
            <a:fillRect/>
          </a:stretch>
        </p:blipFill>
        <p:spPr>
          <a:xfrm rot="16200000">
            <a:off x="0" y="2173077"/>
            <a:ext cx="7772400" cy="5712246"/>
          </a:xfrm>
          <a:prstGeom prst="rect">
            <a:avLst/>
          </a:prstGeom>
        </p:spPr>
      </p:pic>
    </p:spTree>
    <p:extLst>
      <p:ext uri="{BB962C8B-B14F-4D97-AF65-F5344CB8AC3E}">
        <p14:creationId xmlns:p14="http://schemas.microsoft.com/office/powerpoint/2010/main" val="42029116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37284"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FUEL/TILT/NOISE LAYOUT</a:t>
            </a:r>
          </a:p>
        </p:txBody>
      </p:sp>
      <p:sp>
        <p:nvSpPr>
          <p:cNvPr id="6" name="Slide Number Placeholder 5"/>
          <p:cNvSpPr>
            <a:spLocks noGrp="1"/>
          </p:cNvSpPr>
          <p:nvPr>
            <p:ph type="sldNum" sz="quarter" idx="12"/>
          </p:nvPr>
        </p:nvSpPr>
        <p:spPr/>
        <p:txBody>
          <a:bodyPr/>
          <a:lstStyle/>
          <a:p>
            <a:fld id="{1EE46988-AC4D-4F63-B87E-083C11D6C622}" type="slidenum">
              <a:rPr lang="en-US" smtClean="0"/>
              <a:t>62</a:t>
            </a:fld>
            <a:endParaRPr lang="en-US" dirty="0"/>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54A5BC69-4773-4D2A-A99B-9E0A95606385}"/>
              </a:ext>
            </a:extLst>
          </p:cNvPr>
          <p:cNvPicPr>
            <a:picLocks noChangeAspect="1"/>
          </p:cNvPicPr>
          <p:nvPr/>
        </p:nvPicPr>
        <p:blipFill>
          <a:blip r:embed="rId2"/>
          <a:stretch>
            <a:fillRect/>
          </a:stretch>
        </p:blipFill>
        <p:spPr>
          <a:xfrm rot="16200000">
            <a:off x="0" y="2721266"/>
            <a:ext cx="7772400" cy="4615867"/>
          </a:xfrm>
          <a:prstGeom prst="rect">
            <a:avLst/>
          </a:prstGeom>
        </p:spPr>
      </p:pic>
    </p:spTree>
    <p:extLst>
      <p:ext uri="{BB962C8B-B14F-4D97-AF65-F5344CB8AC3E}">
        <p14:creationId xmlns:p14="http://schemas.microsoft.com/office/powerpoint/2010/main" val="68429479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FUEL STATION LAYOUT</a:t>
            </a:r>
          </a:p>
        </p:txBody>
      </p:sp>
      <p:sp>
        <p:nvSpPr>
          <p:cNvPr id="6" name="Slide Number Placeholder 5"/>
          <p:cNvSpPr>
            <a:spLocks noGrp="1"/>
          </p:cNvSpPr>
          <p:nvPr>
            <p:ph type="sldNum" sz="quarter" idx="12"/>
          </p:nvPr>
        </p:nvSpPr>
        <p:spPr/>
        <p:txBody>
          <a:bodyPr/>
          <a:lstStyle/>
          <a:p>
            <a:fld id="{1EE46988-AC4D-4F63-B87E-083C11D6C622}" type="slidenum">
              <a:rPr lang="en-US" smtClean="0"/>
              <a:t>63</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C083EB49-61DB-41B7-817F-C4FC22F1B96A}"/>
              </a:ext>
            </a:extLst>
          </p:cNvPr>
          <p:cNvPicPr>
            <a:picLocks noChangeAspect="1"/>
          </p:cNvPicPr>
          <p:nvPr/>
        </p:nvPicPr>
        <p:blipFill>
          <a:blip r:embed="rId2"/>
          <a:stretch>
            <a:fillRect/>
          </a:stretch>
        </p:blipFill>
        <p:spPr>
          <a:xfrm rot="16200000">
            <a:off x="0" y="2159761"/>
            <a:ext cx="7772400" cy="5738877"/>
          </a:xfrm>
          <a:prstGeom prst="rect">
            <a:avLst/>
          </a:prstGeom>
        </p:spPr>
      </p:pic>
    </p:spTree>
    <p:extLst>
      <p:ext uri="{BB962C8B-B14F-4D97-AF65-F5344CB8AC3E}">
        <p14:creationId xmlns:p14="http://schemas.microsoft.com/office/powerpoint/2010/main" val="66722800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a:t>FSAE MICHIGAN 2018</a:t>
            </a:r>
          </a:p>
        </p:txBody>
      </p:sp>
      <p:sp>
        <p:nvSpPr>
          <p:cNvPr id="5" name="Slide Number Placeholder 4"/>
          <p:cNvSpPr>
            <a:spLocks noGrp="1"/>
          </p:cNvSpPr>
          <p:nvPr>
            <p:ph type="sldNum" sz="quarter" idx="12"/>
          </p:nvPr>
        </p:nvSpPr>
        <p:spPr/>
        <p:txBody>
          <a:bodyPr/>
          <a:lstStyle/>
          <a:p>
            <a:fld id="{1EE46988-AC4D-4F63-B87E-083C11D6C622}" type="slidenum">
              <a:rPr lang="en-US" smtClean="0"/>
              <a:t>64</a:t>
            </a:fld>
            <a:endParaRPr lang="en-US" dirty="0"/>
          </a:p>
        </p:txBody>
      </p:sp>
      <p:sp>
        <p:nvSpPr>
          <p:cNvPr id="6" name="Rectangle 5"/>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BRAKE LAYOUT</a:t>
            </a:r>
          </a:p>
        </p:txBody>
      </p:sp>
      <p:pic>
        <p:nvPicPr>
          <p:cNvPr id="2" name="Picture 1">
            <a:extLst>
              <a:ext uri="{FF2B5EF4-FFF2-40B4-BE49-F238E27FC236}">
                <a16:creationId xmlns:a16="http://schemas.microsoft.com/office/drawing/2014/main" id="{EBEAE47D-9CEE-4A3E-8093-8DB31E5112E8}"/>
              </a:ext>
            </a:extLst>
          </p:cNvPr>
          <p:cNvPicPr>
            <a:picLocks noChangeAspect="1"/>
          </p:cNvPicPr>
          <p:nvPr/>
        </p:nvPicPr>
        <p:blipFill>
          <a:blip r:embed="rId2"/>
          <a:stretch>
            <a:fillRect/>
          </a:stretch>
        </p:blipFill>
        <p:spPr>
          <a:xfrm rot="16200000">
            <a:off x="0" y="2662540"/>
            <a:ext cx="7772400" cy="4733319"/>
          </a:xfrm>
          <a:prstGeom prst="rect">
            <a:avLst/>
          </a:prstGeom>
        </p:spPr>
      </p:pic>
    </p:spTree>
    <p:extLst>
      <p:ext uri="{BB962C8B-B14F-4D97-AF65-F5344CB8AC3E}">
        <p14:creationId xmlns:p14="http://schemas.microsoft.com/office/powerpoint/2010/main" val="277761119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4066674"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PRACTICE TRACK</a:t>
            </a:r>
          </a:p>
        </p:txBody>
      </p:sp>
      <p:sp>
        <p:nvSpPr>
          <p:cNvPr id="7" name="Slide Number Placeholder 6"/>
          <p:cNvSpPr>
            <a:spLocks noGrp="1"/>
          </p:cNvSpPr>
          <p:nvPr>
            <p:ph type="sldNum" sz="quarter" idx="12"/>
          </p:nvPr>
        </p:nvSpPr>
        <p:spPr/>
        <p:txBody>
          <a:bodyPr/>
          <a:lstStyle/>
          <a:p>
            <a:fld id="{1EE46988-AC4D-4F63-B87E-083C11D6C622}" type="slidenum">
              <a:rPr lang="en-US" smtClean="0"/>
              <a:t>65</a:t>
            </a:fld>
            <a:endParaRPr lang="en-US"/>
          </a:p>
        </p:txBody>
      </p:sp>
      <p:sp>
        <p:nvSpPr>
          <p:cNvPr id="9"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B0A4D8E4-CEB6-4D89-BBAB-CA48E73B31F5}"/>
              </a:ext>
            </a:extLst>
          </p:cNvPr>
          <p:cNvPicPr>
            <a:picLocks noChangeAspect="1"/>
          </p:cNvPicPr>
          <p:nvPr/>
        </p:nvPicPr>
        <p:blipFill>
          <a:blip r:embed="rId2"/>
          <a:stretch>
            <a:fillRect/>
          </a:stretch>
        </p:blipFill>
        <p:spPr>
          <a:xfrm rot="16200000">
            <a:off x="6809" y="2529562"/>
            <a:ext cx="8088086" cy="5024676"/>
          </a:xfrm>
          <a:prstGeom prst="rect">
            <a:avLst/>
          </a:prstGeom>
        </p:spPr>
      </p:pic>
    </p:spTree>
    <p:extLst>
      <p:ext uri="{BB962C8B-B14F-4D97-AF65-F5344CB8AC3E}">
        <p14:creationId xmlns:p14="http://schemas.microsoft.com/office/powerpoint/2010/main" val="385267509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4066674"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PRACTICE TRACK</a:t>
            </a:r>
          </a:p>
        </p:txBody>
      </p:sp>
      <p:sp>
        <p:nvSpPr>
          <p:cNvPr id="7" name="Slide Number Placeholder 6"/>
          <p:cNvSpPr>
            <a:spLocks noGrp="1"/>
          </p:cNvSpPr>
          <p:nvPr>
            <p:ph type="sldNum" sz="quarter" idx="12"/>
          </p:nvPr>
        </p:nvSpPr>
        <p:spPr/>
        <p:txBody>
          <a:bodyPr/>
          <a:lstStyle/>
          <a:p>
            <a:fld id="{1EE46988-AC4D-4F63-B87E-083C11D6C622}" type="slidenum">
              <a:rPr lang="en-US" smtClean="0"/>
              <a:t>66</a:t>
            </a:fld>
            <a:endParaRPr lang="en-US"/>
          </a:p>
        </p:txBody>
      </p:sp>
      <p:sp>
        <p:nvSpPr>
          <p:cNvPr id="9"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2" name="Picture 1">
            <a:extLst>
              <a:ext uri="{FF2B5EF4-FFF2-40B4-BE49-F238E27FC236}">
                <a16:creationId xmlns:a16="http://schemas.microsoft.com/office/drawing/2014/main" id="{BEC7F3C6-8CC9-4FB7-821E-E3C3BD98332E}"/>
              </a:ext>
            </a:extLst>
          </p:cNvPr>
          <p:cNvPicPr>
            <a:picLocks noChangeAspect="1"/>
          </p:cNvPicPr>
          <p:nvPr/>
        </p:nvPicPr>
        <p:blipFill>
          <a:blip r:embed="rId2"/>
          <a:stretch>
            <a:fillRect/>
          </a:stretch>
        </p:blipFill>
        <p:spPr>
          <a:xfrm rot="16200000">
            <a:off x="0" y="2837981"/>
            <a:ext cx="7772400" cy="4382438"/>
          </a:xfrm>
          <a:prstGeom prst="rect">
            <a:avLst/>
          </a:prstGeom>
        </p:spPr>
      </p:pic>
    </p:spTree>
    <p:extLst>
      <p:ext uri="{BB962C8B-B14F-4D97-AF65-F5344CB8AC3E}">
        <p14:creationId xmlns:p14="http://schemas.microsoft.com/office/powerpoint/2010/main" val="112615821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ACCELERATION LAYOUT</a:t>
            </a:r>
          </a:p>
        </p:txBody>
      </p:sp>
      <p:sp>
        <p:nvSpPr>
          <p:cNvPr id="6" name="Slide Number Placeholder 5"/>
          <p:cNvSpPr>
            <a:spLocks noGrp="1"/>
          </p:cNvSpPr>
          <p:nvPr>
            <p:ph type="sldNum" sz="quarter" idx="12"/>
          </p:nvPr>
        </p:nvSpPr>
        <p:spPr/>
        <p:txBody>
          <a:bodyPr/>
          <a:lstStyle/>
          <a:p>
            <a:fld id="{1EE46988-AC4D-4F63-B87E-083C11D6C622}" type="slidenum">
              <a:rPr lang="en-US" smtClean="0"/>
              <a:t>67</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CF837EE0-06DE-497C-A00B-D4CDD1BAEA95}"/>
              </a:ext>
            </a:extLst>
          </p:cNvPr>
          <p:cNvPicPr>
            <a:picLocks noChangeAspect="1"/>
          </p:cNvPicPr>
          <p:nvPr/>
        </p:nvPicPr>
        <p:blipFill>
          <a:blip r:embed="rId2"/>
          <a:stretch>
            <a:fillRect/>
          </a:stretch>
        </p:blipFill>
        <p:spPr>
          <a:xfrm rot="16200000">
            <a:off x="-29117" y="2612480"/>
            <a:ext cx="8073571" cy="5134610"/>
          </a:xfrm>
          <a:prstGeom prst="rect">
            <a:avLst/>
          </a:prstGeom>
        </p:spPr>
      </p:pic>
    </p:spTree>
    <p:extLst>
      <p:ext uri="{BB962C8B-B14F-4D97-AF65-F5344CB8AC3E}">
        <p14:creationId xmlns:p14="http://schemas.microsoft.com/office/powerpoint/2010/main" val="312629563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44170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SKID PAD &amp; AUTOX LAYOUT</a:t>
            </a:r>
          </a:p>
        </p:txBody>
      </p:sp>
      <p:sp>
        <p:nvSpPr>
          <p:cNvPr id="6" name="Slide Number Placeholder 5"/>
          <p:cNvSpPr>
            <a:spLocks noGrp="1"/>
          </p:cNvSpPr>
          <p:nvPr>
            <p:ph type="sldNum" sz="quarter" idx="12"/>
          </p:nvPr>
        </p:nvSpPr>
        <p:spPr/>
        <p:txBody>
          <a:bodyPr/>
          <a:lstStyle/>
          <a:p>
            <a:fld id="{1EE46988-AC4D-4F63-B87E-083C11D6C622}" type="slidenum">
              <a:rPr lang="en-US" smtClean="0"/>
              <a:t>68</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2" name="Picture 1">
            <a:extLst>
              <a:ext uri="{FF2B5EF4-FFF2-40B4-BE49-F238E27FC236}">
                <a16:creationId xmlns:a16="http://schemas.microsoft.com/office/drawing/2014/main" id="{EBB6ACEF-D15E-4281-88B8-8A4512BF5900}"/>
              </a:ext>
            </a:extLst>
          </p:cNvPr>
          <p:cNvPicPr>
            <a:picLocks noChangeAspect="1"/>
          </p:cNvPicPr>
          <p:nvPr/>
        </p:nvPicPr>
        <p:blipFill>
          <a:blip r:embed="rId2"/>
          <a:stretch>
            <a:fillRect/>
          </a:stretch>
        </p:blipFill>
        <p:spPr>
          <a:xfrm rot="16200000">
            <a:off x="0" y="2442373"/>
            <a:ext cx="7772400" cy="5173653"/>
          </a:xfrm>
          <a:prstGeom prst="rect">
            <a:avLst/>
          </a:prstGeom>
        </p:spPr>
      </p:pic>
    </p:spTree>
    <p:extLst>
      <p:ext uri="{BB962C8B-B14F-4D97-AF65-F5344CB8AC3E}">
        <p14:creationId xmlns:p14="http://schemas.microsoft.com/office/powerpoint/2010/main" val="28270810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286124"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AUTOCROSS LAYOUT</a:t>
            </a:r>
          </a:p>
        </p:txBody>
      </p:sp>
      <p:sp>
        <p:nvSpPr>
          <p:cNvPr id="5" name="Slide Number Placeholder 4"/>
          <p:cNvSpPr>
            <a:spLocks noGrp="1"/>
          </p:cNvSpPr>
          <p:nvPr>
            <p:ph type="sldNum" sz="quarter" idx="12"/>
          </p:nvPr>
        </p:nvSpPr>
        <p:spPr/>
        <p:txBody>
          <a:bodyPr/>
          <a:lstStyle/>
          <a:p>
            <a:fld id="{1EE46988-AC4D-4F63-B87E-083C11D6C622}" type="slidenum">
              <a:rPr lang="en-US" smtClean="0"/>
              <a:t>69</a:t>
            </a:fld>
            <a:endParaRPr lang="en-US"/>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35BAD387-A84A-4E6C-BCEA-F71D177EF989}"/>
              </a:ext>
            </a:extLst>
          </p:cNvPr>
          <p:cNvPicPr>
            <a:picLocks noChangeAspect="1"/>
          </p:cNvPicPr>
          <p:nvPr/>
        </p:nvPicPr>
        <p:blipFill>
          <a:blip r:embed="rId2"/>
          <a:stretch>
            <a:fillRect/>
          </a:stretch>
        </p:blipFill>
        <p:spPr>
          <a:xfrm rot="16200000">
            <a:off x="4118" y="4425009"/>
            <a:ext cx="7772400" cy="1208382"/>
          </a:xfrm>
          <a:prstGeom prst="rect">
            <a:avLst/>
          </a:prstGeom>
        </p:spPr>
      </p:pic>
    </p:spTree>
    <p:extLst>
      <p:ext uri="{BB962C8B-B14F-4D97-AF65-F5344CB8AC3E}">
        <p14:creationId xmlns:p14="http://schemas.microsoft.com/office/powerpoint/2010/main" val="414856071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457200"/>
            <a:ext cx="5281863"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ENDURANCE &amp; FUEL EFFICIENCY LAYOUT</a:t>
            </a:r>
          </a:p>
        </p:txBody>
      </p:sp>
      <p:sp>
        <p:nvSpPr>
          <p:cNvPr id="7" name="Slide Number Placeholder 6"/>
          <p:cNvSpPr>
            <a:spLocks noGrp="1"/>
          </p:cNvSpPr>
          <p:nvPr>
            <p:ph type="sldNum" sz="quarter" idx="12"/>
          </p:nvPr>
        </p:nvSpPr>
        <p:spPr/>
        <p:txBody>
          <a:bodyPr/>
          <a:lstStyle/>
          <a:p>
            <a:fld id="{1EE46988-AC4D-4F63-B87E-083C11D6C622}" type="slidenum">
              <a:rPr lang="en-US" smtClean="0"/>
              <a:t>70</a:t>
            </a:fld>
            <a:endParaRPr lang="en-US"/>
          </a:p>
        </p:txBody>
      </p:sp>
      <p:sp>
        <p:nvSpPr>
          <p:cNvPr id="9"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849354" y="2348461"/>
            <a:ext cx="6264996" cy="3988647"/>
          </a:xfrm>
          <a:prstGeom prst="rect">
            <a:avLst/>
          </a:prstGeom>
        </p:spPr>
      </p:pic>
      <p:pic>
        <p:nvPicPr>
          <p:cNvPr id="2" name="Picture 1">
            <a:extLst>
              <a:ext uri="{FF2B5EF4-FFF2-40B4-BE49-F238E27FC236}">
                <a16:creationId xmlns:a16="http://schemas.microsoft.com/office/drawing/2014/main" id="{D328A54A-2E54-4F8E-96A2-2EFECBAEF958}"/>
              </a:ext>
            </a:extLst>
          </p:cNvPr>
          <p:cNvPicPr>
            <a:picLocks noChangeAspect="1"/>
          </p:cNvPicPr>
          <p:nvPr/>
        </p:nvPicPr>
        <p:blipFill>
          <a:blip r:embed="rId3"/>
          <a:stretch>
            <a:fillRect/>
          </a:stretch>
        </p:blipFill>
        <p:spPr>
          <a:xfrm rot="5400000">
            <a:off x="2415290" y="4028933"/>
            <a:ext cx="7772400" cy="1624463"/>
          </a:xfrm>
          <a:prstGeom prst="rect">
            <a:avLst/>
          </a:prstGeom>
        </p:spPr>
      </p:pic>
    </p:spTree>
    <p:extLst>
      <p:ext uri="{BB962C8B-B14F-4D97-AF65-F5344CB8AC3E}">
        <p14:creationId xmlns:p14="http://schemas.microsoft.com/office/powerpoint/2010/main" val="5812158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PLACES TO EAT</a:t>
            </a:r>
          </a:p>
        </p:txBody>
      </p:sp>
      <p:sp>
        <p:nvSpPr>
          <p:cNvPr id="5" name="Slide Number Placeholder 4"/>
          <p:cNvSpPr>
            <a:spLocks noGrp="1"/>
          </p:cNvSpPr>
          <p:nvPr>
            <p:ph type="sldNum" sz="quarter" idx="12"/>
          </p:nvPr>
        </p:nvSpPr>
        <p:spPr>
          <a:xfrm>
            <a:off x="5489258" y="9456319"/>
            <a:ext cx="1748790" cy="535517"/>
          </a:xfrm>
        </p:spPr>
        <p:txBody>
          <a:bodyPr/>
          <a:lstStyle/>
          <a:p>
            <a:fld id="{1EE46988-AC4D-4F63-B87E-083C11D6C622}" type="slidenum">
              <a:rPr lang="en-US" smtClean="0"/>
              <a:t>71</a:t>
            </a:fld>
            <a:endParaRPr lang="en-US" dirty="0"/>
          </a:p>
        </p:txBody>
      </p:sp>
      <p:sp>
        <p:nvSpPr>
          <p:cNvPr id="6" name="Footer Placeholder 1"/>
          <p:cNvSpPr>
            <a:spLocks noGrp="1"/>
          </p:cNvSpPr>
          <p:nvPr>
            <p:ph type="ftr" sz="quarter" idx="11"/>
          </p:nvPr>
        </p:nvSpPr>
        <p:spPr>
          <a:xfrm>
            <a:off x="2574607" y="945631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525F229B-32F1-426F-BCBB-3EA7FBA5D74F}"/>
              </a:ext>
            </a:extLst>
          </p:cNvPr>
          <p:cNvPicPr>
            <a:picLocks noChangeAspect="1"/>
          </p:cNvPicPr>
          <p:nvPr/>
        </p:nvPicPr>
        <p:blipFill>
          <a:blip r:embed="rId2"/>
          <a:stretch>
            <a:fillRect/>
          </a:stretch>
        </p:blipFill>
        <p:spPr>
          <a:xfrm>
            <a:off x="913518" y="985124"/>
            <a:ext cx="5945363" cy="8088152"/>
          </a:xfrm>
          <a:prstGeom prst="rect">
            <a:avLst/>
          </a:prstGeom>
        </p:spPr>
      </p:pic>
    </p:spTree>
    <p:extLst>
      <p:ext uri="{BB962C8B-B14F-4D97-AF65-F5344CB8AC3E}">
        <p14:creationId xmlns:p14="http://schemas.microsoft.com/office/powerpoint/2010/main" val="263626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PLACES TO EAT CONT.</a:t>
            </a:r>
          </a:p>
        </p:txBody>
      </p:sp>
      <p:sp>
        <p:nvSpPr>
          <p:cNvPr id="5" name="Slide Number Placeholder 4"/>
          <p:cNvSpPr>
            <a:spLocks noGrp="1"/>
          </p:cNvSpPr>
          <p:nvPr>
            <p:ph type="sldNum" sz="quarter" idx="12"/>
          </p:nvPr>
        </p:nvSpPr>
        <p:spPr/>
        <p:txBody>
          <a:bodyPr/>
          <a:lstStyle/>
          <a:p>
            <a:fld id="{1EE46988-AC4D-4F63-B87E-083C11D6C622}" type="slidenum">
              <a:rPr lang="en-US" smtClean="0"/>
              <a:t>72</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2" name="Picture 1">
            <a:extLst>
              <a:ext uri="{FF2B5EF4-FFF2-40B4-BE49-F238E27FC236}">
                <a16:creationId xmlns:a16="http://schemas.microsoft.com/office/drawing/2014/main" id="{E40423B9-1B9C-450E-A12C-07D25E918D63}"/>
              </a:ext>
            </a:extLst>
          </p:cNvPr>
          <p:cNvPicPr>
            <a:picLocks noChangeAspect="1"/>
          </p:cNvPicPr>
          <p:nvPr/>
        </p:nvPicPr>
        <p:blipFill>
          <a:blip r:embed="rId2"/>
          <a:stretch>
            <a:fillRect/>
          </a:stretch>
        </p:blipFill>
        <p:spPr>
          <a:xfrm>
            <a:off x="913518" y="1258773"/>
            <a:ext cx="5945363" cy="8331634"/>
          </a:xfrm>
          <a:prstGeom prst="rect">
            <a:avLst/>
          </a:prstGeom>
        </p:spPr>
      </p:pic>
    </p:spTree>
    <p:extLst>
      <p:ext uri="{BB962C8B-B14F-4D97-AF65-F5344CB8AC3E}">
        <p14:creationId xmlns:p14="http://schemas.microsoft.com/office/powerpoint/2010/main" val="189854433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8575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PLACES TO EAT CONT.</a:t>
            </a:r>
          </a:p>
        </p:txBody>
      </p:sp>
      <p:sp>
        <p:nvSpPr>
          <p:cNvPr id="5" name="Slide Number Placeholder 4"/>
          <p:cNvSpPr>
            <a:spLocks noGrp="1"/>
          </p:cNvSpPr>
          <p:nvPr>
            <p:ph type="sldNum" sz="quarter" idx="12"/>
          </p:nvPr>
        </p:nvSpPr>
        <p:spPr>
          <a:xfrm>
            <a:off x="5584508" y="9649255"/>
            <a:ext cx="1748790" cy="233265"/>
          </a:xfrm>
        </p:spPr>
        <p:txBody>
          <a:bodyPr/>
          <a:lstStyle/>
          <a:p>
            <a:fld id="{1EE46988-AC4D-4F63-B87E-083C11D6C622}" type="slidenum">
              <a:rPr lang="en-US" smtClean="0"/>
              <a:t>73</a:t>
            </a:fld>
            <a:endParaRPr lang="en-US" dirty="0"/>
          </a:p>
        </p:txBody>
      </p:sp>
      <p:sp>
        <p:nvSpPr>
          <p:cNvPr id="6" name="Footer Placeholder 1"/>
          <p:cNvSpPr>
            <a:spLocks noGrp="1"/>
          </p:cNvSpPr>
          <p:nvPr>
            <p:ph type="ftr" sz="quarter" idx="11"/>
          </p:nvPr>
        </p:nvSpPr>
        <p:spPr>
          <a:xfrm>
            <a:off x="2488883" y="9677615"/>
            <a:ext cx="2623185" cy="233265"/>
          </a:xfrm>
        </p:spPr>
        <p:txBody>
          <a:bodyPr/>
          <a:lstStyle/>
          <a:p>
            <a:r>
              <a:rPr lang="en-US" dirty="0"/>
              <a:t>FSAE MICHIGAN 2017</a:t>
            </a:r>
          </a:p>
        </p:txBody>
      </p:sp>
      <p:pic>
        <p:nvPicPr>
          <p:cNvPr id="2" name="Picture 1">
            <a:extLst>
              <a:ext uri="{FF2B5EF4-FFF2-40B4-BE49-F238E27FC236}">
                <a16:creationId xmlns:a16="http://schemas.microsoft.com/office/drawing/2014/main" id="{F719B404-E04B-4D0C-86C8-775EF159100B}"/>
              </a:ext>
            </a:extLst>
          </p:cNvPr>
          <p:cNvPicPr>
            <a:picLocks noChangeAspect="1"/>
          </p:cNvPicPr>
          <p:nvPr/>
        </p:nvPicPr>
        <p:blipFill>
          <a:blip r:embed="rId2"/>
          <a:stretch>
            <a:fillRect/>
          </a:stretch>
        </p:blipFill>
        <p:spPr>
          <a:xfrm>
            <a:off x="913518" y="905231"/>
            <a:ext cx="5945363" cy="8247937"/>
          </a:xfrm>
          <a:prstGeom prst="rect">
            <a:avLst/>
          </a:prstGeom>
        </p:spPr>
      </p:pic>
    </p:spTree>
    <p:extLst>
      <p:ext uri="{BB962C8B-B14F-4D97-AF65-F5344CB8AC3E}">
        <p14:creationId xmlns:p14="http://schemas.microsoft.com/office/powerpoint/2010/main" val="173477915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MOTORCYCLE SHOPS</a:t>
            </a:r>
          </a:p>
        </p:txBody>
      </p:sp>
      <p:sp>
        <p:nvSpPr>
          <p:cNvPr id="3" name="Content Placeholder 2"/>
          <p:cNvSpPr>
            <a:spLocks noGrp="1"/>
          </p:cNvSpPr>
          <p:nvPr>
            <p:ph idx="1"/>
          </p:nvPr>
        </p:nvSpPr>
        <p:spPr>
          <a:xfrm>
            <a:off x="441634" y="1196362"/>
            <a:ext cx="6889131" cy="6613289"/>
          </a:xfrm>
        </p:spPr>
        <p:txBody>
          <a:bodyPr numCol="2">
            <a:noAutofit/>
          </a:bodyPr>
          <a:lstStyle/>
          <a:p>
            <a:pPr marL="0" indent="0">
              <a:buNone/>
            </a:pPr>
            <a:endParaRPr lang="en-US" sz="9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9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9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9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9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74</a:t>
            </a:fld>
            <a:endParaRPr lang="en-US"/>
          </a:p>
        </p:txBody>
      </p:sp>
      <p:sp>
        <p:nvSpPr>
          <p:cNvPr id="6" name="Rectangle 5"/>
          <p:cNvSpPr/>
          <p:nvPr/>
        </p:nvSpPr>
        <p:spPr>
          <a:xfrm>
            <a:off x="0" y="3987542"/>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FIRE EXTINGUISHER SUPPLIERS</a:t>
            </a:r>
          </a:p>
        </p:txBody>
      </p:sp>
      <p:sp>
        <p:nvSpPr>
          <p:cNvPr id="8" name="Content Placeholder 2"/>
          <p:cNvSpPr txBox="1">
            <a:spLocks/>
          </p:cNvSpPr>
          <p:nvPr/>
        </p:nvSpPr>
        <p:spPr>
          <a:xfrm>
            <a:off x="594510" y="7919615"/>
            <a:ext cx="6889131" cy="1183107"/>
          </a:xfrm>
          <a:prstGeom prst="rect">
            <a:avLst/>
          </a:prstGeom>
        </p:spPr>
        <p:txBody>
          <a:bodyPr vert="horz" lIns="91440" tIns="45720" rIns="91440" bIns="45720" numCol="2" rtlCol="0">
            <a:noAutofit/>
          </a:bodyPr>
          <a:lst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a:lstStyle>
          <a:p>
            <a:pPr marL="0" indent="0">
              <a:buFont typeface="Arial" panose="020B0604020202020204" pitchFamily="34" charset="0"/>
              <a:buNone/>
            </a:pPr>
            <a:endParaRPr lang="en-US" sz="800" dirty="0">
              <a:solidFill>
                <a:schemeClr val="tx1">
                  <a:lumMod val="65000"/>
                  <a:lumOff val="35000"/>
                </a:schemeClr>
              </a:solidFill>
              <a:cs typeface="Lao UI" panose="020B0502040204020203" pitchFamily="34" charset="0"/>
            </a:endParaRPr>
          </a:p>
        </p:txBody>
      </p:sp>
      <p:sp>
        <p:nvSpPr>
          <p:cNvPr id="9"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18" name="Picture 17">
            <a:extLst>
              <a:ext uri="{FF2B5EF4-FFF2-40B4-BE49-F238E27FC236}">
                <a16:creationId xmlns:a16="http://schemas.microsoft.com/office/drawing/2014/main" id="{2CAFE3C2-47A1-4966-B3E1-14033D8E6BC5}"/>
              </a:ext>
            </a:extLst>
          </p:cNvPr>
          <p:cNvPicPr>
            <a:picLocks noChangeAspect="1"/>
          </p:cNvPicPr>
          <p:nvPr/>
        </p:nvPicPr>
        <p:blipFill>
          <a:blip r:embed="rId2"/>
          <a:stretch>
            <a:fillRect/>
          </a:stretch>
        </p:blipFill>
        <p:spPr>
          <a:xfrm>
            <a:off x="594510" y="1384577"/>
            <a:ext cx="5945363" cy="1433498"/>
          </a:xfrm>
          <a:prstGeom prst="rect">
            <a:avLst/>
          </a:prstGeom>
        </p:spPr>
      </p:pic>
      <p:pic>
        <p:nvPicPr>
          <p:cNvPr id="19" name="Picture 18">
            <a:extLst>
              <a:ext uri="{FF2B5EF4-FFF2-40B4-BE49-F238E27FC236}">
                <a16:creationId xmlns:a16="http://schemas.microsoft.com/office/drawing/2014/main" id="{68C25A0E-A266-4969-A99C-916C3FFDAD66}"/>
              </a:ext>
            </a:extLst>
          </p:cNvPr>
          <p:cNvPicPr>
            <a:picLocks noChangeAspect="1"/>
          </p:cNvPicPr>
          <p:nvPr/>
        </p:nvPicPr>
        <p:blipFill>
          <a:blip r:embed="rId3"/>
          <a:stretch>
            <a:fillRect/>
          </a:stretch>
        </p:blipFill>
        <p:spPr>
          <a:xfrm>
            <a:off x="594509" y="4726704"/>
            <a:ext cx="5945363" cy="2036114"/>
          </a:xfrm>
          <a:prstGeom prst="rect">
            <a:avLst/>
          </a:prstGeom>
        </p:spPr>
      </p:pic>
    </p:spTree>
    <p:extLst>
      <p:ext uri="{BB962C8B-B14F-4D97-AF65-F5344CB8AC3E}">
        <p14:creationId xmlns:p14="http://schemas.microsoft.com/office/powerpoint/2010/main" val="250467177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RACING SUPPLIES</a:t>
            </a:r>
          </a:p>
        </p:txBody>
      </p:sp>
      <p:sp>
        <p:nvSpPr>
          <p:cNvPr id="2" name="TextBox 1"/>
          <p:cNvSpPr txBox="1"/>
          <p:nvPr/>
        </p:nvSpPr>
        <p:spPr>
          <a:xfrm>
            <a:off x="649706" y="1269297"/>
            <a:ext cx="6588342" cy="600164"/>
          </a:xfrm>
          <a:prstGeom prst="rect">
            <a:avLst/>
          </a:prstGeom>
          <a:noFill/>
        </p:spPr>
        <p:txBody>
          <a:bodyPr wrap="square" rtlCol="0">
            <a:spAutoFit/>
          </a:bodyPr>
          <a:lstStyle/>
          <a:p>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7" name="Slide Number Placeholder 6"/>
          <p:cNvSpPr>
            <a:spLocks noGrp="1"/>
          </p:cNvSpPr>
          <p:nvPr>
            <p:ph type="sldNum" sz="quarter" idx="12"/>
          </p:nvPr>
        </p:nvSpPr>
        <p:spPr/>
        <p:txBody>
          <a:bodyPr/>
          <a:lstStyle/>
          <a:p>
            <a:fld id="{1EE46988-AC4D-4F63-B87E-083C11D6C622}" type="slidenum">
              <a:rPr lang="en-US" smtClean="0"/>
              <a:t>75</a:t>
            </a:fld>
            <a:endParaRPr lang="en-US" dirty="0"/>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9415785B-5D9E-48B8-93F5-C9C6D8A11FB1}"/>
              </a:ext>
            </a:extLst>
          </p:cNvPr>
          <p:cNvPicPr>
            <a:picLocks noChangeAspect="1"/>
          </p:cNvPicPr>
          <p:nvPr/>
        </p:nvPicPr>
        <p:blipFill>
          <a:blip r:embed="rId2"/>
          <a:stretch>
            <a:fillRect/>
          </a:stretch>
        </p:blipFill>
        <p:spPr>
          <a:xfrm>
            <a:off x="649706" y="1349922"/>
            <a:ext cx="6588342" cy="3214871"/>
          </a:xfrm>
          <a:prstGeom prst="rect">
            <a:avLst/>
          </a:prstGeom>
        </p:spPr>
      </p:pic>
    </p:spTree>
    <p:extLst>
      <p:ext uri="{BB962C8B-B14F-4D97-AF65-F5344CB8AC3E}">
        <p14:creationId xmlns:p14="http://schemas.microsoft.com/office/powerpoint/2010/main" val="15702922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283D1766-EAFC-4210-AE4E-ADBD52E33B0E}"/>
              </a:ext>
            </a:extLst>
          </p:cNvPr>
          <p:cNvPicPr>
            <a:picLocks noGrp="1" noChangeAspect="1"/>
          </p:cNvPicPr>
          <p:nvPr>
            <p:ph idx="1"/>
          </p:nvPr>
        </p:nvPicPr>
        <p:blipFill>
          <a:blip r:embed="rId2"/>
          <a:stretch>
            <a:fillRect/>
          </a:stretch>
        </p:blipFill>
        <p:spPr>
          <a:xfrm>
            <a:off x="406400" y="1421662"/>
            <a:ext cx="6831648" cy="4819650"/>
          </a:xfrm>
          <a:prstGeom prst="rect">
            <a:avLst/>
          </a:prstGeom>
        </p:spPr>
      </p:pic>
      <p:sp>
        <p:nvSpPr>
          <p:cNvPr id="5" name="Slide Number Placeholder 4"/>
          <p:cNvSpPr>
            <a:spLocks noGrp="1"/>
          </p:cNvSpPr>
          <p:nvPr>
            <p:ph type="sldNum" sz="quarter" idx="12"/>
          </p:nvPr>
        </p:nvSpPr>
        <p:spPr/>
        <p:txBody>
          <a:bodyPr/>
          <a:lstStyle/>
          <a:p>
            <a:fld id="{1EE46988-AC4D-4F63-B87E-083C11D6C622}" type="slidenum">
              <a:rPr lang="en-US" smtClean="0"/>
              <a:t>76</a:t>
            </a:fld>
            <a:endParaRPr lang="en-US"/>
          </a:p>
        </p:txBody>
      </p:sp>
      <p:sp>
        <p:nvSpPr>
          <p:cNvPr id="6" name="Rectangle 5"/>
          <p:cNvSpPr/>
          <p:nvPr/>
        </p:nvSpPr>
        <p:spPr>
          <a:xfrm>
            <a:off x="0" y="391636"/>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ADDITIONAL RACE SHOPS</a:t>
            </a:r>
          </a:p>
        </p:txBody>
      </p:sp>
      <p:sp>
        <p:nvSpPr>
          <p:cNvPr id="7" name="Content Placeholder 2"/>
          <p:cNvSpPr txBox="1">
            <a:spLocks/>
          </p:cNvSpPr>
          <p:nvPr/>
        </p:nvSpPr>
        <p:spPr>
          <a:xfrm>
            <a:off x="3750769" y="1422942"/>
            <a:ext cx="2612884" cy="4818370"/>
          </a:xfrm>
          <a:prstGeom prst="rect">
            <a:avLst/>
          </a:prstGeom>
        </p:spPr>
        <p:txBody>
          <a:bodyPr vert="horz" lIns="91440" tIns="45720" rIns="91440" bIns="45720" rtlCol="0">
            <a:normAutofit/>
          </a:bodyPr>
          <a:lst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a:lstStyle>
          <a:p>
            <a:pPr marL="0" indent="0">
              <a:buFont typeface="Arial" panose="020B0604020202020204" pitchFamily="34" charset="0"/>
              <a:buNone/>
            </a:pPr>
            <a:endParaRPr lang="en-US" sz="1000" dirty="0">
              <a:solidFill>
                <a:schemeClr val="tx1">
                  <a:lumMod val="75000"/>
                  <a:lumOff val="25000"/>
                </a:schemeClr>
              </a:solidFill>
              <a:latin typeface="Lao UI" panose="020B0502040204020203" pitchFamily="34" charset="0"/>
              <a:cs typeface="Lao UI" panose="020B0502040204020203" pitchFamily="34" charset="0"/>
            </a:endParaRP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Tree>
    <p:extLst>
      <p:ext uri="{BB962C8B-B14F-4D97-AF65-F5344CB8AC3E}">
        <p14:creationId xmlns:p14="http://schemas.microsoft.com/office/powerpoint/2010/main" val="196497751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EE46988-AC4D-4F63-B87E-083C11D6C622}" type="slidenum">
              <a:rPr lang="en-US" smtClean="0"/>
              <a:t>77</a:t>
            </a:fld>
            <a:endParaRPr lang="en-US"/>
          </a:p>
        </p:txBody>
      </p:sp>
      <p:sp>
        <p:nvSpPr>
          <p:cNvPr id="6" name="Rectangle 5"/>
          <p:cNvSpPr/>
          <p:nvPr/>
        </p:nvSpPr>
        <p:spPr>
          <a:xfrm>
            <a:off x="0" y="391636"/>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LOCAL BUSINESS GUIDE</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3" name="Picture 2">
            <a:extLst>
              <a:ext uri="{FF2B5EF4-FFF2-40B4-BE49-F238E27FC236}">
                <a16:creationId xmlns:a16="http://schemas.microsoft.com/office/drawing/2014/main" id="{28165B10-7C86-4C60-8715-F68FE3A7AD9E}"/>
              </a:ext>
            </a:extLst>
          </p:cNvPr>
          <p:cNvPicPr>
            <a:picLocks noChangeAspect="1"/>
          </p:cNvPicPr>
          <p:nvPr/>
        </p:nvPicPr>
        <p:blipFill>
          <a:blip r:embed="rId2"/>
          <a:stretch>
            <a:fillRect/>
          </a:stretch>
        </p:blipFill>
        <p:spPr>
          <a:xfrm>
            <a:off x="766759" y="1253031"/>
            <a:ext cx="6238875" cy="3390900"/>
          </a:xfrm>
          <a:prstGeom prst="rect">
            <a:avLst/>
          </a:prstGeom>
        </p:spPr>
      </p:pic>
      <p:pic>
        <p:nvPicPr>
          <p:cNvPr id="4" name="Picture 3">
            <a:extLst>
              <a:ext uri="{FF2B5EF4-FFF2-40B4-BE49-F238E27FC236}">
                <a16:creationId xmlns:a16="http://schemas.microsoft.com/office/drawing/2014/main" id="{974D605B-5D6D-4622-80AA-24DE03EB4FD5}"/>
              </a:ext>
            </a:extLst>
          </p:cNvPr>
          <p:cNvPicPr>
            <a:picLocks noChangeAspect="1"/>
          </p:cNvPicPr>
          <p:nvPr/>
        </p:nvPicPr>
        <p:blipFill>
          <a:blip r:embed="rId3"/>
          <a:stretch>
            <a:fillRect/>
          </a:stretch>
        </p:blipFill>
        <p:spPr>
          <a:xfrm>
            <a:off x="766759" y="4643931"/>
            <a:ext cx="6238875" cy="3498583"/>
          </a:xfrm>
          <a:prstGeom prst="rect">
            <a:avLst/>
          </a:prstGeom>
        </p:spPr>
      </p:pic>
      <p:pic>
        <p:nvPicPr>
          <p:cNvPr id="7" name="Picture 6">
            <a:extLst>
              <a:ext uri="{FF2B5EF4-FFF2-40B4-BE49-F238E27FC236}">
                <a16:creationId xmlns:a16="http://schemas.microsoft.com/office/drawing/2014/main" id="{77213E8C-0A1C-4FD1-B372-2122DC41417F}"/>
              </a:ext>
            </a:extLst>
          </p:cNvPr>
          <p:cNvPicPr>
            <a:picLocks noChangeAspect="1"/>
          </p:cNvPicPr>
          <p:nvPr/>
        </p:nvPicPr>
        <p:blipFill>
          <a:blip r:embed="rId4"/>
          <a:stretch>
            <a:fillRect/>
          </a:stretch>
        </p:blipFill>
        <p:spPr>
          <a:xfrm>
            <a:off x="766759" y="8997849"/>
            <a:ext cx="6830832" cy="324800"/>
          </a:xfrm>
          <a:prstGeom prst="rect">
            <a:avLst/>
          </a:prstGeom>
        </p:spPr>
      </p:pic>
      <p:pic>
        <p:nvPicPr>
          <p:cNvPr id="9" name="Picture 8">
            <a:extLst>
              <a:ext uri="{FF2B5EF4-FFF2-40B4-BE49-F238E27FC236}">
                <a16:creationId xmlns:a16="http://schemas.microsoft.com/office/drawing/2014/main" id="{31E9BD4A-255E-4538-B897-CD75350C1C57}"/>
              </a:ext>
            </a:extLst>
          </p:cNvPr>
          <p:cNvPicPr>
            <a:picLocks noChangeAspect="1"/>
          </p:cNvPicPr>
          <p:nvPr/>
        </p:nvPicPr>
        <p:blipFill>
          <a:blip r:embed="rId5"/>
          <a:stretch>
            <a:fillRect/>
          </a:stretch>
        </p:blipFill>
        <p:spPr>
          <a:xfrm>
            <a:off x="766759" y="8186840"/>
            <a:ext cx="4420632" cy="203000"/>
          </a:xfrm>
          <a:prstGeom prst="rect">
            <a:avLst/>
          </a:prstGeom>
        </p:spPr>
      </p:pic>
    </p:spTree>
    <p:extLst>
      <p:ext uri="{BB962C8B-B14F-4D97-AF65-F5344CB8AC3E}">
        <p14:creationId xmlns:p14="http://schemas.microsoft.com/office/powerpoint/2010/main" val="318478952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EE46988-AC4D-4F63-B87E-083C11D6C622}" type="slidenum">
              <a:rPr lang="en-US" smtClean="0"/>
              <a:t>78</a:t>
            </a:fld>
            <a:endParaRPr lang="en-US"/>
          </a:p>
        </p:txBody>
      </p:sp>
      <p:sp>
        <p:nvSpPr>
          <p:cNvPr id="6" name="Rectangle 5"/>
          <p:cNvSpPr/>
          <p:nvPr/>
        </p:nvSpPr>
        <p:spPr>
          <a:xfrm>
            <a:off x="0" y="391636"/>
            <a:ext cx="3067050"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SURVIVAL LIST</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p:cNvSpPr/>
          <p:nvPr/>
        </p:nvSpPr>
        <p:spPr>
          <a:xfrm>
            <a:off x="714374" y="1127165"/>
            <a:ext cx="6599873" cy="6340197"/>
          </a:xfrm>
          <a:prstGeom prst="rect">
            <a:avLst/>
          </a:prstGeom>
        </p:spPr>
        <p:txBody>
          <a:bodyPr wrap="square">
            <a:spAutoFit/>
          </a:bodyPr>
          <a:lstStyle/>
          <a:p>
            <a:r>
              <a:rPr lang="en-US" sz="1000" dirty="0">
                <a:solidFill>
                  <a:schemeClr val="tx1">
                    <a:lumMod val="75000"/>
                    <a:lumOff val="25000"/>
                  </a:schemeClr>
                </a:solidFill>
                <a:cs typeface="Lao UI" panose="020B0502040204020203" pitchFamily="34" charset="0"/>
              </a:rPr>
              <a:t>We suggest you bring (or wear, as appropriate) the following to ensure that you are comfortable and prepared for just about anything.  (Temperatures were in the low 40s in 2006 &amp; 2007.  In 2016, we had rain, snow and sleet as well as very cold and windy weather during the Endurance event)</a:t>
            </a:r>
          </a:p>
          <a:p>
            <a:endParaRPr lang="en-US" sz="1000" dirty="0">
              <a:solidFill>
                <a:schemeClr val="tx1">
                  <a:lumMod val="75000"/>
                  <a:lumOff val="25000"/>
                </a:schemeClr>
              </a:solidFill>
              <a:cs typeface="Lao UI" panose="020B0502040204020203" pitchFamily="34" charset="0"/>
            </a:endParaRPr>
          </a:p>
          <a:p>
            <a:r>
              <a:rPr lang="en-US" sz="1000" dirty="0">
                <a:solidFill>
                  <a:schemeClr val="tx1">
                    <a:lumMod val="75000"/>
                    <a:lumOff val="25000"/>
                  </a:schemeClr>
                </a:solidFill>
                <a:cs typeface="Lao UI" panose="020B0502040204020203" pitchFamily="34" charset="0"/>
              </a:rPr>
              <a:t>Long pants</a:t>
            </a:r>
          </a:p>
          <a:p>
            <a:r>
              <a:rPr lang="en-US" sz="1000" dirty="0">
                <a:solidFill>
                  <a:schemeClr val="tx1">
                    <a:lumMod val="75000"/>
                    <a:lumOff val="25000"/>
                  </a:schemeClr>
                </a:solidFill>
                <a:cs typeface="Lao UI" panose="020B0502040204020203" pitchFamily="34" charset="0"/>
              </a:rPr>
              <a:t>Comfortable, close-toed shoes (absolutely no sandals)</a:t>
            </a:r>
          </a:p>
          <a:p>
            <a:r>
              <a:rPr lang="en-US" sz="1000" dirty="0">
                <a:solidFill>
                  <a:schemeClr val="tx1">
                    <a:lumMod val="75000"/>
                    <a:lumOff val="25000"/>
                  </a:schemeClr>
                </a:solidFill>
                <a:cs typeface="Lao UI" panose="020B0502040204020203" pitchFamily="34" charset="0"/>
              </a:rPr>
              <a:t>Heavy jacket </a:t>
            </a:r>
          </a:p>
          <a:p>
            <a:r>
              <a:rPr lang="en-US" sz="1000" dirty="0">
                <a:solidFill>
                  <a:schemeClr val="tx1">
                    <a:lumMod val="75000"/>
                    <a:lumOff val="25000"/>
                  </a:schemeClr>
                </a:solidFill>
                <a:cs typeface="Lao UI" panose="020B0502040204020203" pitchFamily="34" charset="0"/>
              </a:rPr>
              <a:t>Rain slicker (please do not wear red or yellow)</a:t>
            </a:r>
          </a:p>
          <a:p>
            <a:r>
              <a:rPr lang="en-US" sz="1000" dirty="0">
                <a:solidFill>
                  <a:schemeClr val="tx1">
                    <a:lumMod val="75000"/>
                    <a:lumOff val="25000"/>
                  </a:schemeClr>
                </a:solidFill>
                <a:cs typeface="Lao UI" panose="020B0502040204020203" pitchFamily="34" charset="0"/>
              </a:rPr>
              <a:t>An umbrella</a:t>
            </a:r>
          </a:p>
          <a:p>
            <a:r>
              <a:rPr lang="en-US" sz="1000" dirty="0">
                <a:solidFill>
                  <a:schemeClr val="tx1">
                    <a:lumMod val="75000"/>
                    <a:lumOff val="25000"/>
                  </a:schemeClr>
                </a:solidFill>
                <a:cs typeface="Lao UI" panose="020B0502040204020203" pitchFamily="34" charset="0"/>
              </a:rPr>
              <a:t>Extra sweatshirt(s).  Dressing in layers is very highly recommended. </a:t>
            </a:r>
          </a:p>
          <a:p>
            <a:r>
              <a:rPr lang="en-US" sz="1000" dirty="0">
                <a:solidFill>
                  <a:schemeClr val="tx1">
                    <a:lumMod val="75000"/>
                    <a:lumOff val="25000"/>
                  </a:schemeClr>
                </a:solidFill>
                <a:cs typeface="Lao UI" panose="020B0502040204020203" pitchFamily="34" charset="0"/>
              </a:rPr>
              <a:t>Gloves </a:t>
            </a:r>
          </a:p>
          <a:p>
            <a:r>
              <a:rPr lang="en-US" sz="1000" dirty="0">
                <a:solidFill>
                  <a:schemeClr val="tx1">
                    <a:lumMod val="75000"/>
                    <a:lumOff val="25000"/>
                  </a:schemeClr>
                </a:solidFill>
                <a:cs typeface="Lao UI" panose="020B0502040204020203" pitchFamily="34" charset="0"/>
              </a:rPr>
              <a:t>Thermal under layer(s)</a:t>
            </a:r>
          </a:p>
          <a:p>
            <a:r>
              <a:rPr lang="en-US" sz="1000" dirty="0">
                <a:solidFill>
                  <a:schemeClr val="tx1">
                    <a:lumMod val="75000"/>
                    <a:lumOff val="25000"/>
                  </a:schemeClr>
                </a:solidFill>
                <a:cs typeface="Lao UI" panose="020B0502040204020203" pitchFamily="34" charset="0"/>
              </a:rPr>
              <a:t>Hat (we suggest both a cap and a winter hat)</a:t>
            </a:r>
          </a:p>
          <a:p>
            <a:r>
              <a:rPr lang="en-US" sz="1000" dirty="0">
                <a:solidFill>
                  <a:schemeClr val="tx1">
                    <a:lumMod val="75000"/>
                    <a:lumOff val="25000"/>
                  </a:schemeClr>
                </a:solidFill>
                <a:cs typeface="Lao UI" panose="020B0502040204020203" pitchFamily="34" charset="0"/>
              </a:rPr>
              <a:t>Ear muffs</a:t>
            </a:r>
          </a:p>
          <a:p>
            <a:r>
              <a:rPr lang="en-US" sz="1000" dirty="0">
                <a:solidFill>
                  <a:schemeClr val="tx1">
                    <a:lumMod val="75000"/>
                    <a:lumOff val="25000"/>
                  </a:schemeClr>
                </a:solidFill>
                <a:cs typeface="Lao UI" panose="020B0502040204020203" pitchFamily="34" charset="0"/>
              </a:rPr>
              <a:t>Spare pair of dry shoes and socks</a:t>
            </a:r>
          </a:p>
          <a:p>
            <a:r>
              <a:rPr lang="en-US" sz="1000" dirty="0">
                <a:solidFill>
                  <a:schemeClr val="tx1">
                    <a:lumMod val="75000"/>
                    <a:lumOff val="25000"/>
                  </a:schemeClr>
                </a:solidFill>
                <a:cs typeface="Lao UI" panose="020B0502040204020203" pitchFamily="34" charset="0"/>
              </a:rPr>
              <a:t>Hand warmers/toe warmers</a:t>
            </a:r>
          </a:p>
          <a:p>
            <a:r>
              <a:rPr lang="en-US" sz="1000" dirty="0">
                <a:solidFill>
                  <a:schemeClr val="tx1">
                    <a:lumMod val="75000"/>
                    <a:lumOff val="25000"/>
                  </a:schemeClr>
                </a:solidFill>
                <a:cs typeface="Lao UI" panose="020B0502040204020203" pitchFamily="34" charset="0"/>
              </a:rPr>
              <a:t>Sunscreen</a:t>
            </a:r>
          </a:p>
          <a:p>
            <a:r>
              <a:rPr lang="en-US" sz="1000" dirty="0">
                <a:solidFill>
                  <a:schemeClr val="tx1">
                    <a:lumMod val="75000"/>
                    <a:lumOff val="25000"/>
                  </a:schemeClr>
                </a:solidFill>
                <a:cs typeface="Lao UI" panose="020B0502040204020203" pitchFamily="34" charset="0"/>
              </a:rPr>
              <a:t>Lip Balm with SPF</a:t>
            </a:r>
          </a:p>
          <a:p>
            <a:r>
              <a:rPr lang="en-US" sz="1000" dirty="0">
                <a:solidFill>
                  <a:schemeClr val="tx1">
                    <a:lumMod val="75000"/>
                    <a:lumOff val="25000"/>
                  </a:schemeClr>
                </a:solidFill>
                <a:cs typeface="Lao UI" panose="020B0502040204020203" pitchFamily="34" charset="0"/>
              </a:rPr>
              <a:t>Insect Repellant</a:t>
            </a:r>
          </a:p>
          <a:p>
            <a:r>
              <a:rPr lang="en-US" sz="1000" dirty="0">
                <a:solidFill>
                  <a:schemeClr val="tx1">
                    <a:lumMod val="75000"/>
                    <a:lumOff val="25000"/>
                  </a:schemeClr>
                </a:solidFill>
                <a:cs typeface="Lao UI" panose="020B0502040204020203" pitchFamily="34" charset="0"/>
              </a:rPr>
              <a:t>Anti-bacterial waterless hand sanitizer</a:t>
            </a:r>
          </a:p>
          <a:p>
            <a:r>
              <a:rPr lang="en-US" sz="1000" dirty="0">
                <a:solidFill>
                  <a:schemeClr val="tx1">
                    <a:lumMod val="75000"/>
                    <a:lumOff val="25000"/>
                  </a:schemeClr>
                </a:solidFill>
                <a:cs typeface="Lao UI" panose="020B0502040204020203" pitchFamily="34" charset="0"/>
              </a:rPr>
              <a:t>Sunglasses</a:t>
            </a:r>
          </a:p>
          <a:p>
            <a:r>
              <a:rPr lang="en-US" sz="1000" dirty="0">
                <a:solidFill>
                  <a:schemeClr val="tx1">
                    <a:lumMod val="75000"/>
                    <a:lumOff val="25000"/>
                  </a:schemeClr>
                </a:solidFill>
                <a:cs typeface="Lao UI" panose="020B0502040204020203" pitchFamily="34" charset="0"/>
              </a:rPr>
              <a:t>Tissues</a:t>
            </a:r>
          </a:p>
          <a:p>
            <a:r>
              <a:rPr lang="en-US" sz="1000" dirty="0">
                <a:solidFill>
                  <a:schemeClr val="tx1">
                    <a:lumMod val="75000"/>
                    <a:lumOff val="25000"/>
                  </a:schemeClr>
                </a:solidFill>
                <a:cs typeface="Lao UI" panose="020B0502040204020203" pitchFamily="34" charset="0"/>
              </a:rPr>
              <a:t>Aspirin / Ibuprofen</a:t>
            </a:r>
          </a:p>
          <a:p>
            <a:r>
              <a:rPr lang="en-US" sz="1000" dirty="0">
                <a:solidFill>
                  <a:schemeClr val="tx1">
                    <a:lumMod val="75000"/>
                    <a:lumOff val="25000"/>
                  </a:schemeClr>
                </a:solidFill>
                <a:cs typeface="Lao UI" panose="020B0502040204020203" pitchFamily="34" charset="0"/>
              </a:rPr>
              <a:t>Allergy medication</a:t>
            </a:r>
          </a:p>
          <a:p>
            <a:r>
              <a:rPr lang="en-US" sz="1000" dirty="0">
                <a:solidFill>
                  <a:schemeClr val="tx1">
                    <a:lumMod val="75000"/>
                    <a:lumOff val="25000"/>
                  </a:schemeClr>
                </a:solidFill>
                <a:cs typeface="Lao UI" panose="020B0502040204020203" pitchFamily="34" charset="0"/>
              </a:rPr>
              <a:t>Band Aids</a:t>
            </a:r>
          </a:p>
          <a:p>
            <a:r>
              <a:rPr lang="en-US" sz="1000" dirty="0">
                <a:solidFill>
                  <a:schemeClr val="tx1">
                    <a:lumMod val="75000"/>
                    <a:lumOff val="25000"/>
                  </a:schemeClr>
                </a:solidFill>
                <a:cs typeface="Lao UI" panose="020B0502040204020203" pitchFamily="34" charset="0"/>
              </a:rPr>
              <a:t>Ace Bandages</a:t>
            </a:r>
          </a:p>
          <a:p>
            <a:r>
              <a:rPr lang="en-US" sz="1000" dirty="0">
                <a:solidFill>
                  <a:schemeClr val="tx1">
                    <a:lumMod val="75000"/>
                    <a:lumOff val="25000"/>
                  </a:schemeClr>
                </a:solidFill>
                <a:cs typeface="Lao UI" panose="020B0502040204020203" pitchFamily="34" charset="0"/>
              </a:rPr>
              <a:t>Antacids</a:t>
            </a:r>
          </a:p>
          <a:p>
            <a:r>
              <a:rPr lang="en-US" sz="1000" dirty="0">
                <a:solidFill>
                  <a:schemeClr val="tx1">
                    <a:lumMod val="75000"/>
                    <a:lumOff val="25000"/>
                  </a:schemeClr>
                </a:solidFill>
                <a:cs typeface="Lao UI" panose="020B0502040204020203" pitchFamily="34" charset="0"/>
              </a:rPr>
              <a:t>Water bottle</a:t>
            </a:r>
          </a:p>
          <a:p>
            <a:r>
              <a:rPr lang="en-US" sz="1000" dirty="0">
                <a:solidFill>
                  <a:schemeClr val="tx1">
                    <a:lumMod val="75000"/>
                    <a:lumOff val="25000"/>
                  </a:schemeClr>
                </a:solidFill>
                <a:cs typeface="Lao UI" panose="020B0502040204020203" pitchFamily="34" charset="0"/>
              </a:rPr>
              <a:t>Small cooler with snacks / plastic bottles of drink</a:t>
            </a:r>
          </a:p>
          <a:p>
            <a:r>
              <a:rPr lang="en-US" sz="1000" dirty="0">
                <a:solidFill>
                  <a:schemeClr val="tx1">
                    <a:lumMod val="75000"/>
                    <a:lumOff val="25000"/>
                  </a:schemeClr>
                </a:solidFill>
                <a:cs typeface="Lao UI" panose="020B0502040204020203" pitchFamily="34" charset="0"/>
              </a:rPr>
              <a:t>Pen &amp; paper</a:t>
            </a:r>
          </a:p>
          <a:p>
            <a:r>
              <a:rPr lang="en-US" sz="1000" dirty="0">
                <a:solidFill>
                  <a:schemeClr val="tx1">
                    <a:lumMod val="75000"/>
                    <a:lumOff val="25000"/>
                  </a:schemeClr>
                </a:solidFill>
                <a:cs typeface="Lao UI" panose="020B0502040204020203" pitchFamily="34" charset="0"/>
              </a:rPr>
              <a:t>Business cards</a:t>
            </a:r>
          </a:p>
          <a:p>
            <a:r>
              <a:rPr lang="en-US" sz="1000" dirty="0">
                <a:solidFill>
                  <a:schemeClr val="tx1">
                    <a:lumMod val="75000"/>
                    <a:lumOff val="25000"/>
                  </a:schemeClr>
                </a:solidFill>
                <a:cs typeface="Lao UI" panose="020B0502040204020203" pitchFamily="34" charset="0"/>
              </a:rPr>
              <a:t>Cell phone</a:t>
            </a:r>
          </a:p>
          <a:p>
            <a:r>
              <a:rPr lang="en-US" sz="1000" dirty="0">
                <a:solidFill>
                  <a:schemeClr val="tx1">
                    <a:lumMod val="75000"/>
                    <a:lumOff val="25000"/>
                  </a:schemeClr>
                </a:solidFill>
                <a:cs typeface="Lao UI" panose="020B0502040204020203" pitchFamily="34" charset="0"/>
              </a:rPr>
              <a:t>Ear plugs</a:t>
            </a:r>
          </a:p>
          <a:p>
            <a:r>
              <a:rPr lang="en-US" sz="1000" dirty="0">
                <a:solidFill>
                  <a:schemeClr val="tx1">
                    <a:lumMod val="75000"/>
                    <a:lumOff val="25000"/>
                  </a:schemeClr>
                </a:solidFill>
                <a:cs typeface="Lao UI" panose="020B0502040204020203" pitchFamily="34" charset="0"/>
              </a:rPr>
              <a:t>Lawn chair</a:t>
            </a:r>
          </a:p>
          <a:p>
            <a:r>
              <a:rPr lang="en-US" sz="1000" dirty="0">
                <a:solidFill>
                  <a:schemeClr val="tx1">
                    <a:lumMod val="75000"/>
                    <a:lumOff val="25000"/>
                  </a:schemeClr>
                </a:solidFill>
                <a:cs typeface="Lao UI" panose="020B0502040204020203" pitchFamily="34" charset="0"/>
              </a:rPr>
              <a:t>Stadium Blanket</a:t>
            </a:r>
          </a:p>
          <a:p>
            <a:r>
              <a:rPr lang="en-US" sz="1000" dirty="0">
                <a:solidFill>
                  <a:schemeClr val="tx1">
                    <a:lumMod val="75000"/>
                    <a:lumOff val="25000"/>
                  </a:schemeClr>
                </a:solidFill>
                <a:cs typeface="Lao UI" panose="020B0502040204020203" pitchFamily="34" charset="0"/>
              </a:rPr>
              <a:t>Camera (may not be used in some areas/assignments)</a:t>
            </a:r>
          </a:p>
          <a:p>
            <a:r>
              <a:rPr lang="en-US" sz="1000" dirty="0">
                <a:solidFill>
                  <a:schemeClr val="tx1">
                    <a:lumMod val="75000"/>
                    <a:lumOff val="25000"/>
                  </a:schemeClr>
                </a:solidFill>
                <a:cs typeface="Lao UI" panose="020B0502040204020203" pitchFamily="34" charset="0"/>
              </a:rPr>
              <a:t>Backpack to contain your belongings</a:t>
            </a:r>
          </a:p>
          <a:p>
            <a:r>
              <a:rPr lang="en-US" sz="1000" dirty="0">
                <a:solidFill>
                  <a:schemeClr val="tx1">
                    <a:lumMod val="75000"/>
                    <a:lumOff val="25000"/>
                  </a:schemeClr>
                </a:solidFill>
                <a:cs typeface="Lao UI" panose="020B0502040204020203" pitchFamily="34" charset="0"/>
              </a:rPr>
              <a:t>Large clear plastic bag (labeled with your name) to protect your belongings if it rains</a:t>
            </a:r>
          </a:p>
          <a:p>
            <a:endParaRPr lang="en-US" sz="1000" dirty="0">
              <a:solidFill>
                <a:schemeClr val="tx1">
                  <a:lumMod val="75000"/>
                  <a:lumOff val="25000"/>
                </a:schemeClr>
              </a:solidFill>
              <a:cs typeface="Lao UI" panose="020B0502040204020203" pitchFamily="34" charset="0"/>
            </a:endParaRPr>
          </a:p>
          <a:p>
            <a:endParaRPr lang="en-US" sz="800" dirty="0">
              <a:solidFill>
                <a:schemeClr val="tx1">
                  <a:lumMod val="75000"/>
                  <a:lumOff val="25000"/>
                </a:schemeClr>
              </a:solidFill>
              <a:cs typeface="Lao UI" panose="020B0502040204020203" pitchFamily="34" charset="0"/>
            </a:endParaRPr>
          </a:p>
          <a:p>
            <a:r>
              <a:rPr lang="en-US" sz="800" dirty="0">
                <a:solidFill>
                  <a:schemeClr val="tx1">
                    <a:lumMod val="75000"/>
                    <a:lumOff val="25000"/>
                  </a:schemeClr>
                </a:solidFill>
                <a:cs typeface="Lao UI" panose="020B0502040204020203" pitchFamily="34" charset="0"/>
              </a:rPr>
              <a:t>Anything else you think you might need to be comfortable!</a:t>
            </a:r>
          </a:p>
        </p:txBody>
      </p:sp>
    </p:spTree>
    <p:extLst>
      <p:ext uri="{BB962C8B-B14F-4D97-AF65-F5344CB8AC3E}">
        <p14:creationId xmlns:p14="http://schemas.microsoft.com/office/powerpoint/2010/main" val="92912527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413527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TIMING AND SCORING TECHNOLOGY</a:t>
            </a:r>
          </a:p>
        </p:txBody>
      </p:sp>
      <p:sp>
        <p:nvSpPr>
          <p:cNvPr id="3" name="Content Placeholder 2"/>
          <p:cNvSpPr>
            <a:spLocks noGrp="1"/>
          </p:cNvSpPr>
          <p:nvPr>
            <p:ph idx="1"/>
          </p:nvPr>
        </p:nvSpPr>
        <p:spPr>
          <a:xfrm>
            <a:off x="414037" y="1138988"/>
            <a:ext cx="6889131" cy="8365959"/>
          </a:xfrm>
        </p:spPr>
        <p:txBody>
          <a:bodyPr numCol="1">
            <a:noAutofit/>
          </a:bodyPr>
          <a:lstStyle/>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a:p>
            <a:pPr marL="0" indent="0">
              <a:buNone/>
            </a:pPr>
            <a:endParaRPr lang="en-US" sz="1100" dirty="0">
              <a:solidFill>
                <a:schemeClr val="tx1">
                  <a:lumMod val="65000"/>
                  <a:lumOff val="35000"/>
                </a:schemeClr>
              </a:solidFill>
              <a:latin typeface="Lao UI" panose="020B0502040204020203" pitchFamily="34" charset="0"/>
              <a:cs typeface="Lao UI" panose="020B0502040204020203" pitchFamily="34" charset="0"/>
            </a:endParaRPr>
          </a:p>
        </p:txBody>
      </p:sp>
      <p:sp>
        <p:nvSpPr>
          <p:cNvPr id="5" name="Slide Number Placeholder 4"/>
          <p:cNvSpPr>
            <a:spLocks noGrp="1"/>
          </p:cNvSpPr>
          <p:nvPr>
            <p:ph type="sldNum" sz="quarter" idx="12"/>
          </p:nvPr>
        </p:nvSpPr>
        <p:spPr/>
        <p:txBody>
          <a:bodyPr/>
          <a:lstStyle/>
          <a:p>
            <a:fld id="{1EE46988-AC4D-4F63-B87E-083C11D6C622}" type="slidenum">
              <a:rPr lang="en-US" smtClean="0"/>
              <a:t>79</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pic>
        <p:nvPicPr>
          <p:cNvPr id="2" name="Picture 1">
            <a:extLst>
              <a:ext uri="{FF2B5EF4-FFF2-40B4-BE49-F238E27FC236}">
                <a16:creationId xmlns:a16="http://schemas.microsoft.com/office/drawing/2014/main" id="{C19692F8-AE5F-414D-ABF8-D6058B3253BF}"/>
              </a:ext>
            </a:extLst>
          </p:cNvPr>
          <p:cNvPicPr>
            <a:picLocks noChangeAspect="1"/>
          </p:cNvPicPr>
          <p:nvPr/>
        </p:nvPicPr>
        <p:blipFill>
          <a:blip r:embed="rId2"/>
          <a:stretch>
            <a:fillRect/>
          </a:stretch>
        </p:blipFill>
        <p:spPr>
          <a:xfrm>
            <a:off x="414037" y="2129284"/>
            <a:ext cx="6944327" cy="5270328"/>
          </a:xfrm>
          <a:prstGeom prst="rect">
            <a:avLst/>
          </a:prstGeom>
        </p:spPr>
      </p:pic>
    </p:spTree>
    <p:extLst>
      <p:ext uri="{BB962C8B-B14F-4D97-AF65-F5344CB8AC3E}">
        <p14:creationId xmlns:p14="http://schemas.microsoft.com/office/powerpoint/2010/main" val="89261752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BIOGRAPHIES</a:t>
            </a:r>
          </a:p>
        </p:txBody>
      </p:sp>
      <p:sp>
        <p:nvSpPr>
          <p:cNvPr id="5" name="Slide Number Placeholder 4"/>
          <p:cNvSpPr>
            <a:spLocks noGrp="1"/>
          </p:cNvSpPr>
          <p:nvPr>
            <p:ph type="sldNum" sz="quarter" idx="12"/>
          </p:nvPr>
        </p:nvSpPr>
        <p:spPr/>
        <p:txBody>
          <a:bodyPr/>
          <a:lstStyle/>
          <a:p>
            <a:fld id="{1EE46988-AC4D-4F63-B87E-083C11D6C622}" type="slidenum">
              <a:rPr lang="en-US" smtClean="0"/>
              <a:t>80</a:t>
            </a:fld>
            <a:endParaRPr lang="en-US"/>
          </a:p>
        </p:txBody>
      </p:sp>
      <p:sp>
        <p:nvSpPr>
          <p:cNvPr id="6" name="Footer Placeholder 1"/>
          <p:cNvSpPr>
            <a:spLocks noGrp="1"/>
          </p:cNvSpPr>
          <p:nvPr>
            <p:ph type="ftr" sz="quarter" idx="11"/>
          </p:nvPr>
        </p:nvSpPr>
        <p:spPr>
          <a:xfrm>
            <a:off x="2574606" y="9323168"/>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6B36D1C2-33A9-4FC5-9DD6-4DF9B022B0BB}"/>
              </a:ext>
            </a:extLst>
          </p:cNvPr>
          <p:cNvSpPr/>
          <p:nvPr/>
        </p:nvSpPr>
        <p:spPr>
          <a:xfrm>
            <a:off x="685798" y="1336613"/>
            <a:ext cx="6400800" cy="7294305"/>
          </a:xfrm>
          <a:prstGeom prst="rect">
            <a:avLst/>
          </a:prstGeom>
        </p:spPr>
        <p:txBody>
          <a:bodyPr wrap="square">
            <a:spAutoFit/>
          </a:bodyPr>
          <a:lstStyle/>
          <a:p>
            <a:r>
              <a:rPr lang="en-US" sz="1200" b="1" dirty="0"/>
              <a:t>Steven (Steve) Fox</a:t>
            </a:r>
            <a:r>
              <a:rPr lang="en-US" sz="1200" dirty="0"/>
              <a:t>:  Chief Design Judge &amp; Design Event Captain  Alma Mater:  Iowa State Law Enforcement Academy, U.S. Army Military Police Academy.  Employment History:  </a:t>
            </a:r>
            <a:r>
              <a:rPr lang="en-US" sz="1200" dirty="0" err="1"/>
              <a:t>PowerTrain</a:t>
            </a:r>
            <a:r>
              <a:rPr lang="en-US" sz="1200" dirty="0"/>
              <a:t> Technology, President / Director of Engineering, ‘01+.  Quarter Master Industries, Design Engineer, 20 years, new product development, manufacturing, testing.  Expertise:  Skilled Mechanic, Journeyman Machinist, Power transmission design over a broad spectrum of applications, Engine Development, Materials Selection &amp; (Lean) Manufacturing Engineering.  Over 40 years motorsports / engineering career.  Past Chief Design Judge- Formula Student Germany, Formula Student Austria, Formula Student India.  Design Captain- FSAE-Virginia ’08 &amp; ’09.  SAE Industrial Lecturer.  Currently resides in:  IL  First car:  ’70 Camaro Z-28, (no power steering, power brakes, or AC)  Favorite Racecars:  Porsche 917-30 &amp; McLaren M8.  Sadly, today’s liability concerns will never let that much power to weight ratio loose on a racetrack again…  Design Judge since:  1999 when recruited by Carroll Smith</a:t>
            </a:r>
          </a:p>
          <a:p>
            <a:endParaRPr lang="en-US" sz="1200" dirty="0"/>
          </a:p>
          <a:p>
            <a:endParaRPr lang="en-US" sz="1200" dirty="0"/>
          </a:p>
          <a:p>
            <a:r>
              <a:rPr lang="en-US" sz="1200" b="1" dirty="0"/>
              <a:t>Anthony (Tony) </a:t>
            </a:r>
            <a:r>
              <a:rPr lang="en-US" sz="1200" b="1" dirty="0" err="1"/>
              <a:t>Lyscio</a:t>
            </a:r>
            <a:r>
              <a:rPr lang="en-US" sz="1200" dirty="0"/>
              <a:t>:  Chief Design Judge &amp; Design Event Captain  Alma Mater:  University of Minnesota: B.M.E.- Mechanical Engineering;  Purdue University: M.S.E. - Design Engineering;  Indiana University: M.B.A.  Employment History:  SpaceX - ‘15+;  GM - Adv. Technologies, Camaro Lead Suspension Design Engineer, Vehicle Dynamics Adv. Development- Vehicle Dynamics Dev., Vehicle Handling Lab- Analysis/Test Engineer, Concept / Advanced Vehicle Integration-Design Engineer.  Race Engineer Consultant  Expertise:  Suspension /Steering / Chassis Design and Development, Data Acquisition, Race Engineering.  Currently resides in:  CA  First love:  ‘69 Camaro 327/4-speed.  Favorite racecar:  Ford GT40.  Proof that revenge can be a very productive emotion.  Design Judge since:  2001</a:t>
            </a:r>
          </a:p>
          <a:p>
            <a:endParaRPr lang="en-US" sz="1200" dirty="0"/>
          </a:p>
          <a:p>
            <a:endParaRPr lang="en-US" sz="1200" dirty="0"/>
          </a:p>
          <a:p>
            <a:r>
              <a:rPr lang="en-US" sz="1200" b="1" dirty="0"/>
              <a:t>William (Bill) Riley:  </a:t>
            </a:r>
            <a:r>
              <a:rPr lang="en-US" sz="1200" dirty="0"/>
              <a:t>Chief Design Judge &amp; Design Event Captain  Alma Mater:  Cornell University: BS and MEng Mechanical Engineering.  Employment History:  Cornell Formula SAE (3 Years), Chassis Team Leader (1 Year).  FSAE Rules Committee (9 Years), Ford Motorsports (including assignment with Jaguar Formula 1) and Advanced Engine Engineering (7 Years).  General Motors: Combustion and Cylinder Head Design (4 Years).  Space Exploration Technologies: Senior Director of Structures Engineer ‘10 +.  Expertise:  Chassis Structures, design &amp; analysis.  Composites, Composites FEA, Engine Component Design, Combustion.  Currently resides in:  CA  First car:  '84 Mercury Topaz 2-Door GS that went to 230,000 miles.  Favorite racecar:  I like them all!  Design Judge since:  2008</a:t>
            </a:r>
          </a:p>
          <a:p>
            <a:endParaRPr lang="en-US" sz="1200" dirty="0"/>
          </a:p>
          <a:p>
            <a:endParaRPr lang="en-US" sz="1200" dirty="0"/>
          </a:p>
          <a:p>
            <a:r>
              <a:rPr lang="en-US" sz="1200" b="1" dirty="0"/>
              <a:t>Shiva </a:t>
            </a:r>
            <a:r>
              <a:rPr lang="en-US" sz="1200" b="1" dirty="0" err="1"/>
              <a:t>Aher</a:t>
            </a:r>
            <a:r>
              <a:rPr lang="en-US" sz="1200" b="1" dirty="0"/>
              <a:t>:  </a:t>
            </a:r>
            <a:r>
              <a:rPr lang="en-US" sz="1200" dirty="0"/>
              <a:t>Alma Mater:  Pune University:  MS in Mechanical Engineering – Mechanical Design  Employment History:  ‘05+: Ricardo, Inc: Senior Project Engineer – Engines:  Expertise:  Powertrain Design and Development  Currently Resides in:  MI  Favorite Race Car:  Bugatti with 16 cylinder engine  Design Judge since:  2017</a:t>
            </a:r>
          </a:p>
        </p:txBody>
      </p:sp>
    </p:spTree>
    <p:extLst>
      <p:ext uri="{BB962C8B-B14F-4D97-AF65-F5344CB8AC3E}">
        <p14:creationId xmlns:p14="http://schemas.microsoft.com/office/powerpoint/2010/main" val="178337743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81</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5C75A576-B1FD-4A65-BA58-1177E71D9D53}"/>
              </a:ext>
            </a:extLst>
          </p:cNvPr>
          <p:cNvSpPr/>
          <p:nvPr/>
        </p:nvSpPr>
        <p:spPr>
          <a:xfrm>
            <a:off x="685800" y="1382047"/>
            <a:ext cx="6400800" cy="7294305"/>
          </a:xfrm>
          <a:prstGeom prst="rect">
            <a:avLst/>
          </a:prstGeom>
        </p:spPr>
        <p:txBody>
          <a:bodyPr wrap="square">
            <a:spAutoFit/>
          </a:bodyPr>
          <a:lstStyle/>
          <a:p>
            <a:r>
              <a:rPr lang="en-US" sz="1200" b="1" dirty="0"/>
              <a:t>Ryan </a:t>
            </a:r>
            <a:r>
              <a:rPr lang="en-US" sz="1200" b="1" dirty="0" err="1"/>
              <a:t>Arens</a:t>
            </a:r>
            <a:r>
              <a:rPr lang="en-US" sz="1200" b="1" dirty="0"/>
              <a:t>: </a:t>
            </a:r>
            <a:r>
              <a:rPr lang="en-US" sz="1200" dirty="0"/>
              <a:t>Alma Mater:  Northern Illinois University: BS and MS in Mechanical Engineering. Employment History: Honda R&amp;D Americas Expertise: Suspension Design, Tire Development, Overall Vehicle dynamics, Component Design, 5 yrs. Formula SAE experience Currently resides in: OH First car(s): ’91 Honda CRX Favorite racecar: Lotus 99T, Red Bull RB7 Design Judge since: 2012</a:t>
            </a:r>
          </a:p>
          <a:p>
            <a:endParaRPr lang="en-US" sz="1200" dirty="0"/>
          </a:p>
          <a:p>
            <a:r>
              <a:rPr lang="en-US" sz="1200" b="1" dirty="0"/>
              <a:t>William Attard: </a:t>
            </a:r>
            <a:r>
              <a:rPr lang="en-US" sz="1200" dirty="0"/>
              <a:t>Alma Mater</a:t>
            </a:r>
            <a:r>
              <a:rPr lang="en-US" sz="1200" b="1" dirty="0"/>
              <a:t>:  </a:t>
            </a:r>
            <a:r>
              <a:rPr lang="en-US" sz="1200" dirty="0"/>
              <a:t>University of Melbourne - Australia. BE, BSc, PhD in Mechanical Engineering.  Employment History:  Chrysler, MAHLE Powertrain; Perkins Engineering; Bishop Rotary Valve  Expertise:  Powertrain R&amp;D (combustion, fuels, turbocharging, engine design).  Currently resides in:  MI  First Car:  ‘80 Holden Commodore.  Favorite racecar:  VL Commodore Group A Touring Car  Design Judge since:  2008: FS-UK,  2009-FSAE-MI</a:t>
            </a:r>
          </a:p>
          <a:p>
            <a:endParaRPr lang="en-US" sz="1200" dirty="0"/>
          </a:p>
          <a:p>
            <a:endParaRPr lang="en-US" sz="1200" dirty="0"/>
          </a:p>
          <a:p>
            <a:r>
              <a:rPr lang="en-US" sz="1200" b="1" dirty="0" err="1"/>
              <a:t>Siddarth</a:t>
            </a:r>
            <a:r>
              <a:rPr lang="en-US" sz="1200" b="1" dirty="0"/>
              <a:t> ‘Sid’ </a:t>
            </a:r>
            <a:r>
              <a:rPr lang="en-US" sz="1200" b="1" dirty="0" err="1"/>
              <a:t>Attravanam</a:t>
            </a:r>
            <a:r>
              <a:rPr lang="en-US" sz="1200" b="1" dirty="0"/>
              <a:t>: </a:t>
            </a:r>
            <a:r>
              <a:rPr lang="en-US" sz="1200" dirty="0"/>
              <a:t>Alma Mater: University of Texas at Arlington: BS (Hons.) in Mechanical Engineering (minor in Electrical Engineering) Employment History: ‘14 – present: Cooper Tire &amp; Rubber Company: Manager-Tire &amp; Vehicle Dynamics, Vehicle Modeling, Simulation and Track Testing; ‘13 – ‘14 </a:t>
            </a:r>
            <a:r>
              <a:rPr lang="en-US" sz="1200" dirty="0" err="1"/>
              <a:t>OptimumG</a:t>
            </a:r>
            <a:r>
              <a:rPr lang="en-US" sz="1200" dirty="0"/>
              <a:t>: Vehicle Dynamics Intern; Jan ’13 – June ’13: </a:t>
            </a:r>
            <a:r>
              <a:rPr lang="en-US" sz="1200" dirty="0" err="1"/>
              <a:t>Fixrim</a:t>
            </a:r>
            <a:r>
              <a:rPr lang="en-US" sz="1200" dirty="0"/>
              <a:t> Racing: Track Engineer, data acquisition setup, vehicle setup, tuning, driver coach.  Expertise: Vehicle handling modeling, simulation and testing, data acquisition setup, driver metrics. Currently Resides in:  OH  First car: ‘01 Toyota Celica GTS Favorite Race Car: Ferrari F2004 driven by Michael Schumacher. Judge since: 2015</a:t>
            </a:r>
          </a:p>
          <a:p>
            <a:endParaRPr lang="en-US" sz="1200" b="1" dirty="0"/>
          </a:p>
          <a:p>
            <a:endParaRPr lang="en-US" sz="1200" b="1" dirty="0"/>
          </a:p>
          <a:p>
            <a:r>
              <a:rPr lang="en-US" sz="1200" b="1" dirty="0"/>
              <a:t>Robert Bailey, P.E</a:t>
            </a:r>
            <a:r>
              <a:rPr lang="en-US" sz="1200" dirty="0"/>
              <a:t>.:  Alma Mater:  US Air Force Academy: BS in Mechanical Engineering; University of Dayton: MS in Mechanical Engineering.  Employment History:  Engineering Systems, Inc. ‘13+: Engineering Consultant.  US Air Force ‘03 – ’13: Mechanical Engineer, Assistant Professor at the US Air Force Academy, Operations Director of the Applied Mechanics Lab.  Expertise:  Manufacturing technologies, machine design, failure analysis, powertrain development, vehicle dynamics, program management.  Currently resides in:  CO  First Car:  ’83 Dodge Shelby Charger.  Favorite racecar:  Toss-up between the Mazda 787B or the Lotus 38.  Design Judge since:  2013</a:t>
            </a:r>
          </a:p>
          <a:p>
            <a:endParaRPr lang="en-US" sz="1200" dirty="0"/>
          </a:p>
          <a:p>
            <a:endParaRPr lang="en-US" sz="1200" dirty="0"/>
          </a:p>
          <a:p>
            <a:r>
              <a:rPr lang="en-US" sz="1200" b="1" dirty="0"/>
              <a:t>Ryan </a:t>
            </a:r>
            <a:r>
              <a:rPr lang="en-US" sz="1200" b="1" dirty="0" err="1"/>
              <a:t>Baldi</a:t>
            </a:r>
            <a:r>
              <a:rPr lang="en-US" sz="1200" dirty="0"/>
              <a:t>:  Alma Mater:  Rochester Institute of Technology: Mechanical Engineering. Employment History:  ’15-Present: Pratt &amp; Miller Engineering – IndyCar Simulation Engineer; ‘12-‘15: Richard Childress Racing – Lead Vehicle Performance Engineer, NSCS Race Engineer; ‘10-‘12: Tesla Motors, Brake System Design Engineer  Expertise:  Vehicle dynamic simulation, race engineering, circuit &amp; rig testing, brake system design and testing  Currently Resides in:  MI  First car: ‘98 Saturn SW2 Wagon  Favorite Race Car: Porsche 956  Design Judge since: 2014</a:t>
            </a:r>
          </a:p>
          <a:p>
            <a:endParaRPr lang="en-US" sz="1200" dirty="0"/>
          </a:p>
          <a:p>
            <a:endParaRPr lang="en-US" sz="1200" dirty="0"/>
          </a:p>
        </p:txBody>
      </p:sp>
    </p:spTree>
    <p:extLst>
      <p:ext uri="{BB962C8B-B14F-4D97-AF65-F5344CB8AC3E}">
        <p14:creationId xmlns:p14="http://schemas.microsoft.com/office/powerpoint/2010/main" val="81623389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82</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E6BFEEDF-9699-499D-9172-C61ECBB57351}"/>
              </a:ext>
            </a:extLst>
          </p:cNvPr>
          <p:cNvSpPr/>
          <p:nvPr/>
        </p:nvSpPr>
        <p:spPr>
          <a:xfrm>
            <a:off x="397042" y="1301978"/>
            <a:ext cx="6400800" cy="8032968"/>
          </a:xfrm>
          <a:prstGeom prst="rect">
            <a:avLst/>
          </a:prstGeom>
        </p:spPr>
        <p:txBody>
          <a:bodyPr wrap="square">
            <a:spAutoFit/>
          </a:bodyPr>
          <a:lstStyle/>
          <a:p>
            <a:r>
              <a:rPr lang="en-US" sz="1200" b="1" dirty="0"/>
              <a:t>John Barrick</a:t>
            </a:r>
            <a:r>
              <a:rPr lang="en-US" sz="1200" dirty="0"/>
              <a:t>: Alma Mater:  </a:t>
            </a:r>
            <a:r>
              <a:rPr lang="en-US" sz="1200" dirty="0" err="1"/>
              <a:t>Rensselear</a:t>
            </a:r>
            <a:r>
              <a:rPr lang="en-US" sz="1200" dirty="0"/>
              <a:t> Polytechnic University, MS Mechanical Engineering  Employment History:  General Motors Engineering, Chassis, Suspension, and Program Engineering Management for Cadillac V Series.  Expertise:  Suspension, Chassis, Kinematics  FSAE Experience:  4 years as a Presentation Judge  Currently resides in:  MI  First Car:  ‘68 Pontiac Catalina  Favorite Race Car:  ‘67 STP-Paxton 4 Wheel Drive Turbine Car #40  Design Judge since:  2017</a:t>
            </a:r>
          </a:p>
          <a:p>
            <a:endParaRPr lang="en-US" sz="1200" dirty="0"/>
          </a:p>
          <a:p>
            <a:endParaRPr lang="en-US" sz="1200" dirty="0"/>
          </a:p>
          <a:p>
            <a:r>
              <a:rPr lang="en-US" sz="1200" b="1" dirty="0"/>
              <a:t>Martin </a:t>
            </a:r>
            <a:r>
              <a:rPr lang="en-US" sz="1200" b="1" dirty="0" err="1"/>
              <a:t>Belley</a:t>
            </a:r>
            <a:r>
              <a:rPr lang="en-US" sz="1200" b="1" dirty="0"/>
              <a:t>:  </a:t>
            </a:r>
            <a:r>
              <a:rPr lang="en-US" sz="1200" dirty="0"/>
              <a:t>Alma Mater:  École de </a:t>
            </a:r>
            <a:r>
              <a:rPr lang="en-US" sz="1200" dirty="0" err="1"/>
              <a:t>Technologie</a:t>
            </a:r>
            <a:r>
              <a:rPr lang="en-US" sz="1200" dirty="0"/>
              <a:t> </a:t>
            </a:r>
            <a:r>
              <a:rPr lang="en-US" sz="1200" dirty="0" err="1"/>
              <a:t>Supérieure</a:t>
            </a:r>
            <a:r>
              <a:rPr lang="en-US" sz="1200" dirty="0"/>
              <a:t> (ETS):  BS in Electrical Engineering  Employment History: ‘06 – Present: Electrical Design Engineer at Robert Bosch LLC (USA) and Robert Bosch GmbH (Germany)  Expertise:  Electronic controls for Diesel and gasoline powertrains, design validation, combustion engines  Currently Resides in:  MI  First Car: ’87 Ford Escort GT  Favorite Race Car:  Mercedes Benz 190E 2.3-16  Design Judge since:  2016</a:t>
            </a:r>
          </a:p>
          <a:p>
            <a:endParaRPr lang="en-US" sz="1200" dirty="0"/>
          </a:p>
          <a:p>
            <a:endParaRPr lang="en-US" sz="1200" dirty="0"/>
          </a:p>
          <a:p>
            <a:r>
              <a:rPr lang="en-US" sz="1200" b="1" dirty="0"/>
              <a:t>Jude </a:t>
            </a:r>
            <a:r>
              <a:rPr lang="en-US" sz="1200" b="1" dirty="0" err="1"/>
              <a:t>Berthault</a:t>
            </a:r>
            <a:r>
              <a:rPr lang="en-US" sz="1200" b="1" dirty="0"/>
              <a:t>: </a:t>
            </a:r>
            <a:r>
              <a:rPr lang="en-US" sz="1200" dirty="0"/>
              <a:t>Alma Mater: Ecole de </a:t>
            </a:r>
            <a:r>
              <a:rPr lang="en-US" sz="1200" dirty="0" err="1"/>
              <a:t>Technologie</a:t>
            </a:r>
            <a:r>
              <a:rPr lang="en-US" sz="1200" dirty="0"/>
              <a:t> </a:t>
            </a:r>
            <a:r>
              <a:rPr lang="en-US" sz="1200" dirty="0" err="1"/>
              <a:t>Superieure</a:t>
            </a:r>
            <a:r>
              <a:rPr lang="en-US" sz="1200" dirty="0"/>
              <a:t> (ETS): FSAE Fellowship 03’-09’</a:t>
            </a:r>
          </a:p>
          <a:p>
            <a:r>
              <a:rPr lang="en-US" sz="1200" dirty="0"/>
              <a:t>Employment History: 2010: Joe Gibbs Racing: NASCAR Chassis Design Engineer; 2011-13: Essex Parts Services / AP Racing: Created Dynamometer for high performance brake system testing; 2013-15: Chip </a:t>
            </a:r>
            <a:r>
              <a:rPr lang="en-US" sz="1200" dirty="0" err="1"/>
              <a:t>Ganassi</a:t>
            </a:r>
            <a:r>
              <a:rPr lang="en-US" sz="1200" dirty="0"/>
              <a:t> Racing: NASCAR Design Engineer. 2015-Current: Ford Motor Company: Product Development Engineer, Engine Systems &amp; Components for Hybrid Electric Vehicles. Currently Resides in: MI First Car: Rust lightened ‘89 Toyota Corolla Station Wagon  Favorite Race Car:  My CCM “Jet Speed” Hockey Skates!  Design Judge since: 2014</a:t>
            </a:r>
          </a:p>
          <a:p>
            <a:endParaRPr lang="en-US" sz="1200" dirty="0"/>
          </a:p>
          <a:p>
            <a:endParaRPr lang="en-US" sz="1200" dirty="0"/>
          </a:p>
          <a:p>
            <a:r>
              <a:rPr lang="en-US" sz="1200" b="1" dirty="0"/>
              <a:t>Michael Black:  </a:t>
            </a:r>
            <a:r>
              <a:rPr lang="en-US" sz="1200" dirty="0"/>
              <a:t>Alma Mater:  Rutgers Mechanical Engineering ‘90, Licensed Professional Engineer.  Employment History:  Ford Motor Company, 15+ Years Automotive Body and Body Structure Product Design.  Military Contractor, Machine Design.  Initiated Rutgers FSAE Team '89.  FSAE Volunteer since 1995.  Expertise:  Automotive Structures, Metallic Materials, Threaded Fasteners, Chassis Design.  Currently resides in:  MI  First car: '72 Merc Colony Park Wagon w/ 429 engine &amp; simulated wood grain side panels.  Favorite racecar:  McLaren MP4 F1 driven by Ayrton Senna or any car driven by Senna.  Design judge since:  2000</a:t>
            </a:r>
          </a:p>
          <a:p>
            <a:endParaRPr lang="en-US" sz="1200" b="1" dirty="0"/>
          </a:p>
          <a:p>
            <a:endParaRPr lang="en-US" sz="1200" b="1" dirty="0"/>
          </a:p>
          <a:p>
            <a:r>
              <a:rPr lang="en-US" sz="1200" b="1" dirty="0"/>
              <a:t>Hugh </a:t>
            </a:r>
            <a:r>
              <a:rPr lang="en-US" sz="1200" b="1" dirty="0" err="1"/>
              <a:t>Blaxill</a:t>
            </a:r>
            <a:r>
              <a:rPr lang="en-US" sz="1200" b="1" dirty="0"/>
              <a:t>: </a:t>
            </a:r>
            <a:r>
              <a:rPr lang="en-US" sz="1200" dirty="0"/>
              <a:t>Alma Mater:  University of Bath, UK: Mechanical Engineering &amp; MPhil in Automotive Engineering.  Employment History:  MAHLE Powertrain LLC, General Manager. Previously MAHLE Powertrain Ltd, Chief Engineer, R&amp;D.  Expertise:  Combustion Engines, High Performance Engine Engineering, Fuel Economy Technologies, Production programs for Niche applications.  Currently resides in:  MI.  First car:  BMW 635CSi, Golf </a:t>
            </a:r>
            <a:r>
              <a:rPr lang="en-US" sz="1200" dirty="0" err="1"/>
              <a:t>GTi</a:t>
            </a:r>
            <a:r>
              <a:rPr lang="en-US" sz="1200" dirty="0"/>
              <a:t>  Favorite Car:  Audi R8 V10, Nissan Skyline GT-R  Favorite racecar:  Lotus 49, BMW E9 Batmobile  Design Judge since:  2014.</a:t>
            </a:r>
          </a:p>
          <a:p>
            <a:endParaRPr lang="en-US" sz="1200" dirty="0"/>
          </a:p>
          <a:p>
            <a:endParaRPr lang="en-US" sz="1200" dirty="0"/>
          </a:p>
          <a:p>
            <a:endParaRPr lang="en-US" sz="1200" dirty="0"/>
          </a:p>
          <a:p>
            <a:endParaRPr lang="en-US" sz="1200" dirty="0"/>
          </a:p>
          <a:p>
            <a:endParaRPr lang="en-US" sz="1200" dirty="0"/>
          </a:p>
        </p:txBody>
      </p:sp>
    </p:spTree>
    <p:extLst>
      <p:ext uri="{BB962C8B-B14F-4D97-AF65-F5344CB8AC3E}">
        <p14:creationId xmlns:p14="http://schemas.microsoft.com/office/powerpoint/2010/main" val="260307194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83</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E6BFEEDF-9699-499D-9172-C61ECBB57351}"/>
              </a:ext>
            </a:extLst>
          </p:cNvPr>
          <p:cNvSpPr/>
          <p:nvPr/>
        </p:nvSpPr>
        <p:spPr>
          <a:xfrm>
            <a:off x="397042" y="1301978"/>
            <a:ext cx="6400800" cy="7663636"/>
          </a:xfrm>
          <a:prstGeom prst="rect">
            <a:avLst/>
          </a:prstGeom>
        </p:spPr>
        <p:txBody>
          <a:bodyPr wrap="square">
            <a:spAutoFit/>
          </a:bodyPr>
          <a:lstStyle/>
          <a:p>
            <a:r>
              <a:rPr lang="en-US" sz="1200" b="1" dirty="0"/>
              <a:t>Ben Bosworth: </a:t>
            </a:r>
            <a:r>
              <a:rPr lang="en-US" sz="1200" dirty="0"/>
              <a:t>Alma Mater: Michigan State University: BS in Mechanical Engineering.  Employment History: 2018-Present: Guerrilla Gravity: Senior Engineer, 2013-2018: Pratt and Miller Engineering: Design and Analyst Engineer, 2015-Present: Type2Cycles:  Co-Founder.  Expertise: Composites testing and analysis, composites manufacturing, FEA optimization methods, and non-linear crash simulation (LS-Dyna).  Currently Resides in: Morrison CO. First Car: Focus ST.  Favorite Race Car: C7R.  Design Judge since: 2016</a:t>
            </a:r>
          </a:p>
          <a:p>
            <a:endParaRPr lang="en-US" sz="1200" dirty="0"/>
          </a:p>
          <a:p>
            <a:endParaRPr lang="en-US" sz="1200" dirty="0"/>
          </a:p>
          <a:p>
            <a:r>
              <a:rPr lang="en-US" sz="1200" b="1" dirty="0"/>
              <a:t>Ben Brooke: </a:t>
            </a:r>
            <a:r>
              <a:rPr lang="en-US" sz="1200" dirty="0"/>
              <a:t>Alma Mater:  University of Maryland College Park: BS in Mechanical Engineering  Employment History: ’14 – present: Pratt &amp; Miller Engineering;  Defense Design Engineer; ’11-’13;  Petroleum Institute, Abu Dhabi, UAE;  Baja SAE Program Mentor.  Expertise:  Chassis and Suspension Design, Kinematics and Compliance Testing, Fabrication  Currently Resides in: MI  First car:  ’80 Jeep CJ-7 Golden Eagle  Favorite Race Car:  Audi R10 TDI  Judge since:  2016</a:t>
            </a:r>
          </a:p>
          <a:p>
            <a:endParaRPr lang="en-US" sz="1200" dirty="0"/>
          </a:p>
          <a:p>
            <a:endParaRPr lang="en-US" sz="1200" dirty="0"/>
          </a:p>
          <a:p>
            <a:r>
              <a:rPr lang="en-US" sz="1200" b="1" dirty="0"/>
              <a:t>John </a:t>
            </a:r>
            <a:r>
              <a:rPr lang="en-US" sz="1200" b="1" dirty="0" err="1"/>
              <a:t>Burford</a:t>
            </a:r>
            <a:r>
              <a:rPr lang="en-US" sz="1200" dirty="0"/>
              <a:t>: Alma Mater:  University of Texas – Arlington  Employment History:  Altair Engineering ‘98 – ‘04; Contractor ‘04 – ‘15: experienced in multiple fields:  Military, Automotive, Heavy Duty Trucks, and Aerospace.  Currently works for Aurora Flight Sciences  Expertise:  CAE analyst focusing on Multi-Body Dynamics and Structural Optimization  Currently resides in:  VA  First Car:  ‘84 Pontiac Firebird  Favorite racecar:  Group C/IMSA GTP Mazda 787  Design Judge Since:  2011</a:t>
            </a:r>
          </a:p>
          <a:p>
            <a:endParaRPr lang="en-US" sz="1200" dirty="0"/>
          </a:p>
          <a:p>
            <a:endParaRPr lang="en-US" sz="1200" dirty="0"/>
          </a:p>
          <a:p>
            <a:r>
              <a:rPr lang="en-US" sz="1200" b="1" dirty="0"/>
              <a:t>David Caples:  </a:t>
            </a:r>
            <a:r>
              <a:rPr lang="en-US" sz="1200" dirty="0"/>
              <a:t>Alma Mater:  Michigan State University: BS in Mechanical Engineering. Employment History:  ’14-Present:  General Motors – Corvette Aerodynamics CFD Engineer.  Expertise:  Performance Vehicle Aerodynamics, Computational Fluid Dynamics, Wind Tunnel Testing  Currently Resides in:  MI  First Car:  ’02 Mitsubishi Lancer  Favorite Racecar:  Corvette C7.R  Design Judge since:  2017</a:t>
            </a:r>
          </a:p>
          <a:p>
            <a:endParaRPr lang="en-US" sz="1200" dirty="0"/>
          </a:p>
          <a:p>
            <a:endParaRPr lang="en-US" sz="1200" b="1" dirty="0"/>
          </a:p>
          <a:p>
            <a:r>
              <a:rPr lang="en-US" sz="1200" b="1" dirty="0"/>
              <a:t>Sebastian Castro:  </a:t>
            </a:r>
            <a:r>
              <a:rPr lang="en-US" sz="1200" dirty="0"/>
              <a:t>Alma Mater: Cornell University: MS in Mechanical Engineering with a concentration in Systems, Dynamics, and Control.  Employment History:  '17 - present: MathWorks: Education Technical Evangelist, Robotics Student Competitions;  '16 - '17: Aurora Flight Sciences: Software Engineer;  '13 - '16: MathWorks: Training Content Developer, Modeling and Simulation.  Expertise: Robotics, system-level simulation, control, and algorithm design, software, education.  Currently Resides in: MA.  First car: 2013 Mazda3 Grand Touring.  Favorite Race Car: "Grimsel" from AMZ racing -- current record holder for 0-100 km/h acceleration with an electric car.  Judge since: 2018</a:t>
            </a:r>
          </a:p>
          <a:p>
            <a:endParaRPr lang="en-US" sz="1200" dirty="0"/>
          </a:p>
          <a:p>
            <a:endParaRPr lang="en-US" sz="1200" dirty="0"/>
          </a:p>
          <a:p>
            <a:endParaRPr lang="en-US" sz="1200" dirty="0"/>
          </a:p>
          <a:p>
            <a:endParaRPr lang="en-US" sz="1200" dirty="0"/>
          </a:p>
        </p:txBody>
      </p:sp>
    </p:spTree>
    <p:extLst>
      <p:ext uri="{BB962C8B-B14F-4D97-AF65-F5344CB8AC3E}">
        <p14:creationId xmlns:p14="http://schemas.microsoft.com/office/powerpoint/2010/main" val="35258654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84</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275969B9-88A7-4C56-8E5C-8B69150360EF}"/>
              </a:ext>
            </a:extLst>
          </p:cNvPr>
          <p:cNvSpPr/>
          <p:nvPr/>
        </p:nvSpPr>
        <p:spPr>
          <a:xfrm>
            <a:off x="534352" y="1382014"/>
            <a:ext cx="6416298" cy="8217634"/>
          </a:xfrm>
          <a:prstGeom prst="rect">
            <a:avLst/>
          </a:prstGeom>
        </p:spPr>
        <p:txBody>
          <a:bodyPr wrap="square">
            <a:spAutoFit/>
          </a:bodyPr>
          <a:lstStyle/>
          <a:p>
            <a:r>
              <a:rPr lang="en-US" sz="1200" b="1" dirty="0"/>
              <a:t>Gerry Clark:  </a:t>
            </a:r>
            <a:r>
              <a:rPr lang="en-US" sz="1200" dirty="0"/>
              <a:t>Alma Mater:  THE Ohio State University: BS in Mechanical Engineering.  Employment History: ‘89 – present: General Motors; ’97-Present:  GM Powertrain Synthesis and Analysis;  ’89-’96:  GM Crashworthiness Test and Non-linear FEA Analysis.  Expertise:  Engine performance simulation and valvetrain mechanical dynamic simulation.  Engine architecture for performance and fuel economy. Camshaft profile design.  Currently resides in:  MI  First car: ’72 SAAB Model 96   Favorite racecar: Summer Bros, Goldenrod.   Design Judge since: 2010</a:t>
            </a:r>
          </a:p>
          <a:p>
            <a:endParaRPr lang="en-US" sz="1200" dirty="0"/>
          </a:p>
          <a:p>
            <a:endParaRPr lang="en-US" sz="1200" dirty="0"/>
          </a:p>
          <a:p>
            <a:r>
              <a:rPr lang="en-US" sz="1200" b="1" dirty="0"/>
              <a:t>Michael </a:t>
            </a:r>
            <a:r>
              <a:rPr lang="en-US" sz="1200" b="1" dirty="0" err="1"/>
              <a:t>Collenberg</a:t>
            </a:r>
            <a:r>
              <a:rPr lang="en-US" sz="1200" dirty="0"/>
              <a:t>: Alma Mater: TU Munich. BS, MS Electrical Engineering. Employment History: 2012 </a:t>
            </a:r>
            <a:r>
              <a:rPr lang="en-US" sz="1200" dirty="0" err="1"/>
              <a:t>Kinexon</a:t>
            </a:r>
            <a:r>
              <a:rPr lang="en-US" sz="1200" dirty="0"/>
              <a:t>, 2014-now Tesla. Expertise: Embedded SW+HW, chassis controls. Currently resides in: San Francisco, CA. First car: Golf IV. Design judge since: 2016 at FSG, 2018 in US.</a:t>
            </a:r>
          </a:p>
          <a:p>
            <a:endParaRPr lang="en-US" sz="1200" b="1" dirty="0"/>
          </a:p>
          <a:p>
            <a:r>
              <a:rPr lang="en-US" sz="1200" b="1" dirty="0"/>
              <a:t>Ian Dahl</a:t>
            </a:r>
            <a:r>
              <a:rPr lang="en-US" sz="1200" dirty="0"/>
              <a:t>:  Alma Mater:  University of Washington: BS in Mechanical Engineering  Employment History:  ‘12+ - SpaceX: Manager – F9 Stage 1 Structures  Expertise:  Composites, Structural design, Brakes  Currently Resides in:  CA  First Car:  92’ EG Civic  Favorite Race Car:  Benetton B194 – Schumacher’s 1st Championship  Design Judge since:  2016</a:t>
            </a:r>
          </a:p>
          <a:p>
            <a:endParaRPr lang="en-US" sz="1200" dirty="0"/>
          </a:p>
          <a:p>
            <a:endParaRPr lang="en-US" sz="1200" dirty="0"/>
          </a:p>
          <a:p>
            <a:r>
              <a:rPr lang="en-US" sz="1200" b="1" dirty="0"/>
              <a:t>Bill Davidson</a:t>
            </a:r>
            <a:r>
              <a:rPr lang="en-US" sz="1200" dirty="0"/>
              <a:t>:  Alma Mater:  Brunel University, London, England: BSc Mechanical Engineering Employment History: Ford Motor Co / Visteon (UK &amp; US) 20 yrs., MAHLE Powertrain 8 yrs., Chrysler (FCA) current  Expertise:  Powertrain mechanical design, calibration and control systems.  Currently resides in:  MI  First Car:  ‘69 Ford Capri  Favorite racecar:  ‘72-‘74 Ford Capri RS2600 / RS3100  Design Judge Since:  1995</a:t>
            </a:r>
          </a:p>
          <a:p>
            <a:endParaRPr lang="en-US" sz="1200" dirty="0"/>
          </a:p>
          <a:p>
            <a:endParaRPr lang="en-US" sz="1200" dirty="0"/>
          </a:p>
          <a:p>
            <a:r>
              <a:rPr lang="en-US" sz="1200" b="1" dirty="0"/>
              <a:t>Mike </a:t>
            </a:r>
            <a:r>
              <a:rPr lang="en-US" sz="1200" b="1" dirty="0" err="1"/>
              <a:t>DeRonne</a:t>
            </a:r>
            <a:r>
              <a:rPr lang="en-US" sz="1200" dirty="0"/>
              <a:t>:  Alma Mater:  GMI Engineering Management Institute  Employment History: ‘86 - '99 &amp; '01 – present: General Motors.  Plant, body structure, motorsports, engine control systems. '99 - '01 Cosworth Technology.  Engine calibration.  Driveline controls  Expertise:  Powertrain calibration with many years focused on diagnostics.  A few years as data acquisition expert for GM in the years of growth from Indy cars into all racing.  Currently Resides in:  MI  First car:  '70 Impala that dad got for us as a beater high school car  First (real) car (I picked): '75 V-8 Monza  Favorite Race Car: Chevy Intrepid GTP - great era in GTP  Design Judge since:  1999</a:t>
            </a:r>
          </a:p>
          <a:p>
            <a:endParaRPr lang="en-US" sz="1200" dirty="0"/>
          </a:p>
          <a:p>
            <a:endParaRPr lang="en-US" sz="1200" dirty="0"/>
          </a:p>
          <a:p>
            <a:r>
              <a:rPr lang="en-US" sz="1200" b="1" dirty="0"/>
              <a:t>Karan Desai</a:t>
            </a:r>
            <a:r>
              <a:rPr lang="en-US" sz="1200" dirty="0"/>
              <a:t>: Alma Mater: University of Pennsylvania: BS in Mechanical Engineering and Applied Mathematics, MS in Robotics. Employment History: ’13 – ‘14: The Goodyear Tire &amp; Rubber Company: Life Cycle Mechanics Engineer. ’14 – present: The Goodyear Tire &amp; Rubber Company: Vehicle Dynamics Engineer. FSAE Volunteer and tech inspector since 2014. Expertise: Tires. Experienced with tire testing and modeling, vehicle dynamics, and vehicle dynamic simulations. Currently resides in: OH First Car: 2006 Honda S2000. Favorite Race Car: 2000 Audi R8 (LMP). Design Judge since: 2018</a:t>
            </a:r>
          </a:p>
          <a:p>
            <a:endParaRPr lang="en-US" sz="1200" dirty="0"/>
          </a:p>
          <a:p>
            <a:endParaRPr lang="en-US" sz="1200" dirty="0"/>
          </a:p>
        </p:txBody>
      </p:sp>
    </p:spTree>
    <p:extLst>
      <p:ext uri="{BB962C8B-B14F-4D97-AF65-F5344CB8AC3E}">
        <p14:creationId xmlns:p14="http://schemas.microsoft.com/office/powerpoint/2010/main" val="95931159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85</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2C7A6E80-891C-43E0-97C5-5FA4F74245B6}"/>
              </a:ext>
            </a:extLst>
          </p:cNvPr>
          <p:cNvSpPr/>
          <p:nvPr/>
        </p:nvSpPr>
        <p:spPr>
          <a:xfrm>
            <a:off x="670302" y="1382014"/>
            <a:ext cx="6431796" cy="8402300"/>
          </a:xfrm>
          <a:prstGeom prst="rect">
            <a:avLst/>
          </a:prstGeom>
        </p:spPr>
        <p:txBody>
          <a:bodyPr wrap="square">
            <a:spAutoFit/>
          </a:bodyPr>
          <a:lstStyle/>
          <a:p>
            <a:r>
              <a:rPr lang="en-US" sz="1200" b="1" dirty="0"/>
              <a:t>Drake DeVore:  </a:t>
            </a:r>
            <a:r>
              <a:rPr lang="en-US" sz="1200" dirty="0"/>
              <a:t>Alma Mater:  Northern Illinois University: BS Mechanical Engineering.  Employment History:  International Truck and Engine (NVH Engineer) – ’04-’05, </a:t>
            </a:r>
            <a:r>
              <a:rPr lang="en-US" sz="1200" dirty="0" err="1"/>
              <a:t>MoTeC</a:t>
            </a:r>
            <a:r>
              <a:rPr lang="en-US" sz="1200" dirty="0"/>
              <a:t> Systems East ’05 - present.  Expertise:  Electronic fuel injection, data acquisition, engine calibration.  Currently resides in:  NC  First Car:  Pro Street ’65 Plymouth Barracuda my father and I built.  Favorite racecar:  My first FSAE car.  Design Judge Since:  2011</a:t>
            </a:r>
          </a:p>
          <a:p>
            <a:endParaRPr lang="en-US" sz="1200" dirty="0"/>
          </a:p>
          <a:p>
            <a:endParaRPr lang="en-US" sz="1200" dirty="0"/>
          </a:p>
          <a:p>
            <a:r>
              <a:rPr lang="en-US" sz="1200" b="1" dirty="0"/>
              <a:t>Steven Dietz:  </a:t>
            </a:r>
            <a:r>
              <a:rPr lang="en-US" sz="1200" dirty="0"/>
              <a:t>Alma Mater:  University of Michigan-Dearborn: BS, MS in Mechanical Engineering.  Employment History:  FSAE (4yrs), DENSO Component Failure Analysis (2yrs), General Motors since ’08: Transmission Calibration 6/8 RWD (6yrs), Powertrain Integration Small Block current.  Expertise:  Powertrain Integration, packaging, calibration, FSAE chassis design  Currently resides in:  MI  First car:  ’94 F-150 Ext cab w/ 5.0L EFI.  Favorite racecar:  C6.R  Design Judge since:  2015</a:t>
            </a:r>
          </a:p>
          <a:p>
            <a:endParaRPr lang="en-US" sz="1200" dirty="0"/>
          </a:p>
          <a:p>
            <a:endParaRPr lang="en-US" sz="1200" dirty="0"/>
          </a:p>
          <a:p>
            <a:r>
              <a:rPr lang="en-US" sz="1200" b="1" dirty="0"/>
              <a:t>Justin </a:t>
            </a:r>
            <a:r>
              <a:rPr lang="en-US" sz="1200" b="1" dirty="0" err="1"/>
              <a:t>Dolane</a:t>
            </a:r>
            <a:r>
              <a:rPr lang="en-US" sz="1200" b="1" dirty="0"/>
              <a:t>: </a:t>
            </a:r>
            <a:r>
              <a:rPr lang="en-US" sz="1200" dirty="0"/>
              <a:t>Alma Mater: SVSU - BS in Electrical engineering. Employment History: 2011-2016 </a:t>
            </a:r>
            <a:r>
              <a:rPr lang="en-US" sz="1200" dirty="0" err="1"/>
              <a:t>Walbro</a:t>
            </a:r>
            <a:r>
              <a:rPr lang="en-US" sz="1200" dirty="0"/>
              <a:t> Engine Management, project engineer developing electronic fuel injection systems.  2016-present General Motors, Calibration engineer for small diesel applications.  Expertise: Embedded hardware and software design, electronic controls and modeling, engine calibration and diagnostics.  Currently Reside in: Milford MI.  Favorite vehicles:  Aprilia RSV4, BMW S1000RR, Ducati SuperSport, C5, S2000.  Design Judge since: 2017</a:t>
            </a:r>
          </a:p>
          <a:p>
            <a:endParaRPr lang="en-US" sz="1200" dirty="0"/>
          </a:p>
          <a:p>
            <a:endParaRPr lang="en-US" sz="1200" dirty="0"/>
          </a:p>
          <a:p>
            <a:r>
              <a:rPr lang="en-US" sz="1200" b="1" dirty="0"/>
              <a:t>Paul </a:t>
            </a:r>
            <a:r>
              <a:rPr lang="en-US" sz="1200" b="1" dirty="0" err="1"/>
              <a:t>Dovi</a:t>
            </a:r>
            <a:r>
              <a:rPr lang="en-US" sz="1200" b="1" dirty="0"/>
              <a:t>:  </a:t>
            </a:r>
            <a:r>
              <a:rPr lang="en-US" sz="1200" dirty="0"/>
              <a:t>Alma Mater:  Embry Riddle Aeronautical University:  ‘11 BS in Mechanical Engineering  Employment History:  SpaceX ‘11+  Manager, Falcon Structural Test  Expertise:  System Level Structural Testing  Currently resides in:  TX  Favorite Race Car:  2011 ERAU Formula Hybrid car  Design Judge since:  2016</a:t>
            </a:r>
          </a:p>
          <a:p>
            <a:endParaRPr lang="en-US" sz="1200" b="1" dirty="0"/>
          </a:p>
          <a:p>
            <a:endParaRPr lang="en-US" sz="1200" b="1" dirty="0"/>
          </a:p>
          <a:p>
            <a:r>
              <a:rPr lang="en-US" sz="1200" b="1" dirty="0" err="1"/>
              <a:t>Murilo</a:t>
            </a:r>
            <a:r>
              <a:rPr lang="en-US" sz="1200" b="1" dirty="0"/>
              <a:t> Duarte</a:t>
            </a:r>
            <a:r>
              <a:rPr lang="en-US" sz="1200" dirty="0"/>
              <a:t>:  Alma Mater:  EESC-USP 2003  Employment History:  ‘12+ Ford Motor Company;  ’11-’12 Honda Research Americas;  ’04-’10 Ford Motor Company </a:t>
            </a:r>
            <a:r>
              <a:rPr lang="en-US" sz="1200" dirty="0" err="1"/>
              <a:t>Brasil</a:t>
            </a:r>
            <a:r>
              <a:rPr lang="en-US" sz="1200" dirty="0"/>
              <a:t>  Expertise:  Vehicle Dynamics, suspension design, structural design.  Currently resides in:  MI  First car:  ‘92 Fiat Uno </a:t>
            </a:r>
            <a:r>
              <a:rPr lang="en-US" sz="1200" dirty="0" err="1"/>
              <a:t>Mille</a:t>
            </a:r>
            <a:r>
              <a:rPr lang="en-US" sz="1200" dirty="0"/>
              <a:t> (simple, lightweight, reliable, surprising huh?).  Favorite racecar:  Brabham BT52 (how to exploit big rules changes).  Design Judge since:  2011</a:t>
            </a:r>
          </a:p>
          <a:p>
            <a:endParaRPr lang="en-US" sz="1200" dirty="0"/>
          </a:p>
          <a:p>
            <a:endParaRPr lang="en-US" sz="1200" dirty="0"/>
          </a:p>
          <a:p>
            <a:r>
              <a:rPr lang="en-US" sz="1200" b="1" dirty="0"/>
              <a:t>Ash </a:t>
            </a:r>
            <a:r>
              <a:rPr lang="en-US" sz="1200" b="1" dirty="0" err="1"/>
              <a:t>Dudding</a:t>
            </a:r>
            <a:r>
              <a:rPr lang="en-US" sz="1200" dirty="0"/>
              <a:t>: Alma Mater: Virginia Tech, BSME.  One of the founding members of VT FSAE team.  Employment History: '89+ Volvo Truck, Ride and handling development engineer, validation engineering for structures and fatigue. '96+ Hendrickson Commercial Vehicle Systems.  Working in product development for Truck, Bus and Military vehicle suspension and chassis.  Heavily focused in structures, fatigue and vehicle dynamics.   Currently Global Director of Engineering.  Expertise: Truck chassis, ride, handling and structural development.  Truck suspension component and system development.  Currently resides in:  IL  First Car: ‘72 Fastback Mustang.  Favorite racecar: Ford GT 40 (original), Porsche 917, Porsche 962.  Design Judge since:  2010</a:t>
            </a:r>
          </a:p>
          <a:p>
            <a:endParaRPr lang="en-US" sz="1200" dirty="0"/>
          </a:p>
          <a:p>
            <a:endParaRPr lang="en-US" sz="1200" dirty="0"/>
          </a:p>
        </p:txBody>
      </p:sp>
    </p:spTree>
    <p:extLst>
      <p:ext uri="{BB962C8B-B14F-4D97-AF65-F5344CB8AC3E}">
        <p14:creationId xmlns:p14="http://schemas.microsoft.com/office/powerpoint/2010/main" val="422011876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86</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22954811-BE2B-4A1C-8E4F-4D4FE72C60DA}"/>
              </a:ext>
            </a:extLst>
          </p:cNvPr>
          <p:cNvSpPr/>
          <p:nvPr/>
        </p:nvSpPr>
        <p:spPr>
          <a:xfrm>
            <a:off x="554065" y="1340939"/>
            <a:ext cx="6416298" cy="7848302"/>
          </a:xfrm>
          <a:prstGeom prst="rect">
            <a:avLst/>
          </a:prstGeom>
        </p:spPr>
        <p:txBody>
          <a:bodyPr wrap="square">
            <a:spAutoFit/>
          </a:bodyPr>
          <a:lstStyle/>
          <a:p>
            <a:r>
              <a:rPr lang="en-US" sz="1200" b="1" dirty="0"/>
              <a:t>Tom </a:t>
            </a:r>
            <a:r>
              <a:rPr lang="en-US" sz="1200" b="1" dirty="0" err="1"/>
              <a:t>DuPree</a:t>
            </a:r>
            <a:r>
              <a:rPr lang="en-US" sz="1200" b="1" dirty="0"/>
              <a:t>: </a:t>
            </a:r>
            <a:r>
              <a:rPr lang="en-US" sz="1200" dirty="0"/>
              <a:t>Alma Mater: University of Pittsburgh: BS in Mechanical Engineering. Employment History: '16 - Present: Joe Gibbs Racing - Race Team Support and Vehicle Dynamics Engineer. '15 - '16: Northeast Tool and Manufacturing Co.  - Manufacturing/Process Engineer. Expertise: Data Analysis, Vehicle Dynamics/Tire simulation support, Race Engineering Tools. Currently Resides in: Mooresville, NC. First Car: 1999 BMW 328i. Favorite Race Car: 2011 spec. Audi R18 TDI Ultra. Design Judge since: 2018</a:t>
            </a:r>
          </a:p>
          <a:p>
            <a:endParaRPr lang="en-US" sz="1200" dirty="0"/>
          </a:p>
          <a:p>
            <a:endParaRPr lang="en-US" sz="1200" dirty="0"/>
          </a:p>
          <a:p>
            <a:r>
              <a:rPr lang="en-US" sz="1200" b="1" dirty="0"/>
              <a:t>Dylan Edmiston: </a:t>
            </a:r>
            <a:r>
              <a:rPr lang="en-US" sz="1200" dirty="0"/>
              <a:t>Alma Mater: University of Florida. Employment History: 2015 - Present: Pratt &amp; Miller Engineering: Cadillac Racing Electronics Engineer, prototype customer generic support, test &amp; development. Expertise: Electronics and data acquisition. Currently Resides in: MI. First Car: '98 Honda Civic LX. Favorite Race Car: Subaru Impreza WRC2005. Design Judge since: 2018</a:t>
            </a:r>
          </a:p>
          <a:p>
            <a:endParaRPr lang="en-US" sz="1200" dirty="0"/>
          </a:p>
          <a:p>
            <a:endParaRPr lang="en-US" sz="1200" dirty="0"/>
          </a:p>
          <a:p>
            <a:r>
              <a:rPr lang="en-US" sz="1200" b="1" dirty="0"/>
              <a:t>Gabriel Eduardo PhD:  </a:t>
            </a:r>
            <a:r>
              <a:rPr lang="en-US" sz="1200" dirty="0"/>
              <a:t>Alma Mater:  University Sao Paulo: BS and PhD in Mechanical Engineering  Employment History: ’08 Renault F1 Team, ’10+  General Motors  Expertise:  Vehicle Dynamics, ride and handling, suspension, steering and tire development, simulation and testing  Currently Resides in:  MI  First Car:  VW Polo  Favorite Race Car:  </a:t>
            </a:r>
            <a:r>
              <a:rPr lang="en-US" sz="1200" dirty="0" err="1"/>
              <a:t>Harsheys</a:t>
            </a:r>
            <a:r>
              <a:rPr lang="en-US" sz="1200" dirty="0"/>
              <a:t>  Design Judge since:  2014 (in </a:t>
            </a:r>
            <a:r>
              <a:rPr lang="en-US" sz="1200" dirty="0" err="1"/>
              <a:t>Brasil</a:t>
            </a:r>
            <a:r>
              <a:rPr lang="en-US" sz="1200" dirty="0"/>
              <a:t>!)</a:t>
            </a:r>
          </a:p>
          <a:p>
            <a:endParaRPr lang="en-US" sz="1200" dirty="0"/>
          </a:p>
          <a:p>
            <a:endParaRPr lang="en-US" sz="1200" dirty="0"/>
          </a:p>
          <a:p>
            <a:r>
              <a:rPr lang="en-US" sz="1200" b="1" dirty="0"/>
              <a:t>Colin C. </a:t>
            </a:r>
            <a:r>
              <a:rPr lang="en-US" sz="1200" b="1" dirty="0" err="1"/>
              <a:t>Engebretsen</a:t>
            </a:r>
            <a:r>
              <a:rPr lang="en-US" sz="1200" b="1" dirty="0"/>
              <a:t>, MS</a:t>
            </a:r>
            <a:r>
              <a:rPr lang="en-US" sz="1200" dirty="0"/>
              <a:t>:  Alma Mater: University of North Dakota, BS in Mechanical Engineering; Air Force Institute of Technology, MS in Aeronautical Engineering  Employment History:  US Air Force: ‘08-Present; Structural Engineer, KC-135; Battle Damage Engineer, Tankers &amp; Bombers; Assistant Professor, Engineering Mechanics, US Air Force Academy  Expertise:  Suspension, Vehicle Dynamics, Tires, Chassis, Data Acquisition, Power Train, Aero, &amp; Brakes  (Jack of all, master of some)  Currently Resides in:  OH  First Car:  '06 Civic Si  Favorite Race Car:  Mazda 787B  Design Judge since:  2016</a:t>
            </a:r>
          </a:p>
          <a:p>
            <a:endParaRPr lang="en-US" sz="1200" dirty="0"/>
          </a:p>
          <a:p>
            <a:endParaRPr lang="en-US" sz="1200" dirty="0"/>
          </a:p>
          <a:p>
            <a:r>
              <a:rPr lang="en-US" sz="1200" b="1" dirty="0"/>
              <a:t>Greg </a:t>
            </a:r>
            <a:r>
              <a:rPr lang="en-US" sz="1200" b="1" dirty="0" err="1"/>
              <a:t>Fadler</a:t>
            </a:r>
            <a:r>
              <a:rPr lang="en-US" sz="1200" b="1" dirty="0"/>
              <a:t>:  </a:t>
            </a:r>
            <a:r>
              <a:rPr lang="en-US" sz="1200" dirty="0"/>
              <a:t>Alma Maters:  University of Michigan BS in Aerospace Engineering;  University of Illinois MS in Aerospace Engineering;  Indiana University MBA.  Employment History:  ’85-‘89 McDonnell Douglas, Fighter Plane Flight Test Engineer. ’89-’98: General Motors (GM), Senior Corvette Body Design Engineer and Aerodynamicist. ’98-’01: GM Aerodynamics Technical Integration Engineer. ’01-’03: GM Aerodynamics Engineering Group Manager. ’03-’05: GM Cadillac DTS Performance Manager. ’05-’07: GM Racing Vehicle Engineering Team Manager. ’07-’11: GM Aerodynamics Engineering Group Manager. ’11-’14: Navistar Director of Performance Integration, Certification &amp; Compliance. ’14 – present: Fiat Chrysler Automotive Group, Wind Tunnel Manager and Aero Technical Specialist.  Expertise: Aerodynamics, Body Design, Composites, Chassis, Instrumentation, &amp; Complete vehicle design, development, testing &amp; integration.  Currently Resides in:  MI  Favorite Race Car:  ‘69 L-88 Corvette.  Design Judge since:  2010</a:t>
            </a:r>
          </a:p>
          <a:p>
            <a:endParaRPr lang="en-US" sz="1200" b="1" dirty="0"/>
          </a:p>
          <a:p>
            <a:endParaRPr lang="en-US" sz="1200" b="1" dirty="0"/>
          </a:p>
        </p:txBody>
      </p:sp>
    </p:spTree>
    <p:extLst>
      <p:ext uri="{BB962C8B-B14F-4D97-AF65-F5344CB8AC3E}">
        <p14:creationId xmlns:p14="http://schemas.microsoft.com/office/powerpoint/2010/main" val="80131144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87</a:t>
            </a:fld>
            <a:endParaRPr lang="en-US"/>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22954811-BE2B-4A1C-8E4F-4D4FE72C60DA}"/>
              </a:ext>
            </a:extLst>
          </p:cNvPr>
          <p:cNvSpPr/>
          <p:nvPr/>
        </p:nvSpPr>
        <p:spPr>
          <a:xfrm>
            <a:off x="554065" y="1340939"/>
            <a:ext cx="6416298" cy="7663636"/>
          </a:xfrm>
          <a:prstGeom prst="rect">
            <a:avLst/>
          </a:prstGeom>
        </p:spPr>
        <p:txBody>
          <a:bodyPr wrap="square">
            <a:spAutoFit/>
          </a:bodyPr>
          <a:lstStyle/>
          <a:p>
            <a:r>
              <a:rPr lang="en-US" sz="1200" b="1" dirty="0"/>
              <a:t>Kevin Finney: </a:t>
            </a:r>
            <a:r>
              <a:rPr lang="en-US" sz="1200" dirty="0"/>
              <a:t>Alma Mater: University of Central Florida (UCF): BS and MS in Mechanical Engineering, Summa Cum Laude and Founder's Day Scholar. Employment History: 2013-present: Gray Motorsports: General Manager, NHRA Pro Stock Drag Racing, 2010-2013: Chip </a:t>
            </a:r>
            <a:r>
              <a:rPr lang="en-US" sz="1200" dirty="0" err="1"/>
              <a:t>Ganassi</a:t>
            </a:r>
            <a:r>
              <a:rPr lang="en-US" sz="1200" dirty="0"/>
              <a:t> Racing, Design Engineer, NASCAR Cup Series. 2005-2010: </a:t>
            </a:r>
            <a:r>
              <a:rPr lang="en-US" sz="1200" dirty="0" err="1"/>
              <a:t>Excelleration</a:t>
            </a:r>
            <a:r>
              <a:rPr lang="en-US" sz="1200" dirty="0"/>
              <a:t>, LLC, Project Engineer for The Revolution Inertia Engine Dynamometer. 2003: NASCAR, Field Investigator-Safety Inspector, Cup Series. Expertise: Design Engineering with an emphasis on chassis and suspension components. Extensive research on engine testing methods and procedures while developing the inertia dyno for the racing industry. Currently Resides:  Concord, NC. Design Judge since: 2018</a:t>
            </a:r>
          </a:p>
          <a:p>
            <a:endParaRPr lang="en-US" sz="1200" dirty="0"/>
          </a:p>
          <a:p>
            <a:endParaRPr lang="en-US" sz="1200" dirty="0"/>
          </a:p>
          <a:p>
            <a:r>
              <a:rPr lang="en-US" sz="1200" b="1" dirty="0"/>
              <a:t>Nick Fishbein:  </a:t>
            </a:r>
            <a:r>
              <a:rPr lang="en-US" sz="1200" dirty="0"/>
              <a:t>Alma Mater:  Cornell University, BS in Mechanical Engineering.  Employment History:  ’08 – present, Chip </a:t>
            </a:r>
            <a:r>
              <a:rPr lang="en-US" sz="1200" dirty="0" err="1"/>
              <a:t>Ganassi</a:t>
            </a:r>
            <a:r>
              <a:rPr lang="en-US" sz="1200" dirty="0"/>
              <a:t> Racing NASCAR Program Vehicle Dynamics Engineer;  ’07, Rahal Letterman Racing ALMS Program Data Engineer;  ’06, Milliken Research Associates.  Expertise:  Vehicle dynamics testing and modeling including development of full vehicle simulation models, 7-post rig testing and performance metric correlation.  Currently resides in:  NC  First Car: ’59 Austin Healey Bugeye Sprite.  Favorite racecar: Cornell FASE ARG06  Design Judge since: 2014</a:t>
            </a:r>
          </a:p>
          <a:p>
            <a:endParaRPr lang="en-US" sz="1200" dirty="0"/>
          </a:p>
          <a:p>
            <a:endParaRPr lang="en-US" sz="1200" dirty="0"/>
          </a:p>
          <a:p>
            <a:r>
              <a:rPr lang="en-US" sz="1200" b="1" dirty="0"/>
              <a:t>John </a:t>
            </a:r>
            <a:r>
              <a:rPr lang="en-US" sz="1200" b="1" dirty="0" err="1"/>
              <a:t>Fratello</a:t>
            </a:r>
            <a:r>
              <a:rPr lang="en-US" sz="1200" b="1" dirty="0"/>
              <a:t>:  </a:t>
            </a:r>
            <a:r>
              <a:rPr lang="en-US" sz="1200" dirty="0"/>
              <a:t>Alma Mater: Virginia Tech: BS and MS in Mechanical Engineering.  Employment History: ’13 – present, Tesla Motors: Chassis Controls Development, ’11 – ’13, Bosch: Traction/Stability Control Calibration.  Expertise: Chassis controls design and practical robust application, applied vehicle dynamics, test planning and execution.   Currently resides in:  CA  First car: ’94 Ford Taurus.  Favorite racecar: Lancia Stratos.  Judge since: 2013</a:t>
            </a:r>
          </a:p>
          <a:p>
            <a:endParaRPr lang="en-US" sz="1200" dirty="0"/>
          </a:p>
          <a:p>
            <a:endParaRPr lang="en-US" sz="1200" dirty="0"/>
          </a:p>
          <a:p>
            <a:r>
              <a:rPr lang="en-US" sz="1200" b="1" dirty="0"/>
              <a:t>Matthew </a:t>
            </a:r>
            <a:r>
              <a:rPr lang="en-US" sz="1200" b="1" dirty="0" err="1"/>
              <a:t>Gesch</a:t>
            </a:r>
            <a:r>
              <a:rPr lang="en-US" sz="1200" b="1" dirty="0"/>
              <a:t>:  </a:t>
            </a:r>
            <a:r>
              <a:rPr lang="en-US" sz="1200" dirty="0"/>
              <a:t>Alma Mater:  University of Minnesota-Duluth: Mathematics and Statistics and Actuarial Sciences  Employment History:  DENSO International America, Inc.: Application Engineer; Modern Automotive Performance: Turbocharger Operations  Expertise:  Advanced Driver Assistance Systems, Prototype System Installation, and Data-logging, Machining  Currently Resides in:  MI  First car:  Mitsubishi 3000gt VR-4  Favorite Race Car:  Audi R10 TDI  Design Judge since:  2016</a:t>
            </a:r>
          </a:p>
          <a:p>
            <a:endParaRPr lang="en-US" sz="1200" dirty="0"/>
          </a:p>
          <a:p>
            <a:endParaRPr lang="en-US" sz="1200" dirty="0"/>
          </a:p>
          <a:p>
            <a:r>
              <a:rPr lang="en-US" sz="1200" b="1" dirty="0"/>
              <a:t>Peter Gibbons</a:t>
            </a:r>
            <a:r>
              <a:rPr lang="en-US" sz="1200" dirty="0"/>
              <a:t>: Alma Mater:  Worcester Polytechnic Institute, Mechanical Engineering  Employment History:  ‘11+:  </a:t>
            </a:r>
            <a:r>
              <a:rPr lang="en-US" sz="1200" dirty="0" err="1"/>
              <a:t>Multimatic</a:t>
            </a:r>
            <a:r>
              <a:rPr lang="en-US" sz="1200" dirty="0"/>
              <a:t>: Technical Director Vehicle Dynamics.  ‘04-‘10:  Andretti Autosport, Technical Director.  ‘91-‘04:  Newman Haas Racing, Race Engineer / Technical Director.  ‘88-‘91:  Penske Racing, Race Engineer.  ‘86-‘88 </a:t>
            </a:r>
            <a:r>
              <a:rPr lang="en-US" sz="1200" dirty="0" err="1"/>
              <a:t>Kraco</a:t>
            </a:r>
            <a:r>
              <a:rPr lang="en-US" sz="1200" dirty="0"/>
              <a:t> Racing.  ‘84: MARCH Engineering.  ‘81-‘86  Patrick Racing.  Expertise:  Vehicle Dynamics, Design, Simulation, Simulators  Currently resides in:  Toronto  First Car:  ‘72 Ford Pinto  Favorite racecars:  Lotus 78-79 (A Paradigm Shift in Motor Racing!)  Design Judge since:  2013</a:t>
            </a:r>
          </a:p>
          <a:p>
            <a:endParaRPr lang="en-US" sz="1200" dirty="0"/>
          </a:p>
          <a:p>
            <a:endParaRPr lang="en-US" sz="1200" dirty="0"/>
          </a:p>
        </p:txBody>
      </p:sp>
    </p:spTree>
    <p:extLst>
      <p:ext uri="{BB962C8B-B14F-4D97-AF65-F5344CB8AC3E}">
        <p14:creationId xmlns:p14="http://schemas.microsoft.com/office/powerpoint/2010/main" val="123200396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88</a:t>
            </a:fld>
            <a:endParaRPr lang="en-US" dirty="0"/>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21342006-E234-4530-AC84-237BE83840FD}"/>
              </a:ext>
            </a:extLst>
          </p:cNvPr>
          <p:cNvSpPr/>
          <p:nvPr/>
        </p:nvSpPr>
        <p:spPr>
          <a:xfrm>
            <a:off x="654803" y="1352112"/>
            <a:ext cx="6462793" cy="7848302"/>
          </a:xfrm>
          <a:prstGeom prst="rect">
            <a:avLst/>
          </a:prstGeom>
        </p:spPr>
        <p:txBody>
          <a:bodyPr wrap="square">
            <a:spAutoFit/>
          </a:bodyPr>
          <a:lstStyle/>
          <a:p>
            <a:r>
              <a:rPr lang="en-US" sz="1200" b="1" dirty="0"/>
              <a:t>Billy </a:t>
            </a:r>
            <a:r>
              <a:rPr lang="en-US" sz="1200" b="1" dirty="0" err="1"/>
              <a:t>Godbold</a:t>
            </a:r>
            <a:r>
              <a:rPr lang="en-US" sz="1200" b="1" dirty="0"/>
              <a:t>:  </a:t>
            </a:r>
            <a:r>
              <a:rPr lang="en-US" sz="1200" dirty="0"/>
              <a:t>Alma Mater:  Florida State University: MS in Physics.  Employment History:  COMP Performance Group (COMP Cams): 20+ Years, Camshaft Design / Valvetrain Engineering Manager.  Expertise:  Engine Systems Theory, Design and Development, Metallurgy, Motorsports.  Currently resides in:  TN  First car:  ‘86 Jeep CJ7 (V8 engine swap)  Favorite racecar:  </a:t>
            </a:r>
            <a:r>
              <a:rPr lang="en-US" sz="1200" dirty="0" err="1"/>
              <a:t>Panoz</a:t>
            </a:r>
            <a:r>
              <a:rPr lang="en-US" sz="1200" dirty="0"/>
              <a:t> </a:t>
            </a:r>
            <a:r>
              <a:rPr lang="en-US" sz="1200" dirty="0" err="1"/>
              <a:t>Esperante</a:t>
            </a:r>
            <a:r>
              <a:rPr lang="en-US" sz="1200" dirty="0"/>
              <a:t> GTR-1, but I have never seen a racecar I did not like.  Design Judge since:  2014</a:t>
            </a:r>
          </a:p>
          <a:p>
            <a:endParaRPr lang="en-US" sz="1200" dirty="0"/>
          </a:p>
          <a:p>
            <a:endParaRPr lang="en-US" sz="1200" dirty="0"/>
          </a:p>
          <a:p>
            <a:r>
              <a:rPr lang="en-US" sz="1200" b="1" dirty="0"/>
              <a:t>Graham Gott</a:t>
            </a:r>
            <a:r>
              <a:rPr lang="en-US" sz="1200" dirty="0"/>
              <a:t>: Alma Mater: GMI Engineering &amp; Management Institute, BS in Mechanical Engineering (Automotive Specialty).  Employment History: 2017-Present: Engineer, Joe Gibbs Racing; 2003-2017: Sr. Development Engineer, Stackpole Engineering Services, Inc.; 2002-2003: Development Engineer, Goodyear Racing.  Expertise: Vehicle dynamics, multibody simulation, sim optimization and validation, programming.  Currently Resides in: NC.  First Car: 1986 Ford F-150.  Favorite Race Car: 1981 AAR Eagle "Pepsi Challenger".  Design Judge since: 2018</a:t>
            </a:r>
          </a:p>
          <a:p>
            <a:endParaRPr lang="en-US" sz="1200" b="1" dirty="0"/>
          </a:p>
          <a:p>
            <a:endParaRPr lang="en-US" sz="1200" b="1" dirty="0"/>
          </a:p>
          <a:p>
            <a:r>
              <a:rPr lang="en-US" sz="1200" b="1" dirty="0"/>
              <a:t>David Gould:  </a:t>
            </a:r>
            <a:r>
              <a:rPr lang="en-US" sz="1200" dirty="0"/>
              <a:t>Alma Mater:  Newbury Grammar School.  Employment History:  Gould Engineering since ’94.  Expertise:  Chassis and suspension design, composite &amp; traditional manufacture.  Currently resides in:  UK  First Car:  Austin Mini.  Favorite racecar:  Williams FW07 and Red Bull from 2009 on.  Design Judge since:  1996</a:t>
            </a:r>
          </a:p>
          <a:p>
            <a:endParaRPr lang="en-US" sz="1200" dirty="0"/>
          </a:p>
          <a:p>
            <a:endParaRPr lang="en-US" sz="1200" b="1" dirty="0"/>
          </a:p>
          <a:p>
            <a:r>
              <a:rPr lang="en-US" sz="1200" b="1" dirty="0"/>
              <a:t>Jerry </a:t>
            </a:r>
            <a:r>
              <a:rPr lang="en-US" sz="1200" b="1" dirty="0" err="1"/>
              <a:t>Grandov</a:t>
            </a:r>
            <a:r>
              <a:rPr lang="en-US" sz="1200" b="1" dirty="0"/>
              <a:t>:  </a:t>
            </a:r>
            <a:r>
              <a:rPr lang="en-US" sz="1200" dirty="0"/>
              <a:t>Alma Mater: Rutgers University: BS in Applied Physics  Employment History: 1996 Co-Founder of Shadow Racing Products  15+ years experience in Telecom R&amp;D with Bell Labs Lucent Technologies / Alcatel-Lucent / Nokia  Expertise:  Cockpit adjustable suspension products. Vehicle Dynamics. Trackside racecar setup. Metal fabrication and manufacturing. CAD &amp; FEA.  Racing experience covers such diverse classes as IndyCar, NASCAR Busch Series, Silver Crown, Formula Ford, NEMA Midget, Formula Mazda, Super Stock, Pro Stock, Dirt Modified, Dirt Late Model, Super Modified, TQ Midget, Shifter Kart, Quarter Midget and of course FSAE.  1994 FSAE Best Prototype Fabrication Award  Currently Resides in:  NJ  First car:  ‘79 Chrysler Cordoba (With rich Corinthian leather seats)  Favorite Race Car:  McLaren MP4/4  Design Judge since:  2005  FSAE Volunteer since:  1996</a:t>
            </a:r>
          </a:p>
          <a:p>
            <a:endParaRPr lang="en-US" sz="1200" dirty="0"/>
          </a:p>
          <a:p>
            <a:endParaRPr lang="en-US" sz="1200" dirty="0"/>
          </a:p>
          <a:p>
            <a:r>
              <a:rPr lang="en-US" sz="1200" b="1" dirty="0"/>
              <a:t>Mirza </a:t>
            </a:r>
            <a:r>
              <a:rPr lang="en-US" sz="1200" b="1" dirty="0" err="1"/>
              <a:t>Grebovic</a:t>
            </a:r>
            <a:r>
              <a:rPr lang="en-US" sz="1200" dirty="0"/>
              <a:t>: Alma Mater: UofM Ann Arbor/Dearborn: BS in Mechanical Engineering and MSE in Automotive Systems.  Employment History: 2010-present: General Motors Performance Variant Engineering Manager, including lead brake systems engineer performance brakes, including brake chassis controls release engineer. 2005-2010: TRW Automotive brake/chassis controls engineer. Expertise: Chassis (brake/suspension) design and development, full vehicle project management and systems integration. Currently Resides in: MI First car: 2005 Subaru </a:t>
            </a:r>
            <a:r>
              <a:rPr lang="en-US" sz="1200" dirty="0" err="1"/>
              <a:t>STi</a:t>
            </a:r>
            <a:r>
              <a:rPr lang="en-US" sz="1200" dirty="0"/>
              <a:t> Favorite Race Car:  Seriously? I need 10 pages but Cadillac ATS-V.R, who knew a Caddy can wipe the floor with the world’s best.   Design Judge since:  2018</a:t>
            </a:r>
          </a:p>
          <a:p>
            <a:endParaRPr lang="en-US" sz="1200" dirty="0"/>
          </a:p>
        </p:txBody>
      </p:sp>
    </p:spTree>
    <p:extLst>
      <p:ext uri="{BB962C8B-B14F-4D97-AF65-F5344CB8AC3E}">
        <p14:creationId xmlns:p14="http://schemas.microsoft.com/office/powerpoint/2010/main" val="252941118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89</a:t>
            </a:fld>
            <a:endParaRPr lang="en-US" dirty="0"/>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21342006-E234-4530-AC84-237BE83840FD}"/>
              </a:ext>
            </a:extLst>
          </p:cNvPr>
          <p:cNvSpPr/>
          <p:nvPr/>
        </p:nvSpPr>
        <p:spPr>
          <a:xfrm>
            <a:off x="654803" y="1352112"/>
            <a:ext cx="6462793" cy="7294305"/>
          </a:xfrm>
          <a:prstGeom prst="rect">
            <a:avLst/>
          </a:prstGeom>
        </p:spPr>
        <p:txBody>
          <a:bodyPr wrap="square">
            <a:spAutoFit/>
          </a:bodyPr>
          <a:lstStyle/>
          <a:p>
            <a:r>
              <a:rPr lang="en-US" sz="1200" b="1" dirty="0"/>
              <a:t>Edwin Ho:  </a:t>
            </a:r>
            <a:r>
              <a:rPr lang="en-US" sz="1200" dirty="0"/>
              <a:t>Alma Mater: University of Waterloo, Bachelor of Applied Science – Mechanical Engineering  Employment History:  ’95-’16: Chrysler – Vehicle Development, Chassis Design, Vehicle Dynamics. ’16-’17: Ford – Ford Performance Vehicle Engineering/Vehicle Integration  Expertise:  Vehicle dynamics, vehicle integration, and chassis design  Currently Resides in:  MI  First car:  ‘89 Honda Civic Si  Favorite Race Car:  Williams FW11  Judge since:  2017</a:t>
            </a:r>
          </a:p>
          <a:p>
            <a:endParaRPr lang="en-US" sz="1200" dirty="0"/>
          </a:p>
          <a:p>
            <a:endParaRPr lang="en-US" sz="1200" dirty="0"/>
          </a:p>
          <a:p>
            <a:r>
              <a:rPr lang="en-US" sz="1200" b="1" dirty="0"/>
              <a:t>Spencer Jackson</a:t>
            </a:r>
            <a:r>
              <a:rPr lang="en-US" sz="1200" dirty="0"/>
              <a:t>: Alma Mater: Rose-</a:t>
            </a:r>
            <a:r>
              <a:rPr lang="en-US" sz="1200" dirty="0" err="1"/>
              <a:t>Hulman</a:t>
            </a:r>
            <a:r>
              <a:rPr lang="en-US" sz="1200" dirty="0"/>
              <a:t> Institute of Technology. Employment History: '16 - present: SpaceX Structures Engineer. Expertise: Chassis design and analysis. Currently Resides in: CA First car: '13 Ford Focus ST Design Judge Assistant since: 2018</a:t>
            </a:r>
          </a:p>
          <a:p>
            <a:endParaRPr lang="en-US" sz="1200" dirty="0"/>
          </a:p>
          <a:p>
            <a:endParaRPr lang="en-US" sz="1200" b="1" dirty="0"/>
          </a:p>
          <a:p>
            <a:r>
              <a:rPr lang="en-US" sz="1200" b="1" dirty="0"/>
              <a:t>Jeremy Keller</a:t>
            </a:r>
            <a:r>
              <a:rPr lang="en-US" sz="1200" dirty="0"/>
              <a:t>:  Alma Mater: University of Windsor Mechanical Engineering ’04  Employment History:  Roush Industries: Powertrain Development Engineer ‘04+  Expertise:  Exhaust Aftertreatment, Prototype and Production Engine Development  Currently Resides in:  Ontario  First Car:  1981 Buick Regal  Favorite Race Car:  Ford GT40  Design Judge since:  2016  Tech Inspector since:  2005</a:t>
            </a:r>
          </a:p>
          <a:p>
            <a:endParaRPr lang="en-US" sz="1200" dirty="0"/>
          </a:p>
          <a:p>
            <a:endParaRPr lang="en-US" sz="1200" dirty="0"/>
          </a:p>
          <a:p>
            <a:r>
              <a:rPr lang="en-US" sz="1200" b="1" dirty="0"/>
              <a:t>Rachel Kendall: </a:t>
            </a:r>
            <a:r>
              <a:rPr lang="en-US" sz="1200" dirty="0"/>
              <a:t>Alma Mater: University of Manitoba: BS in Mechanical Engineering. Employment History: '17 - present: Polaris Industries Inc: Test Engineer - Powertrain Validation. Expertise: Powertrain development and validation. Dyno testing, data acquisition. Currently Resides in: MN. First Car: '88 Ford Ranger, an old farm truck I fixed up to drive in high school (this is how I fell in love with standard vehicles). Favorite Race Car: Ferrari 312 T - Driven by Niki Lauda in 1975 when he won his first world title. Design Judge since: 2018.</a:t>
            </a:r>
          </a:p>
          <a:p>
            <a:endParaRPr lang="en-US" sz="1200" dirty="0"/>
          </a:p>
          <a:p>
            <a:endParaRPr lang="en-US" sz="1200" dirty="0"/>
          </a:p>
          <a:p>
            <a:r>
              <a:rPr lang="en-US" sz="1200" b="1" dirty="0"/>
              <a:t>Will Kerley: </a:t>
            </a:r>
            <a:r>
              <a:rPr lang="en-US" sz="1200" dirty="0"/>
              <a:t>Alma Mater: McGill University: BEng - Mechanical Engineering. Employment History: ‘12-Present: </a:t>
            </a:r>
            <a:r>
              <a:rPr lang="en-US" sz="1200" dirty="0" err="1"/>
              <a:t>Multimatic</a:t>
            </a:r>
            <a:r>
              <a:rPr lang="en-US" sz="1200" dirty="0"/>
              <a:t>: Design Engineer; ‘11: Newman/Haas Racing: Data Engineer.  Expertise: Design and development of vehicle suspension/structures, data acquisition and on-track testing of road/race vehicles.  Currently Resides in: Toronto, ON. First car(s): 1990 300ZX (turbos added soon after). Favorite Race Car: Williams FW14B/FW15  Design Judge Since:  2016</a:t>
            </a:r>
          </a:p>
          <a:p>
            <a:endParaRPr lang="en-US" sz="1200" dirty="0"/>
          </a:p>
          <a:p>
            <a:endParaRPr lang="en-US" sz="1200" dirty="0"/>
          </a:p>
          <a:p>
            <a:r>
              <a:rPr lang="en-US" sz="1200" b="1" dirty="0"/>
              <a:t>Ryan Koch: </a:t>
            </a:r>
            <a:r>
              <a:rPr lang="en-US" sz="1200" dirty="0"/>
              <a:t>Alma Mater: Western Michigan University 2009: BS in Mechanical Engineering. Employment History: AM General - Engine Product Engineer 6 years; Chrysler - Powertrain Synthesis Engineer 3 years; </a:t>
            </a:r>
            <a:r>
              <a:rPr lang="en-US" sz="1200" dirty="0" err="1"/>
              <a:t>Pierburg</a:t>
            </a:r>
            <a:r>
              <a:rPr lang="en-US" sz="1200" dirty="0"/>
              <a:t> EGR Engineer/Project Manager 3.5 years. Expertise: actuation equipment for intake/exhaust air flow, throttle body, EGR systems, intake/exhaust design, serviceability. Currently resides in: Clarkston, MI. Favorite Race Car: Maserati 250F Design Judge since:  2016</a:t>
            </a:r>
          </a:p>
          <a:p>
            <a:endParaRPr lang="en-US" sz="1200" dirty="0"/>
          </a:p>
        </p:txBody>
      </p:sp>
    </p:spTree>
    <p:extLst>
      <p:ext uri="{BB962C8B-B14F-4D97-AF65-F5344CB8AC3E}">
        <p14:creationId xmlns:p14="http://schemas.microsoft.com/office/powerpoint/2010/main" val="188654942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90</a:t>
            </a:fld>
            <a:endParaRPr lang="en-US" dirty="0"/>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929E35A3-3653-46CF-81D3-EC4A0529C5F2}"/>
              </a:ext>
            </a:extLst>
          </p:cNvPr>
          <p:cNvSpPr/>
          <p:nvPr/>
        </p:nvSpPr>
        <p:spPr>
          <a:xfrm>
            <a:off x="685800" y="1350066"/>
            <a:ext cx="6400800" cy="7109639"/>
          </a:xfrm>
          <a:prstGeom prst="rect">
            <a:avLst/>
          </a:prstGeom>
        </p:spPr>
        <p:txBody>
          <a:bodyPr wrap="square">
            <a:spAutoFit/>
          </a:bodyPr>
          <a:lstStyle/>
          <a:p>
            <a:r>
              <a:rPr lang="en-US" sz="1200" b="1" dirty="0"/>
              <a:t>George </a:t>
            </a:r>
            <a:r>
              <a:rPr lang="en-US" sz="1200" b="1" dirty="0" err="1"/>
              <a:t>Konstantinopoulos</a:t>
            </a:r>
            <a:r>
              <a:rPr lang="en-US" sz="1200" b="1" dirty="0"/>
              <a:t>:  </a:t>
            </a:r>
            <a:r>
              <a:rPr lang="en-US" sz="1200" dirty="0"/>
              <a:t>Alma Mater:  Western University, MEng in Composite Materials  Employment History:  Structural design for defense industry, Hexion  Expertise:  Structural design; Composites design and processing for low and high volumes  Currently Reside in:  ON, Canada  First Car:  ‘03 VW GTI  Favorite Race Car:  Lunar Roving Vehicle  Design Judge Since:  2017 </a:t>
            </a:r>
          </a:p>
          <a:p>
            <a:endParaRPr lang="en-US" sz="1200" dirty="0"/>
          </a:p>
          <a:p>
            <a:endParaRPr lang="en-US" sz="1200" dirty="0"/>
          </a:p>
          <a:p>
            <a:r>
              <a:rPr lang="en-US" sz="1200" b="1" dirty="0"/>
              <a:t>Ryan Kraft:  </a:t>
            </a:r>
            <a:r>
              <a:rPr lang="en-US" sz="1200" dirty="0"/>
              <a:t>Alma Mater:  University of Michigan:  BS Mechanical Engineering, Mathematics.  Employment History:  Director, Engineering at </a:t>
            </a:r>
            <a:r>
              <a:rPr lang="en-US" sz="1200" dirty="0" err="1"/>
              <a:t>Arrivo</a:t>
            </a:r>
            <a:r>
              <a:rPr lang="en-US" sz="1200" dirty="0"/>
              <a:t>, previously Faraday Future, SpaceX, Tesla Motors, and </a:t>
            </a:r>
            <a:r>
              <a:rPr lang="en-US" sz="1200" dirty="0" err="1"/>
              <a:t>Kaz</a:t>
            </a:r>
            <a:r>
              <a:rPr lang="en-US" sz="1200" dirty="0"/>
              <a:t> Technologies.  Expertise:  Dynamics (vehicle and structural), vehicle architecture, chassis systems, dampers.  Currently resides in:  CA  First Car:  '04 Nissan Sentra (RIP).  Favorite racecar:  Brabham BT46B.  Design Judge since:  2010</a:t>
            </a:r>
          </a:p>
          <a:p>
            <a:endParaRPr lang="en-US" sz="1200" dirty="0"/>
          </a:p>
          <a:p>
            <a:endParaRPr lang="en-US" sz="1200" dirty="0"/>
          </a:p>
          <a:p>
            <a:r>
              <a:rPr lang="en-US" sz="1200" b="1" dirty="0"/>
              <a:t>Philip LaPointe: </a:t>
            </a:r>
            <a:r>
              <a:rPr lang="en-US" sz="1200" dirty="0"/>
              <a:t>Alma Matter:  Wentworth Institute of Technology:  BS in Mechanical Engineering Technology.  Employment History:..’91-‘07 Honda R&amp;D Americas, Inc.;  Suspension Design Engineer, Chassis Design  Manager and Technical Leader  ‘07-‘15 Honda Performance Development, Inc.; Chassis Design and Development Manager as Principal Engineer then Chief Engineer including aerodynamics, transmission, bodywork  ‘07,-‘11 LMP2.  ‘09 LMP1, ‘12-‘15 IndyCar DW12 including Engine installation, HPD </a:t>
            </a:r>
            <a:r>
              <a:rPr lang="en-US" sz="1200" dirty="0" err="1"/>
              <a:t>Aerokit</a:t>
            </a:r>
            <a:r>
              <a:rPr lang="en-US" sz="1200" dirty="0"/>
              <a:t> composite design.  Wind tunnel program management; HPD Performance Engineering Chief Engineer. ‘15+: Honda R&amp;D Americas, Inc.;  Manager of Technical Information Management.  Expertise: Suspension, Brakes, Wheels, Axle, Mounts, Exhaust, Brakes, Steering, Cooling, and Aerodynamics.  Currently Resides in: OH First Car: VW Super Beetle Favorite Race Car: ‘09 Acura LMP1 ALMS Champion  Design Judge since:  2010</a:t>
            </a:r>
          </a:p>
          <a:p>
            <a:endParaRPr lang="en-US" sz="1200" dirty="0"/>
          </a:p>
          <a:p>
            <a:endParaRPr lang="en-US" sz="1200" b="1" dirty="0"/>
          </a:p>
          <a:p>
            <a:r>
              <a:rPr lang="en-US" sz="1200" b="1" dirty="0"/>
              <a:t>Luke </a:t>
            </a:r>
            <a:r>
              <a:rPr lang="en-US" sz="1200" b="1" dirty="0" err="1"/>
              <a:t>Legatt</a:t>
            </a:r>
            <a:r>
              <a:rPr lang="en-US" sz="1200" b="1" dirty="0"/>
              <a:t>:  </a:t>
            </a:r>
            <a:r>
              <a:rPr lang="en-US" sz="1200" dirty="0"/>
              <a:t>Alma Mater:  University of North Dakota: BS in Mechanical Engineering Employment History:  Honda R&amp;D Americas ’09+  Expertise:  Automotive closure design.  Including experience in white body and assembly part design  Currently Resides in:  OH  First car:  ’87 Toyota 4-Runner  Favorite Race Car:  McLaren Honda MP4/4  Design Judge since:  2011</a:t>
            </a:r>
          </a:p>
          <a:p>
            <a:endParaRPr lang="en-US" sz="1200" dirty="0"/>
          </a:p>
          <a:p>
            <a:endParaRPr lang="en-US" sz="1200" dirty="0"/>
          </a:p>
          <a:p>
            <a:r>
              <a:rPr lang="en-US" sz="1200" b="1" dirty="0"/>
              <a:t>Kim Lind:  </a:t>
            </a:r>
            <a:r>
              <a:rPr lang="en-US" sz="1200" dirty="0"/>
              <a:t>Alma Mater:  University of Michigan Ann Arbor: BS Mechanical Engineering.  Employment History:  General Motors - 25 years; Previously: Michigan Automotive Research Corp - 7 years.  Expertise:  Dyno testing and development; by-wire systems; active suspension systems; AWD systems; vehicle concept development demonstrating turbocharging, supercharging, AWD and DCT technologies; and pre-production vehicle architectures. Raced 9 years in SCCA &amp; was a driving instructor for SCCA driving schools.  Currently resides in:  MI  First car:  ‘68 Pontiac Bonneville (small aircraft carrier).   Favorite racecar:  My SCCA F-Production MG Midget.  Design Judge since:  2010</a:t>
            </a:r>
          </a:p>
        </p:txBody>
      </p:sp>
    </p:spTree>
    <p:extLst>
      <p:ext uri="{BB962C8B-B14F-4D97-AF65-F5344CB8AC3E}">
        <p14:creationId xmlns:p14="http://schemas.microsoft.com/office/powerpoint/2010/main" val="429151201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91</a:t>
            </a:fld>
            <a:endParaRPr lang="en-US" dirty="0"/>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D5413CE3-7E58-4B8C-B348-9676C249EE37}"/>
              </a:ext>
            </a:extLst>
          </p:cNvPr>
          <p:cNvSpPr/>
          <p:nvPr/>
        </p:nvSpPr>
        <p:spPr>
          <a:xfrm>
            <a:off x="693549" y="1366112"/>
            <a:ext cx="6385302" cy="7848302"/>
          </a:xfrm>
          <a:prstGeom prst="rect">
            <a:avLst/>
          </a:prstGeom>
        </p:spPr>
        <p:txBody>
          <a:bodyPr wrap="square">
            <a:spAutoFit/>
          </a:bodyPr>
          <a:lstStyle/>
          <a:p>
            <a:r>
              <a:rPr lang="en-US" sz="1200" b="1" dirty="0"/>
              <a:t>Gene </a:t>
            </a:r>
            <a:r>
              <a:rPr lang="en-US" sz="1200" b="1" dirty="0" err="1"/>
              <a:t>Lukianov</a:t>
            </a:r>
            <a:r>
              <a:rPr lang="en-US" sz="1200" dirty="0"/>
              <a:t>:  Alma Mater:  Worcester Polytechnic Institute, Lawrence Technological University: BS Mechanical Engineering, MS Automotive Engineering.  Employment History:  Currently Owner and Principal of VRAD Engineering LLC, a vehicle design, consulting and service company.  Chrysler: 22 years in vehicle dynamics tuning, development and analysis.  Gabriel Shocks: 7 yrs. shock absorber design, manufacturing and tuning, also automotive brake design and weapons.  Expertise:  Specialist in all aspects of Chassis design, vehicle dynamics, calculations, development, tuning and subsystem/component manufacturing and performance.  Currently resides in:  MI  First car:  ‘61 Volvo 544.  Favorite racecar:  Ford GT40 (THE Original One).  Design Judge since:  1999</a:t>
            </a:r>
          </a:p>
          <a:p>
            <a:endParaRPr lang="en-US" sz="1200" dirty="0"/>
          </a:p>
          <a:p>
            <a:endParaRPr lang="en-US" sz="1200" dirty="0"/>
          </a:p>
          <a:p>
            <a:r>
              <a:rPr lang="en-US" sz="1200" b="1" dirty="0"/>
              <a:t>Kim Lyon:  </a:t>
            </a:r>
            <a:r>
              <a:rPr lang="en-US" sz="1200" dirty="0"/>
              <a:t>Alma Mater:  University of Minnesota / Minneapolis: BS Mechanical Engineering, BA Chinese.  Employment History:  ‘84 – ‘08 Chrysler Powertrain Engineering, Advanced Engine Systems Senior Specialist, VVT engine development – I4, V6, V8, V10;LeMans LMP 900 engine and chassis systems development; hybrid electric Le Mans racecar (Patriot Project); Formula One engine, chassis systems, and calibration development-Lamborghini Engineering.  Expertise:  Calibration, data acquisition, software design &amp; coding, engine and chassis dyno testing, turbocharger and auto-manual transmissions development, modeling and simulation.  Currently resides in:  MI  First car:  ‘66 Chevy Impala SS (327c.i. 4-speed).  Favorite racecar:  Lola T70 coupe, Porsche 962, Nissan GTP, ‘93 F1 McLaren MP4/8.  Design Judge since: 2003</a:t>
            </a:r>
          </a:p>
          <a:p>
            <a:endParaRPr lang="en-US" sz="1200" dirty="0"/>
          </a:p>
          <a:p>
            <a:endParaRPr lang="en-US" sz="1200" dirty="0"/>
          </a:p>
          <a:p>
            <a:r>
              <a:rPr lang="en-US" sz="1200" b="1" dirty="0"/>
              <a:t>Rich Mandle: </a:t>
            </a:r>
            <a:r>
              <a:rPr lang="en-US" sz="1200" dirty="0"/>
              <a:t>Alma Mater: Cal Poly San Luis Obispo: BS in Electronic Engineering. Employment History: Hewlett Packard, Nissan Performance Technology, Budweiser King Racing, Chip </a:t>
            </a:r>
            <a:r>
              <a:rPr lang="en-US" sz="1200" dirty="0" err="1"/>
              <a:t>Ganassi</a:t>
            </a:r>
            <a:r>
              <a:rPr lang="en-US" sz="1200" dirty="0"/>
              <a:t> Racing, Penske Racing, Detroit Diesel/Daimler AG. Expertise: powertrain control, testing/DAQ, electronic system integration. Currently Resides in: MI. First car: 1972 Volkswagen Super Beetle. Favorite Race Car: 1991 Nissan NPT-90 GTP and 1996 Penske PC-25 </a:t>
            </a:r>
            <a:r>
              <a:rPr lang="en-US" sz="1200" dirty="0" err="1"/>
              <a:t>Indycar</a:t>
            </a:r>
            <a:r>
              <a:rPr lang="en-US" sz="1200" dirty="0"/>
              <a:t>. Judge since: 2018</a:t>
            </a:r>
          </a:p>
          <a:p>
            <a:endParaRPr lang="en-US" sz="1200" dirty="0"/>
          </a:p>
          <a:p>
            <a:endParaRPr lang="en-US" sz="1200" dirty="0"/>
          </a:p>
          <a:p>
            <a:r>
              <a:rPr lang="en-US" sz="1200" b="1" dirty="0"/>
              <a:t>Greg Massey: </a:t>
            </a:r>
            <a:r>
              <a:rPr lang="en-US" sz="1200" dirty="0"/>
              <a:t>Alma Mater:  The Ohio State University:  BS in Mechanical Engineering  Employment History:  ’15-‘16 Bosch Chassis Controls Traction &amp; Stability Control Calibration.  ’16+ Tesla Chassis Controls. Expertise:  Vehicle Dynamics, Brakes, Data Acquisition &amp; Analysis  Currently Resides in: MI  First car:  Honda Civic  Favorite Racecar: Brawn GP 001 Design Judge since: 2017</a:t>
            </a:r>
          </a:p>
          <a:p>
            <a:endParaRPr lang="en-US" sz="1200" dirty="0"/>
          </a:p>
          <a:p>
            <a:endParaRPr lang="en-US" sz="1200" dirty="0"/>
          </a:p>
          <a:p>
            <a:r>
              <a:rPr lang="en-US" sz="1200" b="1" dirty="0"/>
              <a:t>Kyle </a:t>
            </a:r>
            <a:r>
              <a:rPr lang="en-US" sz="1200" b="1" dirty="0" err="1"/>
              <a:t>McArver</a:t>
            </a:r>
            <a:r>
              <a:rPr lang="en-US" sz="1200" b="1" dirty="0"/>
              <a:t>:  </a:t>
            </a:r>
            <a:r>
              <a:rPr lang="en-US" sz="1200" dirty="0"/>
              <a:t>Alma Mater:  North Carolina State University: BS in Mechanical Engineering.  Employment History:  ‘06 – present: Roush Fenway Racing: Junior Aero Engineer ’06-’08;  R&amp;D Team Engineer ’09-’10;  Race Engineer + Simulation Engineer ’11-’14; #17 Team Race Engineer, ’15-’16;  Race Support Group Engineer, ’17  Expertise:  Overall vehicle dynamics, vehicle simulations, suspension, aerodynamics / wind tunnel testing  Currently Resides in:  NC  First Car:  ‘83 Mercedes Benz 300D  Favorite Racecar:  ‘67 Lotus 49  Design Judge since:  2017</a:t>
            </a:r>
          </a:p>
          <a:p>
            <a:endParaRPr lang="en-US" sz="1200" dirty="0"/>
          </a:p>
          <a:p>
            <a:endParaRPr lang="en-US" sz="1200" dirty="0"/>
          </a:p>
        </p:txBody>
      </p:sp>
    </p:spTree>
    <p:extLst>
      <p:ext uri="{BB962C8B-B14F-4D97-AF65-F5344CB8AC3E}">
        <p14:creationId xmlns:p14="http://schemas.microsoft.com/office/powerpoint/2010/main" val="8198610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92</a:t>
            </a:fld>
            <a:endParaRPr lang="en-US" dirty="0"/>
          </a:p>
        </p:txBody>
      </p:sp>
      <p:sp>
        <p:nvSpPr>
          <p:cNvPr id="6"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7" name="Rectangle 6">
            <a:extLst>
              <a:ext uri="{FF2B5EF4-FFF2-40B4-BE49-F238E27FC236}">
                <a16:creationId xmlns:a16="http://schemas.microsoft.com/office/drawing/2014/main" id="{9FE11FF4-D0F1-479E-A796-73C752CBE532}"/>
              </a:ext>
            </a:extLst>
          </p:cNvPr>
          <p:cNvSpPr/>
          <p:nvPr/>
        </p:nvSpPr>
        <p:spPr>
          <a:xfrm>
            <a:off x="685800" y="1340939"/>
            <a:ext cx="6400800" cy="8586966"/>
          </a:xfrm>
          <a:prstGeom prst="rect">
            <a:avLst/>
          </a:prstGeom>
        </p:spPr>
        <p:txBody>
          <a:bodyPr wrap="square">
            <a:spAutoFit/>
          </a:bodyPr>
          <a:lstStyle/>
          <a:p>
            <a:r>
              <a:rPr lang="en-US" sz="1200" b="1" dirty="0"/>
              <a:t>Luke Morrow:  </a:t>
            </a:r>
            <a:r>
              <a:rPr lang="en-US" sz="1200" dirty="0"/>
              <a:t>Alma </a:t>
            </a:r>
            <a:r>
              <a:rPr lang="en-US" sz="1200" dirty="0" err="1"/>
              <a:t>Mater:..University</a:t>
            </a:r>
            <a:r>
              <a:rPr lang="en-US" sz="1200" dirty="0"/>
              <a:t> of Newcastle, Australia; BS in Mechanical Engineering  Employment History:  ’07-'08 Prodigy Motorsport (Australian V8 Supercars, Development Series), Data Engineer;  ‘08 General Motors Holden, Chassis Design Release Engineer;  ‘08-'14 Toyota Technical Center Australasia, Senior Customer Quality Engineer;  ‘14+ Tesla, Staff Product Support Engineer  Expertise:  Chassis and Mechanical Structure, Data Acquisition, implementation, and analysis, Electric Vehicle Powertrain architecture / design / safety / performance and Mechanical Systems Integration packaging / manufacturing / serviceability  Currently Resides in:  CA  First car:  ‘76 Volvo 244DL  Favorite Racecar:  Ferrari F2002 - beautiful and effective (see Pomeroy Index)  Design Judge since:  2009 (at FSAE-A)</a:t>
            </a:r>
          </a:p>
          <a:p>
            <a:endParaRPr lang="en-US" sz="1200" b="1" dirty="0"/>
          </a:p>
          <a:p>
            <a:endParaRPr lang="en-US" sz="1200" b="1" dirty="0"/>
          </a:p>
          <a:p>
            <a:r>
              <a:rPr lang="en-US" sz="1200" b="1" dirty="0"/>
              <a:t>Anthony </a:t>
            </a:r>
            <a:r>
              <a:rPr lang="en-US" sz="1200" b="1" dirty="0" err="1"/>
              <a:t>Musci</a:t>
            </a:r>
            <a:r>
              <a:rPr lang="en-US" sz="1200" b="1" dirty="0"/>
              <a:t>:  </a:t>
            </a:r>
            <a:r>
              <a:rPr lang="en-US" sz="1200" dirty="0"/>
              <a:t>Alma Mater:  Michigan Ross School of Business MBA, Rutgers BS Mechanical and Aerospace Engineering  Employment History:  current - </a:t>
            </a:r>
            <a:r>
              <a:rPr lang="en-US" sz="1200" dirty="0" err="1"/>
              <a:t>JetHeat</a:t>
            </a:r>
            <a:r>
              <a:rPr lang="en-US" sz="1200" dirty="0"/>
              <a:t> LLC, VP of Product and Business Development.  Team Leader for Design and Development – Aston Martin V12 engine program.  Mechanical Design Leader for Honeywell line of home-standby and portable generators.  Ford Motor Company Advanced Powertrain Engineering.  Expertise: Powertrain Design and Development.  Jet Engine Design and Development.  Aerodynamics.  Electronic control systems, simulation, and Data Acquisition  Currently Resides in:  MI  Favorite Vehicle:  actually an aircraft – North American X-15  Judge since:  1998</a:t>
            </a:r>
          </a:p>
          <a:p>
            <a:endParaRPr lang="en-US" sz="1200" dirty="0"/>
          </a:p>
          <a:p>
            <a:endParaRPr lang="en-US" sz="1200" dirty="0"/>
          </a:p>
          <a:p>
            <a:r>
              <a:rPr lang="en-US" sz="1200" b="1" dirty="0"/>
              <a:t>Marc Musial:  </a:t>
            </a:r>
            <a:r>
              <a:rPr lang="en-US" sz="1200" dirty="0"/>
              <a:t>Alma Mater:  Western Michigan University: B.S. Automotive Engineering.  Employment History:  Started at Chrysler in ‘91.  Moved to </a:t>
            </a:r>
            <a:r>
              <a:rPr lang="en-US" sz="1200" dirty="0" err="1"/>
              <a:t>Saleen</a:t>
            </a:r>
            <a:r>
              <a:rPr lang="en-US" sz="1200" dirty="0"/>
              <a:t> for 1.5 years in ‘08 and returned to Chrysler in ‘09.  Expertise:  Engine systems (combustion, Air Flow, Calibration, Controls and dynamometer testing).  Latest development project: Hellcat.  Technical lecturer and driving instructor.  Worked on Chrysler’s North American Touring Car Race Team.  Currently resides in:  MI  First car/coolest car:  ‘68 Chrysler Newport that I got from my grandfather.  2002 Dodge Viper GTS Coupe  Favorite Racecar:  North American touring cars or touring cars in general. (door slammer race cars like NASCAR used to be)  Design Judge since:  intermittently since 1996</a:t>
            </a:r>
          </a:p>
          <a:p>
            <a:endParaRPr lang="en-US" sz="1200" dirty="0"/>
          </a:p>
          <a:p>
            <a:endParaRPr lang="en-US" sz="1200" dirty="0"/>
          </a:p>
          <a:p>
            <a:r>
              <a:rPr lang="en-US" sz="1200" b="1" dirty="0"/>
              <a:t>Dick Myers:  </a:t>
            </a:r>
            <a:r>
              <a:rPr lang="en-US" sz="1200" dirty="0"/>
              <a:t>Alma Mater:  University of Vermont: Mechanical Engineering  Employment History:  Chrysler Corp (33 yrs.), Ford (4yrs).  Expertise:  Design/development engineer, program manager, engineering supervisor and manager, racecar engineer.  Currently resides in:  MI  First Vehicle:  ‘56 Chevy 3/4 ton pickup (461,000 miles, honest) from my dad.  Favorite Racecar:  Winged 410 sprint car.  Design Judge since:  1999</a:t>
            </a:r>
          </a:p>
          <a:p>
            <a:endParaRPr lang="en-US" sz="1200" dirty="0"/>
          </a:p>
          <a:p>
            <a:endParaRPr lang="en-US" sz="1200" dirty="0"/>
          </a:p>
          <a:p>
            <a:r>
              <a:rPr lang="en-US" sz="1200" b="1" dirty="0"/>
              <a:t>Jacob Oberlin: </a:t>
            </a:r>
            <a:r>
              <a:rPr lang="en-US" sz="1200" dirty="0"/>
              <a:t>Alma Mater:  U. of Michigan: Computer Engineering.  Employment History:  ‘11 – present: Tesla Motors: Manager Firmware Engineering. ‘10: </a:t>
            </a:r>
            <a:r>
              <a:rPr lang="en-US" sz="1200" dirty="0" err="1"/>
              <a:t>MRacing</a:t>
            </a:r>
            <a:r>
              <a:rPr lang="en-US" sz="1200" dirty="0"/>
              <a:t> Chief Powertrain Engineer.  Expertise:  Automotive firmware and electronics, powertrain and HVAC thermal systems, Data acquisition, 12V battery system charging and wiring harness design, lithium ion battery modeling.  Currently resides in:  CA  First car:  ‘96 Ford Thunderbird LX  Favorite Racecar:  Williams FW15C – From a time when engineers did the racing  Design Judge since:  2014</a:t>
            </a:r>
          </a:p>
          <a:p>
            <a:endParaRPr lang="en-US" sz="1200" dirty="0"/>
          </a:p>
          <a:p>
            <a:endParaRPr lang="en-US" sz="1200" dirty="0"/>
          </a:p>
        </p:txBody>
      </p:sp>
    </p:spTree>
    <p:extLst>
      <p:ext uri="{BB962C8B-B14F-4D97-AF65-F5344CB8AC3E}">
        <p14:creationId xmlns:p14="http://schemas.microsoft.com/office/powerpoint/2010/main" val="362911043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93</a:t>
            </a:fld>
            <a:endParaRPr lang="en-US" dirty="0"/>
          </a:p>
        </p:txBody>
      </p:sp>
      <p:sp>
        <p:nvSpPr>
          <p:cNvPr id="12"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2251FFB3-5D78-4DFA-A832-36F5CCACC6EB}"/>
              </a:ext>
            </a:extLst>
          </p:cNvPr>
          <p:cNvSpPr/>
          <p:nvPr/>
        </p:nvSpPr>
        <p:spPr>
          <a:xfrm>
            <a:off x="678051" y="1402819"/>
            <a:ext cx="6416298" cy="8032968"/>
          </a:xfrm>
          <a:prstGeom prst="rect">
            <a:avLst/>
          </a:prstGeom>
        </p:spPr>
        <p:txBody>
          <a:bodyPr wrap="square">
            <a:spAutoFit/>
          </a:bodyPr>
          <a:lstStyle/>
          <a:p>
            <a:r>
              <a:rPr lang="en-US" sz="1200" b="1" dirty="0"/>
              <a:t>Erich </a:t>
            </a:r>
            <a:r>
              <a:rPr lang="en-US" sz="1200" b="1" dirty="0" err="1"/>
              <a:t>Ohlde</a:t>
            </a:r>
            <a:r>
              <a:rPr lang="en-US" sz="1200" dirty="0"/>
              <a:t>:  Alma Mater:  University of Kansas – Lawrence: Mechanical Engineering FSAE ‘04-‘09.  Employment History:  Fiber Dynamics ’09-’10, Tool and die designer for USF1 projects;  Pratt &amp; Miller Engineering ’11-'14, Systems/Data Acquisition Engineer;  GM R&amp;D projects &amp; Corvette Racing.  Robert Bosch ’14 +, Motorsport Engineer.  Expertise:  Data Acquisition/Control Systems, Wiring harness design and manufacture Powertrain design and calibration.  Currently resides in:  MI  First truck:  ’96 Mazda B-Series Pickup.  Favorite Racecar:  Chaparral 2J  Design Judge Since:  2014</a:t>
            </a:r>
          </a:p>
          <a:p>
            <a:endParaRPr lang="en-US" sz="1200" dirty="0"/>
          </a:p>
          <a:p>
            <a:endParaRPr lang="en-US" sz="1200" dirty="0"/>
          </a:p>
          <a:p>
            <a:r>
              <a:rPr lang="en-US" sz="1200" b="1" dirty="0"/>
              <a:t>Dan Olson: </a:t>
            </a:r>
            <a:r>
              <a:rPr lang="en-US" sz="1200" dirty="0"/>
              <a:t>Alma Mater:  Penn State, BS Mechanical Engineering.  Employment History:  '06 - Present: Joe Gibbs Racing,  Expertise:  Automotive design, Exotic materials, Physical testing and data acquisition, Hydraulic systems, CFD &amp; aerodynamic R&amp;D, Vehicle simulation, Experimental aircraft design and testing. Currently Resides in:  NC  First car:  '89 Porsche 944 Turbo.  Favorite Racecar:  1938 Mercedes W154.  Design Judge since:  2018</a:t>
            </a:r>
          </a:p>
          <a:p>
            <a:endParaRPr lang="en-US" sz="1200" dirty="0"/>
          </a:p>
          <a:p>
            <a:endParaRPr lang="en-US" sz="1200" b="1" dirty="0"/>
          </a:p>
          <a:p>
            <a:r>
              <a:rPr lang="en-US" sz="1200" b="1" dirty="0"/>
              <a:t>Henning Olsson:  </a:t>
            </a:r>
            <a:r>
              <a:rPr lang="en-US" sz="1200" dirty="0"/>
              <a:t>Alma </a:t>
            </a:r>
            <a:r>
              <a:rPr lang="en-US" sz="1200" dirty="0" err="1"/>
              <a:t>Mater:..Dartmouth</a:t>
            </a:r>
            <a:r>
              <a:rPr lang="en-US" sz="1200" dirty="0"/>
              <a:t> College, Mechanical Engineering  Employment History:  ‘07-‘09: </a:t>
            </a:r>
            <a:r>
              <a:rPr lang="en-US" sz="1200" dirty="0" err="1"/>
              <a:t>Ohlins</a:t>
            </a:r>
            <a:r>
              <a:rPr lang="en-US" sz="1200" dirty="0"/>
              <a:t> Racing; '09-’14: Optimum G; ’15+ </a:t>
            </a:r>
            <a:r>
              <a:rPr lang="en-US" sz="1200" dirty="0" err="1"/>
              <a:t>Calspan</a:t>
            </a:r>
            <a:r>
              <a:rPr lang="en-US" sz="1200" dirty="0"/>
              <a:t>  Expertise:  Tire performance testing and analysis, tire and vehicle dynamics simulation, motorsports performance engineering, numerical methods  Currently Resides in:  CO  First Car:  ‘77 Opel </a:t>
            </a:r>
            <a:r>
              <a:rPr lang="en-US" sz="1200" dirty="0" err="1"/>
              <a:t>Kadett</a:t>
            </a:r>
            <a:r>
              <a:rPr lang="en-US" sz="1200" dirty="0"/>
              <a:t> 1.2, 52 </a:t>
            </a:r>
            <a:r>
              <a:rPr lang="en-US" sz="1200" dirty="0" err="1"/>
              <a:t>hp</a:t>
            </a:r>
            <a:r>
              <a:rPr lang="en-US" sz="1200" dirty="0"/>
              <a:t> and RWD  Favorite Racecar:  Toyota TF110  Design Judge since: 2017</a:t>
            </a:r>
          </a:p>
          <a:p>
            <a:endParaRPr lang="en-US" sz="1200" b="1" dirty="0"/>
          </a:p>
          <a:p>
            <a:endParaRPr lang="en-US" sz="1200" b="1" dirty="0"/>
          </a:p>
          <a:p>
            <a:r>
              <a:rPr lang="en-US" sz="1200" b="1" dirty="0"/>
              <a:t>Brett Oltmans</a:t>
            </a:r>
            <a:r>
              <a:rPr lang="en-US" sz="1200" dirty="0"/>
              <a:t>:  Alma Mater:  Rochester Institute of Technology: Mechanical Engineering with Automotive Focus.  Employment History:  '00 - '05 Ford Motor Company, '05 - Present Polaris Industries Inc.  Expertise:  Dyno calibration, Alternative fuels engine design and calibration, Alternative fuels engine design and calibration, Induction system design, boosted and N.A.  Currently resides in:  MN  First car:  A rusty ‘71 Datsun 240Z.  Favorite Racecar:  Tyrell P34 6-wheeler  Design Judge since:  2008</a:t>
            </a:r>
          </a:p>
          <a:p>
            <a:endParaRPr lang="en-US" sz="1200" dirty="0"/>
          </a:p>
          <a:p>
            <a:endParaRPr lang="en-US" sz="1200" dirty="0"/>
          </a:p>
          <a:p>
            <a:r>
              <a:rPr lang="en-US" sz="1200" b="1" dirty="0"/>
              <a:t>Mike O’Neil:  </a:t>
            </a:r>
            <a:r>
              <a:rPr lang="en-US" sz="1200" dirty="0"/>
              <a:t>Alma Mater:  University of Akron, BS and MS Mechanical Engineering, competed in FSAE the first four years of their program  Employment history:  Technical Director for Tilton Engineering, Inc. for 14 years, Technical Director at Essex Parts Services, Inc. since 2010, works with a wide variety of teams in professional sportscar, NASCAR, </a:t>
            </a:r>
            <a:r>
              <a:rPr lang="en-US" sz="1200" dirty="0" err="1"/>
              <a:t>Indycar</a:t>
            </a:r>
            <a:r>
              <a:rPr lang="en-US" sz="1200" dirty="0"/>
              <a:t>, and other forms of racing  Expertise:  Racing brake, clutch, and driver control systems, dynamometer testing of brake systems, holds a patent related to his work developing a machine and process for bedding brake discs and pads, wide experience with most areas of a racing vehicle, testing, and manufacturing processes.  2009 AMA flat track motorcycle amateur national champion.  Currently resides in:  NC  First car:  ‘73 Chevy Nova  Favorite racecar:  Ford GT40  Design Judge since:  1998  Served as Chief Design Judge for FSAE West from formation through 2012 and in Lincoln, Nebraska before stepping down to work more with the students and focus on training new judges.</a:t>
            </a:r>
          </a:p>
          <a:p>
            <a:endParaRPr lang="en-US" sz="1200" dirty="0"/>
          </a:p>
        </p:txBody>
      </p:sp>
    </p:spTree>
    <p:extLst>
      <p:ext uri="{BB962C8B-B14F-4D97-AF65-F5344CB8AC3E}">
        <p14:creationId xmlns:p14="http://schemas.microsoft.com/office/powerpoint/2010/main" val="93251983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5" name="Slide Number Placeholder 4"/>
          <p:cNvSpPr>
            <a:spLocks noGrp="1"/>
          </p:cNvSpPr>
          <p:nvPr>
            <p:ph type="sldNum" sz="quarter" idx="12"/>
          </p:nvPr>
        </p:nvSpPr>
        <p:spPr/>
        <p:txBody>
          <a:bodyPr/>
          <a:lstStyle/>
          <a:p>
            <a:fld id="{1EE46988-AC4D-4F63-B87E-083C11D6C622}" type="slidenum">
              <a:rPr lang="en-US" smtClean="0"/>
              <a:t>94</a:t>
            </a:fld>
            <a:endParaRPr lang="en-US" dirty="0"/>
          </a:p>
        </p:txBody>
      </p:sp>
      <p:sp>
        <p:nvSpPr>
          <p:cNvPr id="12"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2251FFB3-5D78-4DFA-A832-36F5CCACC6EB}"/>
              </a:ext>
            </a:extLst>
          </p:cNvPr>
          <p:cNvSpPr/>
          <p:nvPr/>
        </p:nvSpPr>
        <p:spPr>
          <a:xfrm>
            <a:off x="678051" y="1402819"/>
            <a:ext cx="6416298" cy="6924973"/>
          </a:xfrm>
          <a:prstGeom prst="rect">
            <a:avLst/>
          </a:prstGeom>
        </p:spPr>
        <p:txBody>
          <a:bodyPr wrap="square">
            <a:spAutoFit/>
          </a:bodyPr>
          <a:lstStyle/>
          <a:p>
            <a:r>
              <a:rPr lang="en-US" sz="1200" b="1" dirty="0"/>
              <a:t>Sriram </a:t>
            </a:r>
            <a:r>
              <a:rPr lang="en-US" sz="1200" b="1" dirty="0" err="1"/>
              <a:t>Pakkam</a:t>
            </a:r>
            <a:r>
              <a:rPr lang="en-US" sz="1200" b="1" dirty="0"/>
              <a:t>:  </a:t>
            </a:r>
            <a:r>
              <a:rPr lang="en-US" sz="1200" dirty="0"/>
              <a:t>Alma Mater:  North Carolina State University, MS in Aerospace Engineering.  Employment History:  ‘11-‘14 General Motors Racing.  ’14-present: Chrysler SRT. Expertise: Racecar aerodynamics, Aerodynamic design leveraging wind tunnel testing and CFD. Currently resides in:  MI  First Car:  ’04 Mazda RX-8.  Favorite Racecar:  Porsche 917K and 917/30.  Design Judge since:  2014</a:t>
            </a:r>
          </a:p>
          <a:p>
            <a:endParaRPr lang="en-US" sz="1200" dirty="0"/>
          </a:p>
          <a:p>
            <a:endParaRPr lang="en-US" sz="1200" dirty="0"/>
          </a:p>
          <a:p>
            <a:r>
              <a:rPr lang="en-US" sz="1200" b="1" dirty="0"/>
              <a:t>Chris Patton Ph.D</a:t>
            </a:r>
            <a:r>
              <a:rPr lang="en-US" sz="1200" dirty="0"/>
              <a:t>.: Alma Mater: Oregon State University: BS, MS and PhD </a:t>
            </a:r>
            <a:r>
              <a:rPr lang="en-US" sz="1200" dirty="0" err="1"/>
              <a:t>inMechanical</a:t>
            </a:r>
            <a:r>
              <a:rPr lang="en-US" sz="1200" dirty="0"/>
              <a:t> Engineering  Employment History:  ‘13-’14: </a:t>
            </a:r>
            <a:r>
              <a:rPr lang="en-US" sz="1200" dirty="0" err="1"/>
              <a:t>Caterham</a:t>
            </a:r>
            <a:r>
              <a:rPr lang="en-US" sz="1200" dirty="0"/>
              <a:t> F1; ‘14-’15: Nissan LMP1, ‘16+: SpaceX </a:t>
            </a:r>
            <a:r>
              <a:rPr lang="en-US" sz="1200" dirty="0" err="1"/>
              <a:t>Expertise:..Dynamics</a:t>
            </a:r>
            <a:r>
              <a:rPr lang="en-US" sz="1200" dirty="0"/>
              <a:t>, numerical methods and simulation: Tire modeling, vehicle modeling, lap simulation  Currently Resides </a:t>
            </a:r>
            <a:r>
              <a:rPr lang="en-US" sz="1200" dirty="0" err="1"/>
              <a:t>in:..CA</a:t>
            </a:r>
            <a:r>
              <a:rPr lang="en-US" sz="1200" dirty="0"/>
              <a:t> First Car:..’73 BMW 2002  Favorite Racecar:  1928 Bentley Speed Six  (200 </a:t>
            </a:r>
            <a:r>
              <a:rPr lang="en-US" sz="1200" dirty="0" err="1"/>
              <a:t>hp</a:t>
            </a:r>
            <a:r>
              <a:rPr lang="en-US" sz="1200" dirty="0"/>
              <a:t> 6.5 liter 6 </a:t>
            </a:r>
            <a:r>
              <a:rPr lang="en-US" sz="1200" dirty="0" err="1"/>
              <a:t>cyl</a:t>
            </a:r>
            <a:r>
              <a:rPr lang="en-US" sz="1200" dirty="0"/>
              <a:t>. w/ 6.1:1 comp.) 1929 Le Mans winner, &amp; (at the time) THE most powerful car in the world.  Design Judge since:..2015</a:t>
            </a:r>
          </a:p>
          <a:p>
            <a:endParaRPr lang="en-US" sz="1200" dirty="0"/>
          </a:p>
          <a:p>
            <a:endParaRPr lang="en-US" sz="1200" dirty="0"/>
          </a:p>
          <a:p>
            <a:r>
              <a:rPr lang="en-US" sz="1200" b="1" dirty="0"/>
              <a:t>Andrew </a:t>
            </a:r>
            <a:r>
              <a:rPr lang="en-US" sz="1200" b="1" dirty="0" err="1"/>
              <a:t>Pautsch</a:t>
            </a:r>
            <a:r>
              <a:rPr lang="en-US" sz="1200" dirty="0"/>
              <a:t>:  Alma Mater:  South Dakota School of Mines and Technology, BS Mechanical Engineering  Employment History:  '11-'15 Bosch Diesel Systems - SCR Aftertreatment Calibration; '15+ Bosch Motorsport - Diesel Projects and Motorsport Hardware Development Expertise:  Powertrain calibration, hydraulic systems, motorsport electronic systems.  Currently Resides in:  MI  First car:  ‘92 Pontiac Grand Am (w/ a 5 speed and custom side pipes)  Favorite Racecar:  Lancia Delta S4, who doesn't love a twin charged engine?  Design Judge since:  2014</a:t>
            </a:r>
          </a:p>
          <a:p>
            <a:endParaRPr lang="en-US" sz="1200" dirty="0"/>
          </a:p>
          <a:p>
            <a:endParaRPr lang="en-US" sz="1200" b="1" dirty="0"/>
          </a:p>
          <a:p>
            <a:r>
              <a:rPr lang="en-US" sz="1200" b="1" dirty="0"/>
              <a:t>Matthias </a:t>
            </a:r>
            <a:r>
              <a:rPr lang="en-US" sz="1200" b="1" dirty="0" err="1"/>
              <a:t>Peeters</a:t>
            </a:r>
            <a:r>
              <a:rPr lang="en-US" sz="1200" b="1" dirty="0"/>
              <a:t>:  </a:t>
            </a:r>
            <a:r>
              <a:rPr lang="en-US" sz="1200" dirty="0"/>
              <a:t>Alma Mater: KU Leuven (Belgium), MS in Mechanical Engineering: Delft University of Technology: MS in Aerospace Engineering.  1 year member of the KU Leuven FSAE Team '10, 2 years FS Team Delft '11-'12  Employment History:  '2012 Intern BMW Group: R&amp;D Engineer, Munich: '13-'16 BMW Group: Preliminary Concepts and Innovation Projects, Munich: '17-Present </a:t>
            </a:r>
            <a:r>
              <a:rPr lang="en-US" sz="1200" dirty="0" err="1"/>
              <a:t>OptimumG</a:t>
            </a:r>
            <a:r>
              <a:rPr lang="en-US" sz="1200" dirty="0"/>
              <a:t>: Expertise in Vehicle Dynamics. Currently Resides in: CO  Favorite Racecar: Ferrari 488 GT3.  Design Judge since:  2018</a:t>
            </a:r>
          </a:p>
          <a:p>
            <a:endParaRPr lang="en-US" sz="1200" dirty="0"/>
          </a:p>
          <a:p>
            <a:endParaRPr lang="en-US" sz="1200" b="1" dirty="0"/>
          </a:p>
          <a:p>
            <a:r>
              <a:rPr lang="en-US" sz="1200" b="1" dirty="0"/>
              <a:t>Joseph Penniman:  </a:t>
            </a:r>
            <a:r>
              <a:rPr lang="en-US" sz="1200" dirty="0"/>
              <a:t>Alma Mater: San Jose State University, Mechanical Engineering. Employment History:  Tesla since 2012, FSAE volunteer since 2011, Founding member of SJSU FSAE in 2008 as suspension lead and chief engineer.  Expertise:  Automotive sensing system development. Mechanical system testing and characterization. Suspension and chassis design.  Currently Resides in:  CA  First car:  1976 Datsun 280z.  Favorite Racecar:  Bob Sharp CP 280zx.  Design Judge since: 2015</a:t>
            </a:r>
          </a:p>
          <a:p>
            <a:endParaRPr lang="en-US" sz="1200" dirty="0"/>
          </a:p>
        </p:txBody>
      </p:sp>
    </p:spTree>
    <p:extLst>
      <p:ext uri="{BB962C8B-B14F-4D97-AF65-F5344CB8AC3E}">
        <p14:creationId xmlns:p14="http://schemas.microsoft.com/office/powerpoint/2010/main" val="254599808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EE46988-AC4D-4F63-B87E-083C11D6C622}" type="slidenum">
              <a:rPr lang="en-US" smtClean="0"/>
              <a:t>95</a:t>
            </a:fld>
            <a:endParaRPr lang="en-US"/>
          </a:p>
        </p:txBody>
      </p:sp>
      <p:sp>
        <p:nvSpPr>
          <p:cNvPr id="6" name="Rectangle 5"/>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3AEE0FE0-A4CA-4639-A49C-1C7D95A66335}"/>
              </a:ext>
            </a:extLst>
          </p:cNvPr>
          <p:cNvSpPr/>
          <p:nvPr/>
        </p:nvSpPr>
        <p:spPr>
          <a:xfrm>
            <a:off x="678051" y="1425915"/>
            <a:ext cx="6416298" cy="7294305"/>
          </a:xfrm>
          <a:prstGeom prst="rect">
            <a:avLst/>
          </a:prstGeom>
        </p:spPr>
        <p:txBody>
          <a:bodyPr wrap="square">
            <a:spAutoFit/>
          </a:bodyPr>
          <a:lstStyle/>
          <a:p>
            <a:r>
              <a:rPr lang="en-US" sz="1200" b="1" dirty="0" err="1"/>
              <a:t>Aratz</a:t>
            </a:r>
            <a:r>
              <a:rPr lang="en-US" sz="1200" b="1" dirty="0"/>
              <a:t> Pinter:  </a:t>
            </a:r>
            <a:r>
              <a:rPr lang="en-US" sz="1200" dirty="0"/>
              <a:t>Alma Mater:  </a:t>
            </a:r>
            <a:r>
              <a:rPr lang="en-US" sz="1200" dirty="0" err="1"/>
              <a:t>Tecnun</a:t>
            </a:r>
            <a:r>
              <a:rPr lang="en-US" sz="1200" dirty="0"/>
              <a:t>, University of Navarra, Industrial Engineering, MS Mechanical Engineering 2013. University of Sheffield MS Aerospace Engineering 2012. Employment History:  Nissan Technical Center Europe 1+ years Drivability and Acceleration Performance </a:t>
            </a:r>
            <a:r>
              <a:rPr lang="en-US" sz="1200" dirty="0" err="1"/>
              <a:t>Engineer.Gearbox</a:t>
            </a:r>
            <a:r>
              <a:rPr lang="en-US" sz="1200" dirty="0"/>
              <a:t> and IC calibration. 2016+ </a:t>
            </a:r>
            <a:r>
              <a:rPr lang="en-US" sz="1200" dirty="0" err="1"/>
              <a:t>Rivian</a:t>
            </a:r>
            <a:r>
              <a:rPr lang="en-US" sz="1200" dirty="0"/>
              <a:t> Automotive Aerodynamic Design Lead.  Expertise:  Mechanical Design, IC Powertrain, Aerodynamics.  Currently Resides in:  MI  First car: 05 Toyota Aygo.  Favorite Racecar:  Mazda 787b.  Design Judge since:  2014 (Spain)</a:t>
            </a:r>
          </a:p>
          <a:p>
            <a:endParaRPr lang="en-US" sz="1200" dirty="0"/>
          </a:p>
          <a:p>
            <a:endParaRPr lang="en-US" sz="1200" dirty="0"/>
          </a:p>
          <a:p>
            <a:r>
              <a:rPr lang="en-US" sz="1200" b="1" dirty="0"/>
              <a:t>Chai </a:t>
            </a:r>
            <a:r>
              <a:rPr lang="en-US" sz="1200" b="1" dirty="0" err="1"/>
              <a:t>Pocknett</a:t>
            </a:r>
            <a:r>
              <a:rPr lang="en-US" sz="1200" b="1" dirty="0"/>
              <a:t>:  </a:t>
            </a:r>
            <a:r>
              <a:rPr lang="en-US" sz="1200" dirty="0"/>
              <a:t>Alma Mater:  University of Michigan: Studied Mechanical Engineering. Employment History:  2016-Present: Leidos: Structural Design Engineer; 2010– 2016 </a:t>
            </a:r>
            <a:r>
              <a:rPr lang="en-US" sz="1200" dirty="0" err="1"/>
              <a:t>Gurit</a:t>
            </a:r>
            <a:r>
              <a:rPr lang="en-US" sz="1200" dirty="0"/>
              <a:t> USA: Composite Design Engineer. 2006-2010 University of Michigan FSAE: Brakes, </a:t>
            </a:r>
            <a:r>
              <a:rPr lang="en-US" sz="1200" dirty="0" err="1"/>
              <a:t>Unsprung</a:t>
            </a:r>
            <a:r>
              <a:rPr lang="en-US" sz="1200" dirty="0"/>
              <a:t>, Manufacturing and 2010 team lead. We were fast.  Expertise:  Grew up building racecars with a strong fabrication background. Professional experience is weighted towards the analysis and fabrication of composite structures.  Currently Resides in:  MA.  First Car:  2000 Nissan Maxima.  Favorite Racecar:  Ferrari 330 P3. Honorary Favorite Race Car: University of Michigan Rental Minivans.  Design Judge since: 2018</a:t>
            </a:r>
          </a:p>
          <a:p>
            <a:endParaRPr lang="en-US" sz="1200" dirty="0"/>
          </a:p>
          <a:p>
            <a:endParaRPr lang="en-US" sz="1200" b="1" dirty="0"/>
          </a:p>
          <a:p>
            <a:r>
              <a:rPr lang="en-US" sz="1200" b="1" dirty="0"/>
              <a:t>Benjamin Pohl:  </a:t>
            </a:r>
            <a:r>
              <a:rPr lang="en-US" sz="1200" dirty="0"/>
              <a:t>Alma Mater:  University of Florida Mechanical BSME.  Employment History:  Brembo North America, Program Manager 15 years.  Expertise:  Chassis Design, Vehicle Dynamics, emphasis on Brake Systems.  FSAE Competitor 4 years.  Currently resides in:  MI  First Car:  ‘95 Acura Integra GS-R.  Favorite Racecar:  Ferrari 333SP  Design Judge since:  2014</a:t>
            </a:r>
          </a:p>
          <a:p>
            <a:endParaRPr lang="en-US" sz="1200" dirty="0"/>
          </a:p>
          <a:p>
            <a:endParaRPr lang="en-US" sz="1200" dirty="0"/>
          </a:p>
          <a:p>
            <a:r>
              <a:rPr lang="en-US" sz="1200" b="1" dirty="0"/>
              <a:t>David </a:t>
            </a:r>
            <a:r>
              <a:rPr lang="en-US" sz="1200" b="1" dirty="0" err="1"/>
              <a:t>Redszus</a:t>
            </a:r>
            <a:r>
              <a:rPr lang="en-US" sz="1200" b="1" dirty="0"/>
              <a:t> Ph.D.:  </a:t>
            </a:r>
            <a:r>
              <a:rPr lang="en-US" sz="1200" dirty="0"/>
              <a:t>Alma Mater:  Northwestern University: BS Industrial Engineering and Economics, MS Systems Management and Operations Research, PhD Product Development Processes.  Employment History:  Precision </a:t>
            </a:r>
            <a:r>
              <a:rPr lang="en-US" sz="1200" dirty="0" err="1"/>
              <a:t>AutoResearch</a:t>
            </a:r>
            <a:r>
              <a:rPr lang="en-US" sz="1200" dirty="0"/>
              <a:t> (founder, 25 </a:t>
            </a:r>
            <a:r>
              <a:rPr lang="en-US" sz="1200" dirty="0" err="1"/>
              <a:t>yrs</a:t>
            </a:r>
            <a:r>
              <a:rPr lang="en-US" sz="1200" dirty="0"/>
              <a:t>), Over 35 years total (research, engineering services, and specialty products for the motorsports industry).  Expertise:  Technical consultant, engineer, coach, and racer, advanced driving techniques, vehicle design, and engine development.  Data analysis techniques and ability to translate complex issues into racer-understandable language.  Currently resides in:  IL  First car: ‘70 Porsche 911S Targa. Favorite Racecar:  What other than the Porsche 917-30? Or any other car which causes rules-changes ex-post should be a favorite!  Design Judge since:  2004</a:t>
            </a:r>
          </a:p>
          <a:p>
            <a:endParaRPr lang="en-US" sz="1200" dirty="0"/>
          </a:p>
          <a:p>
            <a:endParaRPr lang="en-US" sz="1200" dirty="0"/>
          </a:p>
          <a:p>
            <a:r>
              <a:rPr lang="en-US" sz="1200" b="1" dirty="0"/>
              <a:t>Richard Reichenbach:  </a:t>
            </a:r>
            <a:r>
              <a:rPr lang="en-US" sz="1200" dirty="0"/>
              <a:t>Alma Mater:  Michigan State University: BS Computational Mathematics.  Employment History: ‘11 – present: Pratt and Miller: Analyst / Tire Modeling Engineer:  ‘9 – ‘11 Roush Fenway Racing – Design Engineer:  Expertise: Mechanical Simulation, Chassis Design, Tire Modeling:  Currently Resides in:  MI  First car:  Fiat X1/9  Favorite Racecar:  Lancia Stratos  Design Judge since: 2012</a:t>
            </a:r>
          </a:p>
        </p:txBody>
      </p:sp>
    </p:spTree>
    <p:extLst>
      <p:ext uri="{BB962C8B-B14F-4D97-AF65-F5344CB8AC3E}">
        <p14:creationId xmlns:p14="http://schemas.microsoft.com/office/powerpoint/2010/main" val="27543651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EE46988-AC4D-4F63-B87E-083C11D6C622}" type="slidenum">
              <a:rPr lang="en-US" smtClean="0"/>
              <a:t>96</a:t>
            </a:fld>
            <a:endParaRPr lang="en-US"/>
          </a:p>
        </p:txBody>
      </p:sp>
      <p:sp>
        <p:nvSpPr>
          <p:cNvPr id="6" name="Rectangle 5"/>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305517E5-4846-4217-B692-3019A226A119}"/>
              </a:ext>
            </a:extLst>
          </p:cNvPr>
          <p:cNvSpPr/>
          <p:nvPr/>
        </p:nvSpPr>
        <p:spPr>
          <a:xfrm>
            <a:off x="697424" y="1413010"/>
            <a:ext cx="6416298" cy="8402300"/>
          </a:xfrm>
          <a:prstGeom prst="rect">
            <a:avLst/>
          </a:prstGeom>
        </p:spPr>
        <p:txBody>
          <a:bodyPr wrap="square">
            <a:spAutoFit/>
          </a:bodyPr>
          <a:lstStyle/>
          <a:p>
            <a:r>
              <a:rPr lang="en-US" sz="1200" b="1" dirty="0"/>
              <a:t>Rusty Richards:  </a:t>
            </a:r>
            <a:r>
              <a:rPr lang="en-US" sz="1200" dirty="0"/>
              <a:t>Alma Mater:  Virginia Tech: BS, MS in Mechanical Engineering.  Employment History:  2007-2017: General Motors; 2015-2017: Technical Lead for Suspension Components General Motors; 2017-current President, QAS Solutions.  Expertise:  Suspension component design and vehicle dynamics.  Currently Resides in:  MI  First Car:  1988 Pontiac Firebird. Favorite Racecar:  Swift 007i  Design Judge since: 2014</a:t>
            </a:r>
          </a:p>
          <a:p>
            <a:endParaRPr lang="en-US" sz="1200" dirty="0"/>
          </a:p>
          <a:p>
            <a:endParaRPr lang="en-US" sz="1200" dirty="0"/>
          </a:p>
          <a:p>
            <a:r>
              <a:rPr lang="en-US" sz="1200" b="1" dirty="0" err="1"/>
              <a:t>Conor</a:t>
            </a:r>
            <a:r>
              <a:rPr lang="en-US" sz="1200" b="1" dirty="0"/>
              <a:t> Riordan:  </a:t>
            </a:r>
            <a:r>
              <a:rPr lang="en-US" sz="1200" dirty="0"/>
              <a:t>Alma Mater:  Western Michigan University:  BS Mechanical Engineering; University of Notre Dame:  ME Mechanical Engineering.  Employment History:  ’09 - '12:  Hamilton Sundstrand, Aircraft Emergency Power Systems, Mechanical Design Engineer; '12+:  Woodward, Inc., Aircraft Turbine Combustion Systems, Senior Research and Development Engineer  Expertise:  Primary and secondary turbine engine combustion (fuel nozzles and after burners), Aircraft emergency power systems, Topology optimization, High temperature superalloys, Additive Manufacturing, Abrasive flow machining  Currently Resides in:  MI  First car:  1996 Buick Regal Custom  Favorite Racecar:  Aston Martin DB9R  Design Judge Since:  2012</a:t>
            </a:r>
          </a:p>
          <a:p>
            <a:endParaRPr lang="en-US" sz="1200" dirty="0"/>
          </a:p>
          <a:p>
            <a:endParaRPr lang="en-US" sz="1200" b="1" dirty="0"/>
          </a:p>
          <a:p>
            <a:r>
              <a:rPr lang="en-US" sz="1200" b="1" dirty="0"/>
              <a:t>Tony Roma:  </a:t>
            </a:r>
            <a:r>
              <a:rPr lang="en-US" sz="1200" dirty="0"/>
              <a:t>Alma Mater:  LTU (BSME) / Purdue (MSE)  Employment History:  General Motors since ‘93: Transmission Calibration (4L60e) / Engine Development (Small Block) / Powertrain Integration (Corvette) / Powertrain Program Manager (Cadillac World Challenge Program) / Engineering Group Manager for Vehicle Integration (Cadillac V Series) / Sr Engineering Group Manager for High Performance Vehicle Operations / Camaro Performance Variant Manager (responsible for the ZL1)  Expertise:  Powertrain Integration and Chassis Engineering  Currently resides in:  MI  First Car:  ‘83 VW Rabbit GTI  Favorite Racecar:  Chaparral 2E  Design Judge Since:  1998</a:t>
            </a:r>
          </a:p>
          <a:p>
            <a:endParaRPr lang="en-US" sz="1200" dirty="0"/>
          </a:p>
          <a:p>
            <a:endParaRPr lang="en-US" sz="1200" dirty="0"/>
          </a:p>
          <a:p>
            <a:r>
              <a:rPr lang="en-US" sz="1200" b="1" dirty="0"/>
              <a:t>Claude </a:t>
            </a:r>
            <a:r>
              <a:rPr lang="en-US" sz="1200" b="1" dirty="0" err="1"/>
              <a:t>Rouelle</a:t>
            </a:r>
            <a:r>
              <a:rPr lang="en-US" sz="1200" b="1" dirty="0"/>
              <a:t>:  </a:t>
            </a:r>
            <a:r>
              <a:rPr lang="en-US" sz="1200" dirty="0"/>
              <a:t>Alma Mater:  Institute </a:t>
            </a:r>
            <a:r>
              <a:rPr lang="en-US" sz="1200" dirty="0" err="1"/>
              <a:t>Gramme</a:t>
            </a:r>
            <a:r>
              <a:rPr lang="en-US" sz="1200" dirty="0"/>
              <a:t>, Belgium:  Industrial Engineering MSc.  Master Thesis on the design and manufacture of a wind tunnel and racecar.  Employment History:  Including, but not limited to:  Racing a Formula Ford designed &amp; built while completing his Master Thesis.  Race Engineer for Volvo, Toyota and Alfa Romeo (European Touring Car Championship / European Rally Championship).  Race Engineer for French Formula 3 Team </a:t>
            </a:r>
            <a:r>
              <a:rPr lang="en-US" sz="1200" dirty="0" err="1"/>
              <a:t>Oreca</a:t>
            </a:r>
            <a:r>
              <a:rPr lang="en-US" sz="1200" dirty="0"/>
              <a:t>.  Development Engineer for AGS Formula One team.  Technical Representative for Reynard in Japan.  Technical Advisor for </a:t>
            </a:r>
            <a:r>
              <a:rPr lang="en-US" sz="1200" dirty="0" err="1"/>
              <a:t>Apomatox</a:t>
            </a:r>
            <a:r>
              <a:rPr lang="en-US" sz="1200" dirty="0"/>
              <a:t> Formula 3000 team, various Indy Lite Series Teams, CART Teams, Endurance Teams, and Le Mans series cars.  Founder of Optimum G (racecar engineering consulting) ‘97-current.  Expertise:  High performance and racecar designer, research and development engineer with over 35 years of experience in design, simulation, data analysis and data base management.  Hundreds of 3 to 12 day Vehicle Dynamics Training Seminars (presented to automotive manufacturers (OEMs), motorsports engineers and university students).  Over 11,000 professionals taught since ’97… and counting.  Consulting services for passenger cars and race teams on all continents, and almost all countries in the world.  Design and support kinematics, tire modeling.  Vehicle dynamics and lap time simulation software.  Currently resides in:  CO  First car:  15 </a:t>
            </a:r>
            <a:r>
              <a:rPr lang="en-US" sz="1200" dirty="0" err="1"/>
              <a:t>yo</a:t>
            </a:r>
            <a:r>
              <a:rPr lang="en-US" sz="1200" dirty="0"/>
              <a:t> Renault-4 Station Wagon with a heavy CNG reservoir on the roof.  (It helped to understand the influence of CG height on weight transfer!)  Favorite racecar:  The next one we are designing.  Design Judge since:  Cars have had wheels</a:t>
            </a:r>
          </a:p>
          <a:p>
            <a:endParaRPr lang="en-US" sz="1200" dirty="0"/>
          </a:p>
          <a:p>
            <a:endParaRPr lang="en-US" sz="1200" dirty="0"/>
          </a:p>
        </p:txBody>
      </p:sp>
    </p:spTree>
    <p:extLst>
      <p:ext uri="{BB962C8B-B14F-4D97-AF65-F5344CB8AC3E}">
        <p14:creationId xmlns:p14="http://schemas.microsoft.com/office/powerpoint/2010/main" val="157577458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EE46988-AC4D-4F63-B87E-083C11D6C622}" type="slidenum">
              <a:rPr lang="en-US" smtClean="0"/>
              <a:t>97</a:t>
            </a:fld>
            <a:endParaRPr lang="en-US"/>
          </a:p>
        </p:txBody>
      </p:sp>
      <p:sp>
        <p:nvSpPr>
          <p:cNvPr id="6" name="Rectangle 5"/>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79A76DD5-D106-41CF-BDD2-67DDB02328AF}"/>
              </a:ext>
            </a:extLst>
          </p:cNvPr>
          <p:cNvSpPr/>
          <p:nvPr/>
        </p:nvSpPr>
        <p:spPr>
          <a:xfrm>
            <a:off x="697424" y="1419303"/>
            <a:ext cx="6431796" cy="8586966"/>
          </a:xfrm>
          <a:prstGeom prst="rect">
            <a:avLst/>
          </a:prstGeom>
        </p:spPr>
        <p:txBody>
          <a:bodyPr wrap="square">
            <a:spAutoFit/>
          </a:bodyPr>
          <a:lstStyle/>
          <a:p>
            <a:r>
              <a:rPr lang="en-US" sz="1200" b="1" dirty="0"/>
              <a:t>Dev </a:t>
            </a:r>
            <a:r>
              <a:rPr lang="en-US" sz="1200" b="1" dirty="0" err="1"/>
              <a:t>Saberwal</a:t>
            </a:r>
            <a:r>
              <a:rPr lang="en-US" sz="1200" b="1" dirty="0"/>
              <a:t>:  </a:t>
            </a:r>
            <a:r>
              <a:rPr lang="en-US" sz="1200" dirty="0"/>
              <a:t>Alma Mater:  University of Manitoba (BS, Physics), Wayne State University (MS, Mech </a:t>
            </a:r>
            <a:r>
              <a:rPr lang="en-US" sz="1200" dirty="0" err="1"/>
              <a:t>Eng</a:t>
            </a:r>
            <a:r>
              <a:rPr lang="en-US" sz="1200" dirty="0"/>
              <a:t>).  Employment History:  '94 - present: Ford Motor Company -  Ford Performance Motorsports Engineering ('14-present), Ford Racing Performance Parts Engineering ('05-'14), Cosworth Formula 1 V10 Engine Calibration ('00-'02), Mustang Powertrain Calibration ('96-'99, '03-'04), Ford FCG Program ('94-'95).  Expertise:  Powertrain Controls and Calibration.  Currently resides in:  MI.  First car:  '84 Dodge Colt. Favorite Racecar:  2016 Ford GT #68.  Design Judge since:  2012.</a:t>
            </a:r>
          </a:p>
          <a:p>
            <a:endParaRPr lang="en-US" sz="1200" dirty="0"/>
          </a:p>
          <a:p>
            <a:endParaRPr lang="en-US" sz="1200" dirty="0"/>
          </a:p>
          <a:p>
            <a:r>
              <a:rPr lang="en-US" sz="1200" b="1" dirty="0"/>
              <a:t>Luke </a:t>
            </a:r>
            <a:r>
              <a:rPr lang="en-US" sz="1200" b="1" dirty="0" err="1"/>
              <a:t>Sagur</a:t>
            </a:r>
            <a:r>
              <a:rPr lang="en-US" sz="1200" b="1" dirty="0"/>
              <a:t>:  </a:t>
            </a:r>
            <a:r>
              <a:rPr lang="en-US" sz="1200" dirty="0"/>
              <a:t>Alma Mater: Kettering University: BSc Mechanical Engineering. Employment History:  TRD since ‘04 working on vehicle dynamics and simulation projects for Toyota’s NASCAR program. Previous work at Pi Research developing and supporting Pi’s simulation products. Expertise: Vehicle dynamics simulation, data acquisition. Currently resides in: NC First car: ‘72 MGB. Favorite race car: Porsche ‘96 GT1 (first “true” race car I worked on).  Design Judge since:  2008</a:t>
            </a:r>
          </a:p>
          <a:p>
            <a:endParaRPr lang="en-US" sz="1200" b="1" dirty="0"/>
          </a:p>
          <a:p>
            <a:endParaRPr lang="en-US" sz="1200" b="1" dirty="0"/>
          </a:p>
          <a:p>
            <a:r>
              <a:rPr lang="en-US" sz="1200" b="1" dirty="0"/>
              <a:t>Gen Sasaki:  </a:t>
            </a:r>
            <a:r>
              <a:rPr lang="en-US" sz="1200" dirty="0"/>
              <a:t>Alma Mater:  Cornell, UW Madison: BS and MS in Mechanical Engineering.  Employment History:  ‘94 – ‘05: Delphi: Systems Engineer; ’05 – ‘08 Eagle RTEC: Senior Program Manager; ’08 – ’15: MathWorks: Sr. Technical Consultant; ’15 – present: ITK Engineering: Sr. Technical Manager.  Expertise:  Powertrain Controls, Model-Based Engineering, and Embedded Software Development.  Currently Resides in: IL  First car:  ’88 Accord 4-dr with stick.  Favorite Racecar: no true “favorite,” but the Williams Renault FW18 (1996) certainly is the most memorable.  Design Judge since:  2018</a:t>
            </a:r>
          </a:p>
          <a:p>
            <a:endParaRPr lang="en-US" sz="1200" dirty="0"/>
          </a:p>
          <a:p>
            <a:endParaRPr lang="en-US" sz="1200" dirty="0"/>
          </a:p>
          <a:p>
            <a:r>
              <a:rPr lang="en-US" sz="1200" b="1" dirty="0"/>
              <a:t>Jeff </a:t>
            </a:r>
            <a:r>
              <a:rPr lang="en-US" sz="1200" b="1" dirty="0" err="1"/>
              <a:t>Scheurer</a:t>
            </a:r>
            <a:r>
              <a:rPr lang="en-US" sz="1200" b="1" dirty="0"/>
              <a:t>:  </a:t>
            </a:r>
            <a:r>
              <a:rPr lang="en-US" sz="1200" dirty="0"/>
              <a:t>Alma Mater:  The University of Alabama: BS in Mechanical Engineering  Employment History:  '09-present: Honda R&amp;D Americas, Inc  Expertise:  Seat design, safety, and comfort. Currently Resides in:  OH  First Car:  1990 Nissan 300ZX  Favorite Racecar:  2017 Acura NSX GT3   Design Judge since: 2011</a:t>
            </a:r>
          </a:p>
          <a:p>
            <a:endParaRPr lang="en-US" sz="1200" dirty="0"/>
          </a:p>
          <a:p>
            <a:endParaRPr lang="en-US" sz="1200" dirty="0"/>
          </a:p>
          <a:p>
            <a:r>
              <a:rPr lang="en-US" sz="1200" b="1" dirty="0"/>
              <a:t>Eric </a:t>
            </a:r>
            <a:r>
              <a:rPr lang="en-US" sz="1200" b="1" dirty="0" err="1"/>
              <a:t>Schieb</a:t>
            </a:r>
            <a:r>
              <a:rPr lang="en-US" sz="1200" b="1" dirty="0"/>
              <a:t>:  </a:t>
            </a:r>
            <a:r>
              <a:rPr lang="en-US" sz="1200" dirty="0"/>
              <a:t>Alma Mater:  Georgia Institute of Technology, BS in Mechanical Engineering, ‘92.  Employment History:  Electron Speed '06 to present, GM, CMI, Kelsey-Hayes, TRW Automotive, Elan Power Products, specializing in:  System-level, data-driven development of chassis and powertrain controls.  Expertise:  Data-based, System-level development.  Currently resides in:  GA  First car:  Mini 1000  Favorite Racecar:  The one that is making me think.  (FSAE car, various Road Racing Karts, Elan DP02)  Design Judge since:  2003</a:t>
            </a:r>
          </a:p>
          <a:p>
            <a:endParaRPr lang="en-US" sz="1200" dirty="0"/>
          </a:p>
          <a:p>
            <a:endParaRPr lang="en-US" sz="1200" dirty="0"/>
          </a:p>
          <a:p>
            <a:r>
              <a:rPr lang="en-US" sz="1200" b="1" dirty="0"/>
              <a:t>Preston Schipper</a:t>
            </a:r>
            <a:r>
              <a:rPr lang="en-US" sz="1200" dirty="0"/>
              <a:t>:  Alma Mater: University of Colorado at Boulder: BS in Computer and Electrical Engineering  Employment History:  Pi </a:t>
            </a:r>
            <a:r>
              <a:rPr lang="en-US" sz="1200" dirty="0" err="1"/>
              <a:t>Innovo</a:t>
            </a:r>
            <a:r>
              <a:rPr lang="en-US" sz="1200" dirty="0"/>
              <a:t> – 4 years semi active suspension controls and brake based chassis controls, Bosch – 3 years gasoline powertrain calibration and motorsport software/systems engineering.  Expertise:  Powertrain controls, chassis controls, embedded software, Simulink rapid code prototyping, motorsport electronics.  Currently resides in:  MI  First car: 1990 Ford Thunderbird.  Favorite Racecar:  2000 Audi R8, first GDI racecar.  Design Judge since:  2014</a:t>
            </a:r>
          </a:p>
          <a:p>
            <a:endParaRPr lang="en-US" sz="1200" dirty="0"/>
          </a:p>
          <a:p>
            <a:endParaRPr lang="en-US" sz="1200" dirty="0"/>
          </a:p>
        </p:txBody>
      </p:sp>
    </p:spTree>
    <p:extLst>
      <p:ext uri="{BB962C8B-B14F-4D97-AF65-F5344CB8AC3E}">
        <p14:creationId xmlns:p14="http://schemas.microsoft.com/office/powerpoint/2010/main" val="427150444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EE46988-AC4D-4F63-B87E-083C11D6C622}" type="slidenum">
              <a:rPr lang="en-US" smtClean="0"/>
              <a:t>98</a:t>
            </a:fld>
            <a:endParaRPr lang="en-US"/>
          </a:p>
        </p:txBody>
      </p:sp>
      <p:sp>
        <p:nvSpPr>
          <p:cNvPr id="6" name="Rectangle 5"/>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757725A9-A7BF-421B-8E46-B77802AB179C}"/>
              </a:ext>
            </a:extLst>
          </p:cNvPr>
          <p:cNvSpPr/>
          <p:nvPr/>
        </p:nvSpPr>
        <p:spPr>
          <a:xfrm>
            <a:off x="681925" y="1383108"/>
            <a:ext cx="6416299" cy="7848302"/>
          </a:xfrm>
          <a:prstGeom prst="rect">
            <a:avLst/>
          </a:prstGeom>
        </p:spPr>
        <p:txBody>
          <a:bodyPr wrap="square">
            <a:spAutoFit/>
          </a:bodyPr>
          <a:lstStyle/>
          <a:p>
            <a:r>
              <a:rPr lang="en-US" sz="1200" b="1" dirty="0"/>
              <a:t>Jason </a:t>
            </a:r>
            <a:r>
              <a:rPr lang="en-US" sz="1200" b="1" dirty="0" err="1"/>
              <a:t>Schwanke</a:t>
            </a:r>
            <a:r>
              <a:rPr lang="en-US" sz="1200" b="1" dirty="0"/>
              <a:t>:  </a:t>
            </a:r>
            <a:r>
              <a:rPr lang="en-US" sz="1200" dirty="0"/>
              <a:t>Alma Mater:  University of Wisconsin – Madison;  BS in Mechanical Engineering.  Employment History:  2009-present:  Robert Bosch LLC; Sr. System Engineer responsible for advanced combustion controls and micro/mild-hybrid system development.  Expertise:  Powertrain controls and combustion development.  Embedded software system development.  Powertrain cooling design.  Currently resides in:  MI.  First Car:  ’82 DeLorean DMC-12 with a twin turbo Chevy 350 V-8   Favorite Racecar:  McLaren MP4-4.  Design Judge Since:  2009.</a:t>
            </a:r>
          </a:p>
          <a:p>
            <a:endParaRPr lang="en-US" sz="1200" dirty="0"/>
          </a:p>
          <a:p>
            <a:r>
              <a:rPr lang="en-US" sz="1200" b="1" dirty="0"/>
              <a:t>James Shaw:  </a:t>
            </a:r>
            <a:r>
              <a:rPr lang="en-US" sz="1200" dirty="0"/>
              <a:t>Alma Mater:  University of Pittsburgh, ‘02 Employment History:  Managing Director of Fastway Engineering; Teaching CAD/CAE classes and consulting based on experience from Aerospace, Automotive, Manufacturing, &amp; Electronics Industries.  Expertise:  CAD/CAE software, Electronics Packaging, Chassis and Suspension design.  Currently resides in:  MA  First car:  ‘85 Oldsmobile Cutlass Supreme  Favorite Racecar:  Audi R18 Design Judge since:  2015</a:t>
            </a:r>
          </a:p>
          <a:p>
            <a:endParaRPr lang="en-US" sz="1200" dirty="0"/>
          </a:p>
          <a:p>
            <a:r>
              <a:rPr lang="en-US" sz="1200" b="1" dirty="0"/>
              <a:t>Ana </a:t>
            </a:r>
            <a:r>
              <a:rPr lang="en-US" sz="1200" b="1" dirty="0" err="1"/>
              <a:t>Sopalovic</a:t>
            </a:r>
            <a:r>
              <a:rPr lang="en-US" sz="1200" b="1" dirty="0"/>
              <a:t>:  </a:t>
            </a:r>
            <a:r>
              <a:rPr lang="en-US" sz="1200" dirty="0"/>
              <a:t>Alma Mater: </a:t>
            </a:r>
            <a:r>
              <a:rPr lang="en-US" sz="1200" dirty="0" err="1"/>
              <a:t>Tecnun</a:t>
            </a:r>
            <a:r>
              <a:rPr lang="en-US" sz="1200" dirty="0"/>
              <a:t>, University of Navarra, Industrial Engineering, MS Mechanical Engineering 2012.  Employment History:  GKN Driveline, 5+ Years Electric Powertrain Design, Development and Integration. Initiated </a:t>
            </a:r>
            <a:r>
              <a:rPr lang="en-US" sz="1200" dirty="0" err="1"/>
              <a:t>Tecnun</a:t>
            </a:r>
            <a:r>
              <a:rPr lang="en-US" sz="1200" dirty="0"/>
              <a:t> FSE Team 2010.  Expertise:  Mechanical Design, Electric Powertrain, System Integration.  Currently Resides in:  MI  First car:  ’98 Rover 623GSi  Favorite Racecar:  Shelby Cobra 427  Design Judge since: 2014 (Formula Student Spain)</a:t>
            </a:r>
          </a:p>
          <a:p>
            <a:endParaRPr lang="en-US" sz="1200" b="1" dirty="0"/>
          </a:p>
          <a:p>
            <a:endParaRPr lang="en-US" sz="1200" b="1" dirty="0"/>
          </a:p>
          <a:p>
            <a:r>
              <a:rPr lang="en-US" sz="1200" b="1" dirty="0"/>
              <a:t>Garrett </a:t>
            </a:r>
            <a:r>
              <a:rPr lang="en-US" sz="1200" b="1" dirty="0" err="1"/>
              <a:t>Stockburger</a:t>
            </a:r>
            <a:r>
              <a:rPr lang="en-US" sz="1200" b="1" dirty="0"/>
              <a:t>:  </a:t>
            </a:r>
            <a:r>
              <a:rPr lang="en-US" sz="1200" dirty="0"/>
              <a:t>Alma Mater:  University of Minnesota – Twin Cities: BS and MS in Mechanical Engineering.  Employment History:   ’04-‘07: Honda R&amp;D Americas, ’07-’09: Honda Performance Development, ‘09: Honda R&amp;D Americas, ’09-’11 Honda R&amp;D (in Japan), ‘12+: Honda R&amp;D Americas.  Expertise:  Powertrain Design and Development.  Practical experience is biased towards engine performance specification setting, testing, dyno automation and 1D engine simulation  Currently Resides </a:t>
            </a:r>
            <a:r>
              <a:rPr lang="en-US" sz="1200" dirty="0" err="1"/>
              <a:t>in:..OH</a:t>
            </a:r>
            <a:r>
              <a:rPr lang="en-US" sz="1200" dirty="0"/>
              <a:t>   First </a:t>
            </a:r>
            <a:r>
              <a:rPr lang="en-US" sz="1200" dirty="0" err="1"/>
              <a:t>Car:..Rusted</a:t>
            </a:r>
            <a:r>
              <a:rPr lang="en-US" sz="1200" dirty="0"/>
              <a:t> out ’80 Chevy Suburban  Favorite Racecar:  I would go with favorite race car type, which would be GT  Design Judge Since:..2007</a:t>
            </a:r>
          </a:p>
          <a:p>
            <a:endParaRPr lang="en-US" sz="1200" dirty="0"/>
          </a:p>
          <a:p>
            <a:endParaRPr lang="en-US" sz="1200" dirty="0"/>
          </a:p>
          <a:p>
            <a:r>
              <a:rPr lang="en-US" sz="1200" b="1" dirty="0"/>
              <a:t>Clifford (Cliff) Stover:  </a:t>
            </a:r>
            <a:r>
              <a:rPr lang="en-US" sz="1200" dirty="0"/>
              <a:t>Alma Mater: BSME, MSE, MBA. Cal Poly San Luis Obispo, Cal State Fullerton, Cal Poly Pomona.  PE (CA, OR, MA, FL, PA). NCEES Model Law Engineer. </a:t>
            </a:r>
          </a:p>
          <a:p>
            <a:r>
              <a:rPr lang="en-US" sz="1200" dirty="0"/>
              <a:t>Employment History:  Professor and Director of the Engineering Project Development Facility at Cal Poly Pomona, Engineering Consultant,  Design Engineer, </a:t>
            </a:r>
            <a:r>
              <a:rPr lang="en-US" sz="1200" dirty="0" err="1"/>
              <a:t>Moldmaker</a:t>
            </a:r>
            <a:r>
              <a:rPr lang="en-US" sz="1200" dirty="0"/>
              <a:t>, Tool and Die Maker, Auto Mechanic.  Expertise:  30+ years design, manufacture, analysis, testing, and inspection of mechanical systems.  Expert witness in accident reconstruction, failure analysis, patent infringement, and product liability. Competitive background includes AMA motorcycle racing (district 37), 750cc </a:t>
            </a:r>
            <a:r>
              <a:rPr lang="en-US" sz="1200" dirty="0" err="1"/>
              <a:t>supersport</a:t>
            </a:r>
            <a:r>
              <a:rPr lang="en-US" sz="1200" dirty="0"/>
              <a:t> </a:t>
            </a:r>
            <a:r>
              <a:rPr lang="en-US" sz="1200" dirty="0" err="1"/>
              <a:t>roadracing</a:t>
            </a:r>
            <a:r>
              <a:rPr lang="en-US" sz="1200" dirty="0"/>
              <a:t> and  IKF Region 7 kart racing as well as numerous club racing seasons.  22 years SAE Faculty Advisor SAE-Baja and Formula SAE, 72 national and international competitions.  Currently resides in:  OR  First car:  ’72 Ford Pinto/302 V8  Favorite Racecar:  Ford GT40 Design Judge since:  2018</a:t>
            </a:r>
          </a:p>
          <a:p>
            <a:endParaRPr lang="en-US" sz="1200" dirty="0"/>
          </a:p>
          <a:p>
            <a:endParaRPr lang="en-US" sz="1200" dirty="0"/>
          </a:p>
        </p:txBody>
      </p:sp>
    </p:spTree>
    <p:extLst>
      <p:ext uri="{BB962C8B-B14F-4D97-AF65-F5344CB8AC3E}">
        <p14:creationId xmlns:p14="http://schemas.microsoft.com/office/powerpoint/2010/main" val="129257399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EE46988-AC4D-4F63-B87E-083C11D6C622}" type="slidenum">
              <a:rPr lang="en-US" smtClean="0"/>
              <a:t>99</a:t>
            </a:fld>
            <a:endParaRPr lang="en-US"/>
          </a:p>
        </p:txBody>
      </p:sp>
      <p:sp>
        <p:nvSpPr>
          <p:cNvPr id="6" name="Rectangle 5"/>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3" name="Rectangle 2">
            <a:extLst>
              <a:ext uri="{FF2B5EF4-FFF2-40B4-BE49-F238E27FC236}">
                <a16:creationId xmlns:a16="http://schemas.microsoft.com/office/drawing/2014/main" id="{53860B1E-7581-427D-9FA0-25E8D7FA031D}"/>
              </a:ext>
            </a:extLst>
          </p:cNvPr>
          <p:cNvSpPr/>
          <p:nvPr/>
        </p:nvSpPr>
        <p:spPr>
          <a:xfrm>
            <a:off x="685800" y="1410394"/>
            <a:ext cx="6400800" cy="7848302"/>
          </a:xfrm>
          <a:prstGeom prst="rect">
            <a:avLst/>
          </a:prstGeom>
        </p:spPr>
        <p:txBody>
          <a:bodyPr wrap="square">
            <a:spAutoFit/>
          </a:bodyPr>
          <a:lstStyle/>
          <a:p>
            <a:r>
              <a:rPr lang="en-US" sz="1200" b="1" dirty="0"/>
              <a:t>Trent Strunk:  </a:t>
            </a:r>
            <a:r>
              <a:rPr lang="en-US" sz="1200" dirty="0"/>
              <a:t>Alma Mater:  University of Kansas: BS in Mechanical Engineering.  Employment History:  2010-2014 Formula SAE, 2013 Continental Tire Sports Car Series Race Engineer in GS, 2014-Present Joe Gibbs Racing.  Expertise:  Race engineer for 2 seasons, vehicle dynamics, dynamic simulation development, driver-in-the-loop simulation development, tire analysis, driver coaching, data analysis, suspension kinematics analysis, vehicle-driver integration.  Currently Resides in:  NC.  First Car:  1985 Nissan 300Zx  Favorite Racecar:  1973 Porsche 917-30  Design Judge Since:  2018</a:t>
            </a:r>
          </a:p>
          <a:p>
            <a:endParaRPr lang="en-US" sz="1200" dirty="0"/>
          </a:p>
          <a:p>
            <a:r>
              <a:rPr lang="en-US" sz="1200" b="1" dirty="0"/>
              <a:t>Mike Tam:  </a:t>
            </a:r>
            <a:r>
              <a:rPr lang="en-US" sz="1200" dirty="0"/>
              <a:t>Alma Mater:  Virginia Tech ’06  Employment History:  ‘08+ Roush Fenway Racing; ’07-’08 </a:t>
            </a:r>
            <a:r>
              <a:rPr lang="en-US" sz="1200" dirty="0" err="1"/>
              <a:t>Brewco</a:t>
            </a:r>
            <a:r>
              <a:rPr lang="en-US" sz="1200" dirty="0"/>
              <a:t> Motorsports  Expertise:  Vehicle Dynamics; Computer Simulation; Track Testing &amp; Data Acquisition  Currently resides in:  NC  First car:  ‘87 Mazda Rx-7 Turbo II  Favorite Racecar:  Ford Focus RS WRC  Design Judge since:  2015</a:t>
            </a:r>
          </a:p>
          <a:p>
            <a:endParaRPr lang="en-US" sz="1200" dirty="0"/>
          </a:p>
          <a:p>
            <a:endParaRPr lang="en-US" sz="1200" dirty="0"/>
          </a:p>
          <a:p>
            <a:r>
              <a:rPr lang="en-US" sz="1200" b="1" dirty="0"/>
              <a:t>Salvador Toledo:  </a:t>
            </a:r>
            <a:r>
              <a:rPr lang="en-US" sz="1200" dirty="0"/>
              <a:t>Alma Mater:  University of Puerto Rico-Mayaguez, BS Mechanical Engineering; University of Michigan: MS Mechanical Engineering.  Employment History:  Ford Motor Company since 2000, Chassis PD Supervisor and Recruiter.  1 year: DaimlerChrysler.  3 years: Drag Racing Pit Man.  3 years: Mechanic assistant.  Expertise:  Chassis Engineering.  Currently resides in:  Michigan.  First Car:  ‘00 Ford Explorer.  Favorite Racecar:  ‘09 F1 Brawn GP Car  Design Judge since:  2004</a:t>
            </a:r>
          </a:p>
          <a:p>
            <a:endParaRPr lang="en-US" sz="1200" dirty="0"/>
          </a:p>
          <a:p>
            <a:endParaRPr lang="en-US" sz="1200" b="1" dirty="0"/>
          </a:p>
          <a:p>
            <a:r>
              <a:rPr lang="en-US" sz="1200" b="1" dirty="0"/>
              <a:t>Pierce </a:t>
            </a:r>
            <a:r>
              <a:rPr lang="en-US" sz="1200" b="1" dirty="0" err="1"/>
              <a:t>Umberger</a:t>
            </a:r>
            <a:r>
              <a:rPr lang="en-US" sz="1200" b="1" dirty="0"/>
              <a:t>, PhD</a:t>
            </a:r>
            <a:r>
              <a:rPr lang="en-US" sz="1200" dirty="0"/>
              <a:t>:  Alma Mater:  Virginia Tech: BS Mechanical Engineering, MS and PhD Engineering Mechanics  Employment History:  Virginia Tech Materials Response Group and US Army Research Lab; Engineering Systems, Inc., Applied Mechanics / Polymers / Composites Consultant  Expertise:  Composite Materials, Finite Element Analysis, Applied Mechanics.  Currently resides in:  GA   First car:  Ford Escort  Favorite Racecar:  ’89/90 McLaren MP4/5 and 4/5B  Design Judge since:  2015</a:t>
            </a:r>
          </a:p>
          <a:p>
            <a:endParaRPr lang="en-US" sz="1200" dirty="0"/>
          </a:p>
          <a:p>
            <a:endParaRPr lang="en-US" sz="1200" dirty="0"/>
          </a:p>
          <a:p>
            <a:r>
              <a:rPr lang="en-US" sz="1200" b="1" dirty="0"/>
              <a:t>Wm Joe </a:t>
            </a:r>
            <a:r>
              <a:rPr lang="en-US" sz="1200" b="1" dirty="0" err="1"/>
              <a:t>Vitous</a:t>
            </a:r>
            <a:r>
              <a:rPr lang="en-US" sz="1200" b="1" dirty="0"/>
              <a:t>:  </a:t>
            </a:r>
            <a:r>
              <a:rPr lang="en-US" sz="1200" dirty="0"/>
              <a:t>Alma Matter:  Western Michigan University: BS Mechanical Engineering  Employment History:  ‘83-present: FCA (Chrysler):  Body Structure Engineering ‘83-‘99.   CAE Manager ‘00-‘07 Motorsports Aero/Thermal &amp; Body Manager ‘08-‘11.  Production Car Aero-‘12-‘14: Advance Development Engineering.  ‘15-present  Expertise:  Structures, Aero, Project Management &amp; Team Leadership  Currently resides in:  MI.  First car:  ‘71 Chevy C-10  Favorite Racecar:  Pro Stock Dragsters  Design Judge since:  2016</a:t>
            </a:r>
          </a:p>
          <a:p>
            <a:endParaRPr lang="en-US" sz="1200" b="1" dirty="0"/>
          </a:p>
          <a:p>
            <a:endParaRPr lang="en-US" sz="1200" b="1" dirty="0"/>
          </a:p>
          <a:p>
            <a:r>
              <a:rPr lang="en-US" sz="1200" b="1" dirty="0"/>
              <a:t>Andy </a:t>
            </a:r>
            <a:r>
              <a:rPr lang="en-US" sz="1200" b="1" dirty="0" err="1"/>
              <a:t>Vrenko</a:t>
            </a:r>
            <a:r>
              <a:rPr lang="en-US" sz="1200" b="1" dirty="0"/>
              <a:t>:  </a:t>
            </a:r>
            <a:r>
              <a:rPr lang="en-US" sz="1200" dirty="0"/>
              <a:t>Alma Mater:  University of Akron: BS Mechanical Engineering  Employment History:  Ford Motor Company 17 years – Vehicle Dynamics and Race Development Engineer </a:t>
            </a:r>
          </a:p>
          <a:p>
            <a:r>
              <a:rPr lang="en-US" sz="1200" dirty="0"/>
              <a:t>Expertise:  Vehicle dynamics and production based race car development.  Currently Resides in:  MI  Favorite Racecar:  McLaren MP4/4  Judge Since:  2014</a:t>
            </a:r>
          </a:p>
          <a:p>
            <a:endParaRPr lang="en-US" sz="1200" dirty="0"/>
          </a:p>
          <a:p>
            <a:endParaRPr lang="en-US" sz="1200" dirty="0"/>
          </a:p>
        </p:txBody>
      </p:sp>
    </p:spTree>
    <p:extLst>
      <p:ext uri="{BB962C8B-B14F-4D97-AF65-F5344CB8AC3E}">
        <p14:creationId xmlns:p14="http://schemas.microsoft.com/office/powerpoint/2010/main" val="256446677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EE46988-AC4D-4F63-B87E-083C11D6C622}" type="slidenum">
              <a:rPr lang="en-US" smtClean="0"/>
              <a:t>100</a:t>
            </a:fld>
            <a:endParaRPr lang="en-US"/>
          </a:p>
        </p:txBody>
      </p:sp>
      <p:sp>
        <p:nvSpPr>
          <p:cNvPr id="6" name="Rectangle 5"/>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F7AC1D1C-AD31-44FF-9E35-CC13C175AE5F}"/>
              </a:ext>
            </a:extLst>
          </p:cNvPr>
          <p:cNvSpPr/>
          <p:nvPr/>
        </p:nvSpPr>
        <p:spPr>
          <a:xfrm>
            <a:off x="678051" y="1349614"/>
            <a:ext cx="6416298" cy="8402300"/>
          </a:xfrm>
          <a:prstGeom prst="rect">
            <a:avLst/>
          </a:prstGeom>
        </p:spPr>
        <p:txBody>
          <a:bodyPr wrap="square">
            <a:spAutoFit/>
          </a:bodyPr>
          <a:lstStyle/>
          <a:p>
            <a:r>
              <a:rPr lang="en-US" sz="1200" b="1" dirty="0"/>
              <a:t>Chris Warren: </a:t>
            </a:r>
            <a:r>
              <a:rPr lang="en-US" sz="1200" dirty="0"/>
              <a:t>Alma Mater:  UMASS Lowell BSME 2008, MSME 2010  Employment History: ‘15-Present: Amalgamated Titanium International Corporation: Engineering Manager  ‘10-‘15: Naval Surface Warfare Center, </a:t>
            </a:r>
            <a:r>
              <a:rPr lang="en-US" sz="1200" dirty="0" err="1"/>
              <a:t>Carderock</a:t>
            </a:r>
            <a:r>
              <a:rPr lang="en-US" sz="1200" dirty="0"/>
              <a:t> Division: Mechanical Engineer, Submarine Acoustics. Expertise:  Modal analysis and vibrations; experimental mechanics.  Currently resides in:  MA  Favorite Racecar: 1966 Ford GT40  Design Judge since:  2016</a:t>
            </a:r>
          </a:p>
          <a:p>
            <a:endParaRPr lang="en-US" sz="1200" dirty="0"/>
          </a:p>
          <a:p>
            <a:endParaRPr lang="en-US" sz="1200" dirty="0"/>
          </a:p>
          <a:p>
            <a:r>
              <a:rPr lang="en-US" sz="1200" b="1" dirty="0"/>
              <a:t>Hannah Westbrook</a:t>
            </a:r>
            <a:r>
              <a:rPr lang="en-US" sz="1200" dirty="0"/>
              <a:t>: Alma Mater: University of Pittsburgh: Electrical Engineering, Mechanical Engineering minor. Employment History: </a:t>
            </a:r>
            <a:r>
              <a:rPr lang="en-US" sz="1200" dirty="0" err="1"/>
              <a:t>MoTeC</a:t>
            </a:r>
            <a:r>
              <a:rPr lang="en-US" sz="1200" dirty="0"/>
              <a:t> Systems East. : Applications Engineer, Electronics Lead, FSAE. Expertise: Motorsports Industry, Data Acquisition systems, Electronics Integration, Powertrain, employed since 2013.  Currently Resides in:  NC  First Car: Honda Civic 2003  Favorite Racecar:  Budweiser Rocket Car.  First car to go supersonic… way back in 1979!  Design Judge since:  2014</a:t>
            </a:r>
          </a:p>
          <a:p>
            <a:endParaRPr lang="en-US" sz="1200" dirty="0"/>
          </a:p>
          <a:p>
            <a:endParaRPr lang="en-US" sz="1200" dirty="0"/>
          </a:p>
          <a:p>
            <a:r>
              <a:rPr lang="en-US" sz="1200" b="1" dirty="0"/>
              <a:t>James </a:t>
            </a:r>
            <a:r>
              <a:rPr lang="en-US" sz="1200" b="1" dirty="0" err="1"/>
              <a:t>Whisler</a:t>
            </a:r>
            <a:r>
              <a:rPr lang="en-US" sz="1200" b="1" dirty="0"/>
              <a:t>:  </a:t>
            </a:r>
            <a:r>
              <a:rPr lang="en-US" sz="1200" dirty="0"/>
              <a:t>Alma Mater: Iowa State University: Mechanical Engineering. Employment History:  ‘17+ Polaris Industries Inc.: Development Engineer, Calibration, ’11-‘17 </a:t>
            </a:r>
            <a:r>
              <a:rPr lang="en-US" sz="1200" dirty="0" err="1"/>
              <a:t>MoTeC</a:t>
            </a:r>
            <a:r>
              <a:rPr lang="en-US" sz="1200" dirty="0"/>
              <a:t> Systems East: Applications Engineer, FSAE: Engine Lead.  Expertise:  Powersports (powertrain and calibration), motorsports industry, data acquisition, electronics integration, signals.  Currently Resides In:  MN.  First Car:  ’76 Datsun 280z.  Favorite Racecar:  Mazda 787B.  Design Judge Since:  2013.</a:t>
            </a:r>
          </a:p>
          <a:p>
            <a:endParaRPr lang="en-US" sz="1200" dirty="0"/>
          </a:p>
          <a:p>
            <a:endParaRPr lang="en-US" sz="1200" dirty="0"/>
          </a:p>
          <a:p>
            <a:r>
              <a:rPr lang="en-US" sz="1200" b="1" dirty="0"/>
              <a:t>Craig Wood:  </a:t>
            </a:r>
            <a:r>
              <a:rPr lang="en-US" sz="1200" dirty="0"/>
              <a:t>Alma Mater:  University of New Brunswick, BS in Mechanical Engineering, University of Windsor, MS in Mechanical Engineering.  Employment History:  '05+: Roush Industries: Advanced Engineering; FSAE Volunteer since 2005. Expertise:  Program management, powertrain design and development, combustion analysis, engine controls and calibration, vehicle electrification, kinematics and dynamics modelling.  Currently resides in:  ON, Canada  First Car:  '69 Camaro RS/SS.  Favorite Racecar:  Ford GT40 Mk II. Design Judge since: 2015</a:t>
            </a:r>
          </a:p>
          <a:p>
            <a:endParaRPr lang="en-US" sz="1200" dirty="0"/>
          </a:p>
          <a:p>
            <a:endParaRPr lang="en-US" sz="1200" dirty="0"/>
          </a:p>
          <a:p>
            <a:r>
              <a:rPr lang="en-US" sz="1200" b="1" dirty="0"/>
              <a:t>Dwight Woodbridge:  </a:t>
            </a:r>
            <a:r>
              <a:rPr lang="en-US" sz="1200" dirty="0"/>
              <a:t>Alma Mater:  </a:t>
            </a:r>
            <a:r>
              <a:rPr lang="en-US" sz="1200" dirty="0" err="1"/>
              <a:t>Rensellear</a:t>
            </a:r>
            <a:r>
              <a:rPr lang="en-US" sz="1200" dirty="0"/>
              <a:t> Polytechnic Institute, University of Illinois: MS Engineering Science (Engineering Management), BS General Engineering (Automotive Engineering/Design).  Employment History:  General Motors – ‘85 to present, 17 years with GM Racing.  Expertise:  Program Management, vehicle test and development, aerodynamics.  Currently resides in:  MI  First car:  Triumph TR-4.  Favorite Racecar:  Dakar Hummer H3.  ‘10 GS Camaro.  ‘96 Aurora GTS.  Design Judge since:  2000</a:t>
            </a:r>
          </a:p>
          <a:p>
            <a:endParaRPr lang="en-US" sz="1200" b="1" dirty="0"/>
          </a:p>
          <a:p>
            <a:endParaRPr lang="en-US" sz="1200" b="1" dirty="0"/>
          </a:p>
          <a:p>
            <a:r>
              <a:rPr lang="en-US" sz="1200" b="1" dirty="0"/>
              <a:t>Christian (Skitter) Yaeger, PE:  </a:t>
            </a:r>
            <a:r>
              <a:rPr lang="en-US" sz="1200" dirty="0"/>
              <a:t>Alma Mater:  Georgia Tech, Mechanical Engineering.  Employment History:  John Deere Sugarcane Harvesters, Flying Sheep Engineering, </a:t>
            </a:r>
            <a:r>
              <a:rPr lang="en-US" sz="1200" dirty="0" err="1"/>
              <a:t>Deltawing</a:t>
            </a:r>
            <a:r>
              <a:rPr lang="en-US" sz="1200" dirty="0"/>
              <a:t> Racing Cars, Green4U Garage 56.  Expertise:  Differentials, Torque Vectoring, Transmission Layout, Patent Process, Lift And Coast. Currently Resides In:  GA  First Car:  '92 Accord, RIP 315k  Favorite Racecar:  Oldsmobile Aerotech.  Design Judge Since:  2012</a:t>
            </a:r>
          </a:p>
          <a:p>
            <a:endParaRPr lang="en-US" sz="1200" dirty="0"/>
          </a:p>
          <a:p>
            <a:endParaRPr lang="en-US" sz="1200" dirty="0"/>
          </a:p>
        </p:txBody>
      </p:sp>
    </p:spTree>
    <p:extLst>
      <p:ext uri="{BB962C8B-B14F-4D97-AF65-F5344CB8AC3E}">
        <p14:creationId xmlns:p14="http://schemas.microsoft.com/office/powerpoint/2010/main" val="16798236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EE46988-AC4D-4F63-B87E-083C11D6C622}" type="slidenum">
              <a:rPr lang="en-US" smtClean="0"/>
              <a:t>101</a:t>
            </a:fld>
            <a:endParaRPr lang="en-US"/>
          </a:p>
        </p:txBody>
      </p:sp>
      <p:sp>
        <p:nvSpPr>
          <p:cNvPr id="6" name="Rectangle 5"/>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DESIGN JUDGE BIO CONTINUED</a:t>
            </a:r>
          </a:p>
        </p:txBody>
      </p:sp>
      <p:sp>
        <p:nvSpPr>
          <p:cNvPr id="8" name="Footer Placeholder 1"/>
          <p:cNvSpPr>
            <a:spLocks noGrp="1"/>
          </p:cNvSpPr>
          <p:nvPr>
            <p:ph type="ftr" sz="quarter" idx="11"/>
          </p:nvPr>
        </p:nvSpPr>
        <p:spPr>
          <a:xfrm>
            <a:off x="2574608" y="9322649"/>
            <a:ext cx="2623185" cy="535517"/>
          </a:xfrm>
        </p:spPr>
        <p:txBody>
          <a:bodyPr/>
          <a:lstStyle/>
          <a:p>
            <a:r>
              <a:rPr lang="en-US" dirty="0"/>
              <a:t>FSAE MICHIGAN 2018</a:t>
            </a:r>
          </a:p>
        </p:txBody>
      </p:sp>
      <p:sp>
        <p:nvSpPr>
          <p:cNvPr id="2" name="Rectangle 1">
            <a:extLst>
              <a:ext uri="{FF2B5EF4-FFF2-40B4-BE49-F238E27FC236}">
                <a16:creationId xmlns:a16="http://schemas.microsoft.com/office/drawing/2014/main" id="{F7AC1D1C-AD31-44FF-9E35-CC13C175AE5F}"/>
              </a:ext>
            </a:extLst>
          </p:cNvPr>
          <p:cNvSpPr/>
          <p:nvPr/>
        </p:nvSpPr>
        <p:spPr>
          <a:xfrm>
            <a:off x="678051" y="1349614"/>
            <a:ext cx="6416298" cy="3600986"/>
          </a:xfrm>
          <a:prstGeom prst="rect">
            <a:avLst/>
          </a:prstGeom>
        </p:spPr>
        <p:txBody>
          <a:bodyPr wrap="square">
            <a:spAutoFit/>
          </a:bodyPr>
          <a:lstStyle/>
          <a:p>
            <a:r>
              <a:rPr lang="en-US" sz="1200" b="1" dirty="0"/>
              <a:t>Paulo Yamagata</a:t>
            </a:r>
            <a:r>
              <a:rPr lang="en-US" sz="1200" dirty="0"/>
              <a:t>:  Alma Matter:  University of São Paulo, Brazil. BS in Mechanical Engineering. Employment History:  2015 – present: </a:t>
            </a:r>
            <a:r>
              <a:rPr lang="en-US" sz="1200" dirty="0" err="1"/>
              <a:t>OptimumG</a:t>
            </a:r>
            <a:r>
              <a:rPr lang="en-US" sz="1200" dirty="0"/>
              <a:t>, USA; 2013 – 2014: JL Racing Products, Brazil.  Expertise:  Vehicle Dynamics, Suspension, Tires, Simulation and Software development. Currently resides in:  CO.  Design Judge Since:  2018</a:t>
            </a:r>
          </a:p>
          <a:p>
            <a:endParaRPr lang="en-US" sz="1200" dirty="0"/>
          </a:p>
          <a:p>
            <a:endParaRPr lang="en-US" sz="1200" dirty="0"/>
          </a:p>
          <a:p>
            <a:r>
              <a:rPr lang="en-US" sz="1200" b="1" dirty="0"/>
              <a:t>Katie </a:t>
            </a:r>
            <a:r>
              <a:rPr lang="en-US" sz="1200" b="1" dirty="0" err="1"/>
              <a:t>Zielezinski</a:t>
            </a:r>
            <a:r>
              <a:rPr lang="en-US" sz="1200" b="1" dirty="0"/>
              <a:t>:  </a:t>
            </a:r>
            <a:r>
              <a:rPr lang="en-US" sz="1200" dirty="0"/>
              <a:t>Alma Mater:  Northern Illinois University: BS and MS in Mechanical Engineering.  Employment History:  ‘14 – present: Hendrickson Truck: Vocational Segment Manager; ‘13 – ‘14 </a:t>
            </a:r>
            <a:r>
              <a:rPr lang="en-US" sz="1200" dirty="0" err="1"/>
              <a:t>Affinia</a:t>
            </a:r>
            <a:r>
              <a:rPr lang="en-US" sz="1200" dirty="0"/>
              <a:t> Global Chassis: Product Engineer.  Expertise:  Brakes, Suspension Design and Development.  Currently Resides in:  IL First car: ‘03 Saturn L200 in Powder Blue. Favorite Racecar:  Audi R8 LMS.  Design Judge since:  2015</a:t>
            </a:r>
          </a:p>
          <a:p>
            <a:endParaRPr lang="en-US" sz="1200" dirty="0"/>
          </a:p>
          <a:p>
            <a:endParaRPr lang="en-US" sz="1200" dirty="0"/>
          </a:p>
          <a:p>
            <a:r>
              <a:rPr lang="en-US" sz="1200" b="1" dirty="0"/>
              <a:t>Kevin </a:t>
            </a:r>
            <a:r>
              <a:rPr lang="en-US" sz="1200" b="1" dirty="0" err="1"/>
              <a:t>Zielezinski</a:t>
            </a:r>
            <a:r>
              <a:rPr lang="en-US" sz="1200" b="1" dirty="0"/>
              <a:t>:  </a:t>
            </a:r>
            <a:r>
              <a:rPr lang="en-US" sz="1200" dirty="0"/>
              <a:t>Alma Mater:  Northern Illinois University:  BS in Mechanical Engineering.  Employment History:  ‘17+: Hendrickson Truck, New Products Rear Suspension Project Engineer; ‘13 – ‘17: Auto Truck Group: Engineer, Body and Rail Gear; ‘10+:  </a:t>
            </a:r>
            <a:r>
              <a:rPr lang="en-US" sz="1200" dirty="0" err="1"/>
              <a:t>Lorz</a:t>
            </a:r>
            <a:r>
              <a:rPr lang="en-US" sz="1200" dirty="0"/>
              <a:t> Motorsports: Team Engineer and Driver;  ’10 – ’13: Northern Illinois University FSAE Co-Team Captain, Suspension Team Captain, and Driver  Expertise:  Suspension Design and Tuning  Currently Resides in:  IL  First car:  ‘98 Ford Contour SVT  Favorite Racecar:  </a:t>
            </a:r>
            <a:r>
              <a:rPr lang="en-US" sz="1200" dirty="0" err="1"/>
              <a:t>Oreca</a:t>
            </a:r>
            <a:r>
              <a:rPr lang="en-US" sz="1200" dirty="0"/>
              <a:t> Viper GTS-R.  Design Judge since:  2015</a:t>
            </a:r>
          </a:p>
        </p:txBody>
      </p:sp>
    </p:spTree>
    <p:extLst>
      <p:ext uri="{BB962C8B-B14F-4D97-AF65-F5344CB8AC3E}">
        <p14:creationId xmlns:p14="http://schemas.microsoft.com/office/powerpoint/2010/main" val="146900959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57200"/>
            <a:ext cx="3597442" cy="381000"/>
          </a:xfrm>
          <a:prstGeom prst="rect">
            <a:avLst/>
          </a:prstGeom>
          <a:solidFill>
            <a:srgbClr val="E60000"/>
          </a:solidFill>
          <a:ln>
            <a:solidFill>
              <a:srgbClr val="E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Lao UI" panose="020B0502040204020203" pitchFamily="34" charset="0"/>
                <a:cs typeface="Lao UI" panose="020B0502040204020203" pitchFamily="34" charset="0"/>
              </a:rPr>
              <a:t>FSAE MICHIGAN SPONSORS</a:t>
            </a:r>
          </a:p>
        </p:txBody>
      </p:sp>
      <p:sp>
        <p:nvSpPr>
          <p:cNvPr id="2" name="Footer Placeholder 1"/>
          <p:cNvSpPr>
            <a:spLocks noGrp="1"/>
          </p:cNvSpPr>
          <p:nvPr>
            <p:ph type="ftr" sz="quarter" idx="11"/>
          </p:nvPr>
        </p:nvSpPr>
        <p:spPr/>
        <p:txBody>
          <a:bodyPr/>
          <a:lstStyle/>
          <a:p>
            <a:r>
              <a:rPr lang="en-US" dirty="0"/>
              <a:t>FSAE MICHIGAN 2018</a:t>
            </a:r>
          </a:p>
        </p:txBody>
      </p:sp>
      <p:sp>
        <p:nvSpPr>
          <p:cNvPr id="6" name="Slide Number Placeholder 5"/>
          <p:cNvSpPr>
            <a:spLocks noGrp="1"/>
          </p:cNvSpPr>
          <p:nvPr>
            <p:ph type="sldNum" sz="quarter" idx="12"/>
          </p:nvPr>
        </p:nvSpPr>
        <p:spPr/>
        <p:txBody>
          <a:bodyPr/>
          <a:lstStyle/>
          <a:p>
            <a:fld id="{1EE46988-AC4D-4F63-B87E-083C11D6C622}" type="slidenum">
              <a:rPr lang="en-US" smtClean="0"/>
              <a:t>102</a:t>
            </a:fld>
            <a:endParaRPr lang="en-US"/>
          </a:p>
        </p:txBody>
      </p:sp>
      <p:pic>
        <p:nvPicPr>
          <p:cNvPr id="3" name="Picture 2">
            <a:extLst>
              <a:ext uri="{FF2B5EF4-FFF2-40B4-BE49-F238E27FC236}">
                <a16:creationId xmlns:a16="http://schemas.microsoft.com/office/drawing/2014/main" id="{7FC5D887-CF33-4E5A-892B-57184E590748}"/>
              </a:ext>
            </a:extLst>
          </p:cNvPr>
          <p:cNvPicPr>
            <a:picLocks noChangeAspect="1"/>
          </p:cNvPicPr>
          <p:nvPr/>
        </p:nvPicPr>
        <p:blipFill>
          <a:blip r:embed="rId2"/>
          <a:stretch>
            <a:fillRect/>
          </a:stretch>
        </p:blipFill>
        <p:spPr>
          <a:xfrm>
            <a:off x="712922" y="1385741"/>
            <a:ext cx="6416298" cy="7781925"/>
          </a:xfrm>
          <a:prstGeom prst="rect">
            <a:avLst/>
          </a:prstGeom>
        </p:spPr>
      </p:pic>
    </p:spTree>
    <p:extLst>
      <p:ext uri="{BB962C8B-B14F-4D97-AF65-F5344CB8AC3E}">
        <p14:creationId xmlns:p14="http://schemas.microsoft.com/office/powerpoint/2010/main" val="28919702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12945</TotalTime>
  <Words>29575</Words>
  <Application>Microsoft Office PowerPoint</Application>
  <PresentationFormat>Custom</PresentationFormat>
  <Paragraphs>4611</Paragraphs>
  <Slides>102</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102</vt:i4>
      </vt:variant>
    </vt:vector>
  </HeadingPairs>
  <TitlesOfParts>
    <vt:vector size="110" baseType="lpstr">
      <vt:lpstr>Arial</vt:lpstr>
      <vt:lpstr>Calibri</vt:lpstr>
      <vt:lpstr>Calibri Light</vt:lpstr>
      <vt:lpstr>Lao UI</vt:lpstr>
      <vt:lpstr>Symbol</vt:lpstr>
      <vt:lpstr>Times New Roman</vt:lpstr>
      <vt:lpstr>Wingdings</vt:lpstr>
      <vt:lpstr>Office Theme</vt:lpstr>
      <vt:lpstr>STUDENT HANDBOOK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SAE International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Elaine Pietrusinski</dc:creator>
  <cp:lastModifiedBy>Ryan Good</cp:lastModifiedBy>
  <cp:revision>555</cp:revision>
  <cp:lastPrinted>2018-04-24T15:36:11Z</cp:lastPrinted>
  <dcterms:created xsi:type="dcterms:W3CDTF">2014-12-05T17:00:58Z</dcterms:created>
  <dcterms:modified xsi:type="dcterms:W3CDTF">2018-04-25T14:24:04Z</dcterms:modified>
</cp:coreProperties>
</file>