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3" r:id="rId5"/>
    <p:sldId id="262" r:id="rId6"/>
    <p:sldId id="261" r:id="rId7"/>
    <p:sldId id="260" r:id="rId8"/>
    <p:sldId id="269" r:id="rId9"/>
    <p:sldId id="268" r:id="rId10"/>
    <p:sldId id="267" r:id="rId11"/>
    <p:sldId id="266" r:id="rId12"/>
    <p:sldId id="259" r:id="rId13"/>
    <p:sldId id="265" r:id="rId14"/>
    <p:sldId id="258"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2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887B3D2-5853-44CB-9AE0-712DB4A5C965}" type="datetimeFigureOut">
              <a:rPr lang="en-US" smtClean="0"/>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2220224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87B3D2-5853-44CB-9AE0-712DB4A5C965}" type="datetimeFigureOut">
              <a:rPr lang="en-US" smtClean="0"/>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478045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87B3D2-5853-44CB-9AE0-712DB4A5C965}" type="datetimeFigureOut">
              <a:rPr lang="en-US" smtClean="0"/>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297478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887B3D2-5853-44CB-9AE0-712DB4A5C965}" type="datetimeFigureOut">
              <a:rPr lang="en-US" smtClean="0"/>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1721179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887B3D2-5853-44CB-9AE0-712DB4A5C965}" type="datetimeFigureOut">
              <a:rPr lang="en-US" smtClean="0"/>
              <a:t>10/22/2019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3533781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87B3D2-5853-44CB-9AE0-712DB4A5C965}" type="datetimeFigureOut">
              <a:rPr lang="en-US" smtClean="0"/>
              <a:t>10/22/2019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111612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87B3D2-5853-44CB-9AE0-712DB4A5C965}" type="datetimeFigureOut">
              <a:rPr lang="en-US" smtClean="0"/>
              <a:t>10/22/2019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1510490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87B3D2-5853-44CB-9AE0-712DB4A5C965}" type="datetimeFigureOut">
              <a:rPr lang="en-US" smtClean="0"/>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3468111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87B3D2-5853-44CB-9AE0-712DB4A5C965}" type="datetimeFigureOut">
              <a:rPr lang="en-US" smtClean="0"/>
              <a:t>10/22/2019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310214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87B3D2-5853-44CB-9AE0-712DB4A5C965}" type="datetimeFigureOut">
              <a:rPr lang="en-US" smtClean="0"/>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3008187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87B3D2-5853-44CB-9AE0-712DB4A5C965}" type="datetimeFigureOut">
              <a:rPr lang="en-US" smtClean="0"/>
              <a:t>10/22/2019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20C384-2761-40D5-9B1C-7BF5B26AB0C0}" type="slidenum">
              <a:rPr lang="en-US" smtClean="0"/>
              <a:t>‹#›</a:t>
            </a:fld>
            <a:endParaRPr lang="en-US"/>
          </a:p>
        </p:txBody>
      </p:sp>
    </p:spTree>
    <p:extLst>
      <p:ext uri="{BB962C8B-B14F-4D97-AF65-F5344CB8AC3E}">
        <p14:creationId xmlns:p14="http://schemas.microsoft.com/office/powerpoint/2010/main" val="4058752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87B3D2-5853-44CB-9AE0-712DB4A5C965}" type="datetimeFigureOut">
              <a:rPr lang="en-US" smtClean="0"/>
              <a:t>10/22/2019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20C384-2761-40D5-9B1C-7BF5B26AB0C0}" type="slidenum">
              <a:rPr lang="en-US" smtClean="0"/>
              <a:t>‹#›</a:t>
            </a:fld>
            <a:endParaRPr lang="en-US"/>
          </a:p>
        </p:txBody>
      </p:sp>
    </p:spTree>
    <p:extLst>
      <p:ext uri="{BB962C8B-B14F-4D97-AF65-F5344CB8AC3E}">
        <p14:creationId xmlns:p14="http://schemas.microsoft.com/office/powerpoint/2010/main" val="21361868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6.xml"/><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sz="4900" dirty="0"/>
              <a:t>Formula SAE Electric Division</a:t>
            </a:r>
            <a:br>
              <a:rPr lang="en-US" dirty="0"/>
            </a:br>
            <a:r>
              <a:rPr lang="en-US" dirty="0"/>
              <a:t>Safety Failure Modes Effects Analysis</a:t>
            </a:r>
          </a:p>
        </p:txBody>
      </p:sp>
      <p:sp>
        <p:nvSpPr>
          <p:cNvPr id="5" name="TextBox 4"/>
          <p:cNvSpPr txBox="1"/>
          <p:nvPr/>
        </p:nvSpPr>
        <p:spPr>
          <a:xfrm>
            <a:off x="685801" y="2514600"/>
            <a:ext cx="7848600" cy="1754326"/>
          </a:xfrm>
          <a:prstGeom prst="rect">
            <a:avLst/>
          </a:prstGeom>
          <a:noFill/>
        </p:spPr>
        <p:txBody>
          <a:bodyPr wrap="square" rtlCol="0">
            <a:spAutoFit/>
          </a:bodyPr>
          <a:lstStyle/>
          <a:p>
            <a:pPr marL="285750" indent="-285750">
              <a:buFont typeface="Wingdings" panose="05000000000000000000" pitchFamily="2" charset="2"/>
              <a:buChar char="Ø"/>
            </a:pPr>
            <a:r>
              <a:rPr lang="en-US" dirty="0"/>
              <a:t>What: An examination of what can fail, how that failure creates hazards to people, and what resources are available for mitigation of the risk.</a:t>
            </a:r>
          </a:p>
          <a:p>
            <a:pPr marL="285750" indent="-285750">
              <a:buFont typeface="Wingdings" panose="05000000000000000000" pitchFamily="2" charset="2"/>
              <a:buChar char="Ø"/>
            </a:pPr>
            <a:r>
              <a:rPr lang="en-US" dirty="0"/>
              <a:t>How: By identifying the root causes of a failure mode, the severity, probability and detectability of the failure, and the plan of action for keeping people safe.</a:t>
            </a:r>
          </a:p>
          <a:p>
            <a:pPr marL="285750" indent="-285750">
              <a:buFont typeface="Wingdings" panose="05000000000000000000" pitchFamily="2" charset="2"/>
              <a:buChar char="Ø"/>
            </a:pPr>
            <a:r>
              <a:rPr lang="en-US" dirty="0"/>
              <a:t>When: Early in the design process to facilitate inclusion of robust protections.</a:t>
            </a:r>
          </a:p>
          <a:p>
            <a:r>
              <a:rPr lang="en-US" dirty="0"/>
              <a:t> </a:t>
            </a:r>
          </a:p>
        </p:txBody>
      </p:sp>
    </p:spTree>
    <p:extLst>
      <p:ext uri="{BB962C8B-B14F-4D97-AF65-F5344CB8AC3E}">
        <p14:creationId xmlns:p14="http://schemas.microsoft.com/office/powerpoint/2010/main" val="2098214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The FMEA Form</a:t>
            </a:r>
            <a:br>
              <a:rPr lang="en-US" dirty="0"/>
            </a:br>
            <a:r>
              <a:rPr lang="en-US" sz="100" dirty="0"/>
              <a:t> </a:t>
            </a:r>
            <a:endParaRPr lang="en-US" dirty="0"/>
          </a:p>
        </p:txBody>
      </p:sp>
      <p:sp>
        <p:nvSpPr>
          <p:cNvPr id="3" name="Rectangle 2"/>
          <p:cNvSpPr/>
          <p:nvPr/>
        </p:nvSpPr>
        <p:spPr>
          <a:xfrm>
            <a:off x="228600" y="792162"/>
            <a:ext cx="8686800" cy="923330"/>
          </a:xfrm>
          <a:prstGeom prst="rect">
            <a:avLst/>
          </a:prstGeom>
        </p:spPr>
        <p:txBody>
          <a:bodyPr wrap="square">
            <a:spAutoFit/>
          </a:bodyPr>
          <a:lstStyle/>
          <a:p>
            <a:r>
              <a:rPr lang="en-US" dirty="0"/>
              <a:t>A template spreadsheet is provided and must be used. In the following slides, each column will be examined in more detail, describing the intent of each field and the proper nature of entries to be made.</a:t>
            </a:r>
          </a:p>
        </p:txBody>
      </p:sp>
      <p:sp>
        <p:nvSpPr>
          <p:cNvPr id="4" name="TextBox 3"/>
          <p:cNvSpPr txBox="1"/>
          <p:nvPr/>
        </p:nvSpPr>
        <p:spPr>
          <a:xfrm>
            <a:off x="76200" y="5791200"/>
            <a:ext cx="8991600" cy="584775"/>
          </a:xfrm>
          <a:prstGeom prst="rect">
            <a:avLst/>
          </a:prstGeom>
          <a:noFill/>
        </p:spPr>
        <p:txBody>
          <a:bodyPr wrap="square" rtlCol="0">
            <a:spAutoFit/>
          </a:bodyPr>
          <a:lstStyle/>
          <a:p>
            <a:r>
              <a:rPr lang="en-US" sz="1600" i="1" dirty="0"/>
              <a:t>Note that when the template provided or examples in guides such as this include entries, DO NOT assume that the example shown is correct or valid.</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766323"/>
            <a:ext cx="8610600" cy="17504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0022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Mode Definition Columns</a:t>
            </a:r>
            <a:br>
              <a:rPr lang="en-US" dirty="0"/>
            </a:br>
            <a:r>
              <a:rPr lang="en-US" sz="100" dirty="0"/>
              <a:t> </a:t>
            </a:r>
            <a:endParaRPr lang="en-US" dirty="0"/>
          </a:p>
        </p:txBody>
      </p:sp>
      <p:sp>
        <p:nvSpPr>
          <p:cNvPr id="3" name="Rectangle 2"/>
          <p:cNvSpPr/>
          <p:nvPr/>
        </p:nvSpPr>
        <p:spPr>
          <a:xfrm>
            <a:off x="3886200" y="792162"/>
            <a:ext cx="4724400" cy="6155531"/>
          </a:xfrm>
          <a:prstGeom prst="rect">
            <a:avLst/>
          </a:prstGeom>
        </p:spPr>
        <p:txBody>
          <a:bodyPr wrap="square">
            <a:spAutoFit/>
          </a:bodyPr>
          <a:lstStyle/>
          <a:p>
            <a:r>
              <a:rPr lang="en-US" sz="1400" dirty="0"/>
              <a:t>Each failure mode is described on an individual line by the columns shown at left.</a:t>
            </a:r>
          </a:p>
          <a:p>
            <a:endParaRPr lang="en-US" sz="1400" dirty="0"/>
          </a:p>
          <a:p>
            <a:r>
              <a:rPr lang="en-US" sz="1400" dirty="0"/>
              <a:t>FMEA No.:          	This is a line number for reference.</a:t>
            </a:r>
          </a:p>
          <a:p>
            <a:endParaRPr lang="en-US" sz="1400" dirty="0"/>
          </a:p>
          <a:p>
            <a:r>
              <a:rPr lang="en-US" sz="1400" dirty="0"/>
              <a:t>Component/Item:	This identifies the vehicle sub-system 		in which the failure mode may 		occur.</a:t>
            </a:r>
          </a:p>
          <a:p>
            <a:endParaRPr lang="en-US" sz="1400" dirty="0"/>
          </a:p>
          <a:p>
            <a:r>
              <a:rPr lang="en-US" sz="1400" dirty="0"/>
              <a:t>Function:		This describes the proper functioning 		of the sub-system relative to the 		vehicle as a whole.</a:t>
            </a:r>
          </a:p>
          <a:p>
            <a:endParaRPr lang="en-US" sz="1400" dirty="0"/>
          </a:p>
          <a:p>
            <a:r>
              <a:rPr lang="en-US" sz="1400" dirty="0"/>
              <a:t>Failure Mode:	This cell on each line described the 		failure that occurs within the 		subsystem. It is critical to read the 		words carefully and think about what 		is being described in terms of the 		construction of the specific car in 		question. While a vehicle may not 		have the specific item mentioned, is 		there a functional analog in which 		the comparable failure may occur? 		The point is to recognize the 		consequences of this or the analog 		failure and address them 		appropriately.</a:t>
            </a:r>
          </a:p>
          <a:p>
            <a:endParaRPr lang="en-US" sz="1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914400"/>
            <a:ext cx="3300973"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5608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The Failure Cause</a:t>
            </a:r>
            <a:br>
              <a:rPr lang="en-US" dirty="0"/>
            </a:br>
            <a:r>
              <a:rPr lang="en-US" sz="100" dirty="0"/>
              <a:t> </a:t>
            </a:r>
            <a:endParaRPr lang="en-US" dirty="0"/>
          </a:p>
        </p:txBody>
      </p:sp>
      <p:sp>
        <p:nvSpPr>
          <p:cNvPr id="3" name="Rectangle 2"/>
          <p:cNvSpPr/>
          <p:nvPr/>
        </p:nvSpPr>
        <p:spPr>
          <a:xfrm>
            <a:off x="228600" y="792162"/>
            <a:ext cx="8686800" cy="1754326"/>
          </a:xfrm>
          <a:prstGeom prst="rect">
            <a:avLst/>
          </a:prstGeom>
        </p:spPr>
        <p:txBody>
          <a:bodyPr wrap="square">
            <a:spAutoFit/>
          </a:bodyPr>
          <a:lstStyle/>
          <a:p>
            <a:r>
              <a:rPr lang="en-US" dirty="0"/>
              <a:t>This is the first column that teams must fill out. How the failure described occurs in the team’s vehicle will be unique to the architecture of that car. The team must consider all of the potential places within their design that this, or a similar failure not otherwise identified in the template, may happen. The goal here is to be as complete as possible when there are multiple possible causes, as the mitigations required for each may be different and the goal later will again be to be complete.</a:t>
            </a:r>
          </a:p>
        </p:txBody>
      </p:sp>
    </p:spTree>
    <p:extLst>
      <p:ext uri="{BB962C8B-B14F-4D97-AF65-F5344CB8AC3E}">
        <p14:creationId xmlns:p14="http://schemas.microsoft.com/office/powerpoint/2010/main" val="2198081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The Failure Effects</a:t>
            </a:r>
            <a:br>
              <a:rPr lang="en-US" dirty="0"/>
            </a:br>
            <a:r>
              <a:rPr lang="en-US" sz="100" dirty="0"/>
              <a:t> </a:t>
            </a:r>
            <a:endParaRPr lang="en-US" dirty="0"/>
          </a:p>
        </p:txBody>
      </p:sp>
      <p:sp>
        <p:nvSpPr>
          <p:cNvPr id="3" name="Rectangle 2"/>
          <p:cNvSpPr/>
          <p:nvPr/>
        </p:nvSpPr>
        <p:spPr>
          <a:xfrm>
            <a:off x="228600" y="792162"/>
            <a:ext cx="8686800" cy="4247317"/>
          </a:xfrm>
          <a:prstGeom prst="rect">
            <a:avLst/>
          </a:prstGeom>
        </p:spPr>
        <p:txBody>
          <a:bodyPr wrap="square">
            <a:spAutoFit/>
          </a:bodyPr>
          <a:lstStyle/>
          <a:p>
            <a:r>
              <a:rPr lang="en-US" dirty="0"/>
              <a:t>Two columns are provided to describe the effects of the failure mode described.</a:t>
            </a:r>
          </a:p>
          <a:p>
            <a:endParaRPr lang="en-US" dirty="0"/>
          </a:p>
          <a:p>
            <a:endParaRPr lang="en-US" dirty="0"/>
          </a:p>
          <a:p>
            <a:endParaRPr lang="en-US" dirty="0"/>
          </a:p>
          <a:p>
            <a:endParaRPr lang="en-US" dirty="0"/>
          </a:p>
          <a:p>
            <a:endParaRPr lang="en-US" dirty="0"/>
          </a:p>
          <a:p>
            <a:r>
              <a:rPr lang="en-US" dirty="0"/>
              <a:t>Global effects are those impacting the system(car) , its operation, and its environment. These effects involve loss of control, hazards to the driver, total system failure, and hazards to others. These are the effects on safety.</a:t>
            </a:r>
          </a:p>
          <a:p>
            <a:endParaRPr lang="en-US" dirty="0"/>
          </a:p>
          <a:p>
            <a:r>
              <a:rPr lang="en-US" dirty="0"/>
              <a:t>Local effects are those that are internalized to the vehicle itself without impacting the immediate operation (drivability, steering, stopping), driver health, or the safety of onlookers and other teams. These are the effects to the system and are more functional than safety related, but as functional degradation impacts safe operation, these are often key to effective mitigation strategies.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371600"/>
            <a:ext cx="5274816"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7715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Risk Factors</a:t>
            </a:r>
            <a:br>
              <a:rPr lang="en-US" dirty="0"/>
            </a:br>
            <a:r>
              <a:rPr lang="en-US" sz="100" dirty="0"/>
              <a:t> </a:t>
            </a:r>
            <a:endParaRPr lang="en-US" dirty="0"/>
          </a:p>
        </p:txBody>
      </p:sp>
      <p:sp>
        <p:nvSpPr>
          <p:cNvPr id="3" name="Rectangle 2"/>
          <p:cNvSpPr/>
          <p:nvPr/>
        </p:nvSpPr>
        <p:spPr>
          <a:xfrm>
            <a:off x="304800" y="796290"/>
            <a:ext cx="8610600" cy="5909310"/>
          </a:xfrm>
          <a:prstGeom prst="rect">
            <a:avLst/>
          </a:prstGeom>
        </p:spPr>
        <p:txBody>
          <a:bodyPr wrap="square">
            <a:spAutoFit/>
          </a:bodyPr>
          <a:lstStyle/>
          <a:p>
            <a:r>
              <a:rPr lang="en-US" dirty="0"/>
              <a:t>There are three categories of Risk factor which will be individually described on the following slides. Each receives a weighting from 1 (minimal) to 5 (greatest risk) and the 3 factors are then multiplied to produce a composite risk factor as follows:</a:t>
            </a:r>
          </a:p>
          <a:p>
            <a:endParaRPr lang="en-US" dirty="0"/>
          </a:p>
          <a:p>
            <a:pPr algn="ctr"/>
            <a:r>
              <a:rPr lang="en-US" dirty="0"/>
              <a:t>SEVERITY   X   OCCURANCE PROBABILITY   X   DETECTABILITY  =  RISK FACTOR</a:t>
            </a:r>
          </a:p>
          <a:p>
            <a:endParaRPr lang="en-US" dirty="0"/>
          </a:p>
          <a:p>
            <a:r>
              <a:rPr lang="en-US" dirty="0"/>
              <a:t>For each factor, there is a “Reasoning” field in which the justification for the weighting assigned is detailed. These justifications should be inclusive, but focus on the worst-case from among multiple causes and effects. The purpose is to identify the greatest possible risk  to safety, thus the worst case in each of the three factors is the determinant one.</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A separate “Failure Detection” space is also included to explain the mechanism in detail.</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763122"/>
            <a:ext cx="8305800" cy="2409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6567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Severity</a:t>
            </a:r>
            <a:br>
              <a:rPr lang="en-US" dirty="0"/>
            </a:br>
            <a:r>
              <a:rPr lang="en-US" sz="100" dirty="0"/>
              <a:t> </a:t>
            </a:r>
            <a:endParaRPr lang="en-US" dirty="0"/>
          </a:p>
        </p:txBody>
      </p:sp>
      <p:sp>
        <p:nvSpPr>
          <p:cNvPr id="3" name="Rectangle 2"/>
          <p:cNvSpPr/>
          <p:nvPr/>
        </p:nvSpPr>
        <p:spPr>
          <a:xfrm>
            <a:off x="228600" y="685800"/>
            <a:ext cx="8686800" cy="6186309"/>
          </a:xfrm>
          <a:prstGeom prst="rect">
            <a:avLst/>
          </a:prstGeom>
        </p:spPr>
        <p:txBody>
          <a:bodyPr wrap="square">
            <a:spAutoFit/>
          </a:bodyPr>
          <a:lstStyle/>
          <a:p>
            <a:r>
              <a:rPr lang="en-US" dirty="0"/>
              <a:t>Severity is the most often </a:t>
            </a:r>
            <a:r>
              <a:rPr lang="en-US" dirty="0" err="1"/>
              <a:t>mis</a:t>
            </a:r>
            <a:r>
              <a:rPr lang="en-US" dirty="0"/>
              <a:t>-understood of the three factors. Severity is to be based on the worst case potential harm that could result from the failure effects described. This is harm to persons, not equipment. (In a functional Quality FMEA, this is where warranty risk and other issues factor in, but in a safety FMEA, this is about people, not the car)</a:t>
            </a:r>
          </a:p>
          <a:p>
            <a:endParaRPr lang="en-US" dirty="0"/>
          </a:p>
          <a:p>
            <a:r>
              <a:rPr lang="en-US" dirty="0"/>
              <a:t>For Electric Division, the assignment of Severity factors is to follow this guideline:</a:t>
            </a:r>
          </a:p>
          <a:p>
            <a:endParaRPr lang="en-US" dirty="0"/>
          </a:p>
          <a:p>
            <a:endParaRPr lang="en-US" dirty="0"/>
          </a:p>
          <a:p>
            <a:endParaRPr lang="en-US" dirty="0"/>
          </a:p>
          <a:p>
            <a:endParaRPr lang="en-US" dirty="0"/>
          </a:p>
          <a:p>
            <a:endParaRPr lang="en-US" dirty="0"/>
          </a:p>
          <a:p>
            <a:endParaRPr lang="en-US" dirty="0"/>
          </a:p>
          <a:p>
            <a:endParaRPr lang="en-US" dirty="0"/>
          </a:p>
          <a:p>
            <a:r>
              <a:rPr lang="en-US" dirty="0"/>
              <a:t>Another way of looking at this is to ask what response would be required for the injuries:</a:t>
            </a:r>
          </a:p>
          <a:p>
            <a:r>
              <a:rPr lang="en-US" dirty="0"/>
              <a:t>1: No treatment</a:t>
            </a:r>
          </a:p>
          <a:p>
            <a:r>
              <a:rPr lang="en-US" dirty="0"/>
              <a:t>2: First aid – bandages, water rinse, analgesics</a:t>
            </a:r>
          </a:p>
          <a:p>
            <a:r>
              <a:rPr lang="en-US" dirty="0"/>
              <a:t>3: Medical treatment – stitches, braces, casts, burn remediation, surgery, therapy</a:t>
            </a:r>
          </a:p>
          <a:p>
            <a:r>
              <a:rPr lang="en-US" dirty="0"/>
              <a:t>4: Permanent effects – long term mobility or other limitation, permanent disability</a:t>
            </a:r>
          </a:p>
          <a:p>
            <a:r>
              <a:rPr lang="en-US" dirty="0"/>
              <a:t>5: Dealing with the loss of one or more lives</a:t>
            </a:r>
          </a:p>
          <a:p>
            <a:endParaRPr lang="en-US" dirty="0"/>
          </a:p>
          <a:p>
            <a:r>
              <a:rPr lang="en-US" dirty="0"/>
              <a:t>A very common error is to base the weighting on the probability of serious injury rather than the worst case. Probability belongs under occurrence, not severity.</a:t>
            </a: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333" y="2408237"/>
            <a:ext cx="8458200" cy="1685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7284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Occurrence</a:t>
            </a:r>
            <a:br>
              <a:rPr lang="en-US" dirty="0"/>
            </a:br>
            <a:r>
              <a:rPr lang="en-US" sz="100" dirty="0"/>
              <a:t> </a:t>
            </a:r>
            <a:endParaRPr lang="en-US" dirty="0"/>
          </a:p>
        </p:txBody>
      </p:sp>
      <p:sp>
        <p:nvSpPr>
          <p:cNvPr id="3" name="Rectangle 2"/>
          <p:cNvSpPr/>
          <p:nvPr/>
        </p:nvSpPr>
        <p:spPr>
          <a:xfrm>
            <a:off x="228600" y="792162"/>
            <a:ext cx="8686800" cy="2031325"/>
          </a:xfrm>
          <a:prstGeom prst="rect">
            <a:avLst/>
          </a:prstGeom>
        </p:spPr>
        <p:txBody>
          <a:bodyPr wrap="square">
            <a:spAutoFit/>
          </a:bodyPr>
          <a:lstStyle/>
          <a:p>
            <a:r>
              <a:rPr lang="en-US" dirty="0"/>
              <a:t>More completely, this is “Probability of occurrence”. The resilience of the design to this mode of failure is evaluated in this factor. Reasoning statements should speak to what design considerations have been made to prevent the failure and what would be yet required for it to happen.</a:t>
            </a:r>
          </a:p>
          <a:p>
            <a:endParaRPr lang="en-US" dirty="0"/>
          </a:p>
          <a:p>
            <a:r>
              <a:rPr lang="en-US" dirty="0"/>
              <a:t>For Electric Division, the assignment of Occurrence factors is to follow this guideline:</a:t>
            </a:r>
          </a:p>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620297"/>
            <a:ext cx="7772400" cy="2256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6652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Detection</a:t>
            </a:r>
            <a:br>
              <a:rPr lang="en-US" dirty="0"/>
            </a:br>
            <a:r>
              <a:rPr lang="en-US" sz="100" dirty="0"/>
              <a:t> </a:t>
            </a:r>
            <a:endParaRPr lang="en-US" dirty="0"/>
          </a:p>
        </p:txBody>
      </p:sp>
      <p:sp>
        <p:nvSpPr>
          <p:cNvPr id="3" name="Rectangle 2"/>
          <p:cNvSpPr/>
          <p:nvPr/>
        </p:nvSpPr>
        <p:spPr>
          <a:xfrm>
            <a:off x="228600" y="792162"/>
            <a:ext cx="8686800" cy="2308324"/>
          </a:xfrm>
          <a:prstGeom prst="rect">
            <a:avLst/>
          </a:prstGeom>
        </p:spPr>
        <p:txBody>
          <a:bodyPr wrap="square">
            <a:spAutoFit/>
          </a:bodyPr>
          <a:lstStyle/>
          <a:p>
            <a:r>
              <a:rPr lang="en-US" dirty="0"/>
              <a:t>The Detection Factor is an evaluation of how well the design in question can recognize and react to the failure. While the primary intent of this factor is to evaluate the system’s automatic responses, the driver can be reasonably considered a part of the system in those instances where visual or performance elements are clearly obvious. Detection reasoning should speak to the robustness of the detection means (and the driver should not be considered infallible)</a:t>
            </a:r>
          </a:p>
          <a:p>
            <a:endParaRPr lang="en-US" dirty="0"/>
          </a:p>
          <a:p>
            <a:r>
              <a:rPr lang="en-US" dirty="0"/>
              <a:t>For Electric Division, the assignment of Detection factors is to follow this guideline:</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200399"/>
            <a:ext cx="8382000" cy="2276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2564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Failure Handling</a:t>
            </a:r>
            <a:br>
              <a:rPr lang="en-US" dirty="0"/>
            </a:br>
            <a:r>
              <a:rPr lang="en-US" sz="100" dirty="0"/>
              <a:t> </a:t>
            </a:r>
            <a:endParaRPr lang="en-US" dirty="0"/>
          </a:p>
        </p:txBody>
      </p:sp>
      <p:sp>
        <p:nvSpPr>
          <p:cNvPr id="3" name="Rectangle 2"/>
          <p:cNvSpPr/>
          <p:nvPr/>
        </p:nvSpPr>
        <p:spPr>
          <a:xfrm>
            <a:off x="228600" y="792162"/>
            <a:ext cx="8686800" cy="4801314"/>
          </a:xfrm>
          <a:prstGeom prst="rect">
            <a:avLst/>
          </a:prstGeom>
        </p:spPr>
        <p:txBody>
          <a:bodyPr wrap="square">
            <a:spAutoFit/>
          </a:bodyPr>
          <a:lstStyle/>
          <a:p>
            <a:r>
              <a:rPr lang="en-US" dirty="0"/>
              <a:t>The last two required columns of the template deal with how the system is designed to mitigate such failures, and how the team’s processes are designed to mitigate what the system cannot.</a:t>
            </a:r>
          </a:p>
          <a:p>
            <a:endParaRPr lang="en-US" dirty="0"/>
          </a:p>
          <a:p>
            <a:endParaRPr lang="en-US" dirty="0"/>
          </a:p>
          <a:p>
            <a:endParaRPr lang="en-US" dirty="0"/>
          </a:p>
          <a:p>
            <a:endParaRPr lang="en-US" dirty="0"/>
          </a:p>
          <a:p>
            <a:r>
              <a:rPr lang="en-US" dirty="0"/>
              <a:t>Failure Handling – Vehicle should be used to describe the automatic processes and physical construction techniques that will assure the safety of the driver, team and bystanders in the event that the failure does take place.</a:t>
            </a:r>
          </a:p>
          <a:p>
            <a:endParaRPr lang="en-US" dirty="0"/>
          </a:p>
          <a:p>
            <a:r>
              <a:rPr lang="en-US" dirty="0"/>
              <a:t>Failure Handling – Team should be used to describe the team’s processes and procedures for addressing the failure, preventing further hazards that might result from </a:t>
            </a:r>
            <a:r>
              <a:rPr lang="en-US" dirty="0" err="1"/>
              <a:t>mis</a:t>
            </a:r>
            <a:r>
              <a:rPr lang="en-US" dirty="0"/>
              <a:t>-handling of the failed system, and if possible, repairing the car safely (specifying appropriate PPE, restricted access zones and so on)</a:t>
            </a:r>
          </a:p>
          <a:p>
            <a:endParaRPr lang="en-US" dirty="0"/>
          </a:p>
          <a:p>
            <a:endParaRPr lang="en-US" dirty="0"/>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89614"/>
          <a:stretch/>
        </p:blipFill>
        <p:spPr bwMode="auto">
          <a:xfrm>
            <a:off x="304800" y="1981199"/>
            <a:ext cx="8458200" cy="52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9249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Common Mistakes</a:t>
            </a:r>
            <a:br>
              <a:rPr lang="en-US" dirty="0"/>
            </a:br>
            <a:r>
              <a:rPr lang="en-US" sz="100" dirty="0"/>
              <a:t> </a:t>
            </a:r>
            <a:endParaRPr lang="en-US" dirty="0"/>
          </a:p>
        </p:txBody>
      </p:sp>
      <p:sp>
        <p:nvSpPr>
          <p:cNvPr id="3" name="Rectangle 2"/>
          <p:cNvSpPr/>
          <p:nvPr/>
        </p:nvSpPr>
        <p:spPr>
          <a:xfrm>
            <a:off x="228600" y="792162"/>
            <a:ext cx="8686800" cy="4247317"/>
          </a:xfrm>
          <a:prstGeom prst="rect">
            <a:avLst/>
          </a:prstGeom>
        </p:spPr>
        <p:txBody>
          <a:bodyPr wrap="square">
            <a:spAutoFit/>
          </a:bodyPr>
          <a:lstStyle/>
          <a:p>
            <a:r>
              <a:rPr lang="en-US" dirty="0"/>
              <a:t>There are many mistakes that seem to pop up on submission after submission during review. Below are a few of the most common:</a:t>
            </a:r>
          </a:p>
          <a:p>
            <a:endParaRPr lang="en-US" dirty="0"/>
          </a:p>
          <a:p>
            <a:pPr marL="285750" indent="-285750">
              <a:buFont typeface="Wingdings" panose="05000000000000000000" pitchFamily="2" charset="2"/>
              <a:buChar char="v"/>
            </a:pPr>
            <a:r>
              <a:rPr lang="en-US" dirty="0"/>
              <a:t>Missing the more serious effects of a failure mode – think through all possibilities.</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Severity </a:t>
            </a:r>
            <a:r>
              <a:rPr lang="en-US" dirty="0" err="1"/>
              <a:t>reasonings</a:t>
            </a:r>
            <a:r>
              <a:rPr lang="en-US" dirty="0"/>
              <a:t> and factors based on probability rather than worst case.</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Failure to drill down to root cause, thereby overlooking the greater risks.</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err="1"/>
              <a:t>Copy+Paste</a:t>
            </a:r>
            <a:r>
              <a:rPr lang="en-US" dirty="0"/>
              <a:t> of prior responses that are not appropriate to the specifics of the line.</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Forgetting to consider the possible dangers to spectators.</a:t>
            </a:r>
          </a:p>
          <a:p>
            <a:pPr marL="285750" indent="-285750">
              <a:buFont typeface="Wingdings" panose="05000000000000000000" pitchFamily="2" charset="2"/>
              <a:buChar char="v"/>
            </a:pPr>
            <a:endParaRPr lang="en-US" dirty="0"/>
          </a:p>
          <a:p>
            <a:pPr marL="285750" indent="-285750">
              <a:buFont typeface="Wingdings" panose="05000000000000000000" pitchFamily="2" charset="2"/>
              <a:buChar char="v"/>
            </a:pPr>
            <a:r>
              <a:rPr lang="en-US" dirty="0"/>
              <a:t>Inconsistency – weighting the same situation differently when the hazard is the same.</a:t>
            </a:r>
          </a:p>
          <a:p>
            <a:pPr marL="285750" indent="-285750">
              <a:buFont typeface="Wingdings" panose="05000000000000000000" pitchFamily="2" charset="2"/>
              <a:buChar char="v"/>
            </a:pPr>
            <a:endParaRPr lang="en-US" dirty="0"/>
          </a:p>
        </p:txBody>
      </p:sp>
    </p:spTree>
    <p:extLst>
      <p:ext uri="{BB962C8B-B14F-4D97-AF65-F5344CB8AC3E}">
        <p14:creationId xmlns:p14="http://schemas.microsoft.com/office/powerpoint/2010/main" val="916367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Challenging Topics</a:t>
            </a:r>
            <a:br>
              <a:rPr lang="en-US" dirty="0"/>
            </a:br>
            <a:r>
              <a:rPr lang="en-US" sz="100" dirty="0"/>
              <a:t> </a:t>
            </a:r>
            <a:endParaRPr lang="en-US" dirty="0"/>
          </a:p>
        </p:txBody>
      </p:sp>
      <p:sp>
        <p:nvSpPr>
          <p:cNvPr id="3" name="Rectangle 2"/>
          <p:cNvSpPr/>
          <p:nvPr/>
        </p:nvSpPr>
        <p:spPr>
          <a:xfrm>
            <a:off x="228600" y="792162"/>
            <a:ext cx="8686800" cy="5632311"/>
          </a:xfrm>
          <a:prstGeom prst="rect">
            <a:avLst/>
          </a:prstGeom>
        </p:spPr>
        <p:txBody>
          <a:bodyPr wrap="square">
            <a:spAutoFit/>
          </a:bodyPr>
          <a:lstStyle/>
          <a:p>
            <a:r>
              <a:rPr lang="en-US" dirty="0"/>
              <a:t>There are some issues that are difficult to be binary with the approach to. </a:t>
            </a:r>
          </a:p>
          <a:p>
            <a:endParaRPr lang="en-US" dirty="0"/>
          </a:p>
          <a:p>
            <a:r>
              <a:rPr lang="en-US" dirty="0"/>
              <a:t>The first is the severity of failure modes made impossible by fail-safe construction. For instance, best practices for the high voltage power disabling function of the IMD is to feed contactor power for the AIRs through the IMD. Thus in the “No IMD installed” failure mode, TS power cannot be enabled thus failure is impossible. Some consider that basis for a severity of 1 while others still address the worst case of an undetected fault to ground.</a:t>
            </a:r>
          </a:p>
          <a:p>
            <a:endParaRPr lang="en-US" dirty="0"/>
          </a:p>
          <a:p>
            <a:r>
              <a:rPr lang="en-US" dirty="0"/>
              <a:t>The issue of fault to ground is also debated as it takes exposure to both positive and negative bus voltage to close the circuit and create a potentially lethal hazard. However, elimination of the “one free touch” protection, for purposes of these FMEAs is normally considered to be enough loss of protection to make the severity 5 factor justified.</a:t>
            </a:r>
          </a:p>
          <a:p>
            <a:endParaRPr lang="en-US" dirty="0"/>
          </a:p>
          <a:p>
            <a:r>
              <a:rPr lang="en-US" dirty="0"/>
              <a:t>Another such case is secondary actions. While a failure to indicate that the tractive system is active does not expose anyone to high voltage, subsequent actions such as system service could expose conductors and at that point, becomes a lethal hazard. </a:t>
            </a:r>
          </a:p>
          <a:p>
            <a:endParaRPr lang="en-US" dirty="0"/>
          </a:p>
          <a:p>
            <a:r>
              <a:rPr lang="en-US" dirty="0"/>
              <a:t>When there is a debatable issue, it is best to err on the side of over-rating the risk, thus encouraging more robust avoidance planning. Whatever decision is made, it must be consistent in every other instance of the same hazardous condition.</a:t>
            </a:r>
          </a:p>
        </p:txBody>
      </p:sp>
    </p:spTree>
    <p:extLst>
      <p:ext uri="{BB962C8B-B14F-4D97-AF65-F5344CB8AC3E}">
        <p14:creationId xmlns:p14="http://schemas.microsoft.com/office/powerpoint/2010/main" val="42299443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Lithium Ion Chemistry</a:t>
            </a:r>
            <a:br>
              <a:rPr lang="en-US" dirty="0"/>
            </a:br>
            <a:r>
              <a:rPr lang="en-US" sz="100" dirty="0"/>
              <a:t> </a:t>
            </a:r>
            <a:endParaRPr lang="en-US" dirty="0"/>
          </a:p>
        </p:txBody>
      </p:sp>
      <p:sp>
        <p:nvSpPr>
          <p:cNvPr id="3" name="Rectangle 2"/>
          <p:cNvSpPr/>
          <p:nvPr/>
        </p:nvSpPr>
        <p:spPr>
          <a:xfrm>
            <a:off x="228600" y="792162"/>
            <a:ext cx="8686800" cy="5632311"/>
          </a:xfrm>
          <a:prstGeom prst="rect">
            <a:avLst/>
          </a:prstGeom>
        </p:spPr>
        <p:txBody>
          <a:bodyPr wrap="square">
            <a:spAutoFit/>
          </a:bodyPr>
          <a:lstStyle/>
          <a:p>
            <a:r>
              <a:rPr lang="en-US" dirty="0"/>
              <a:t>One of the challenges for both teams and reviewers is to know the appropriateness of certain evaluations relative to the chemistry of the batteries involved. This is an ever changing issue as battery technology evolves. </a:t>
            </a:r>
          </a:p>
          <a:p>
            <a:endParaRPr lang="en-US" dirty="0"/>
          </a:p>
          <a:p>
            <a:r>
              <a:rPr lang="en-US" dirty="0"/>
              <a:t>For some chemistries, advancing to a self-sustaining reaction (like a thermite) is not possible. Teams may wrongly confuse this with being unlikely to experience thermal runaway to a fire condition.</a:t>
            </a:r>
          </a:p>
          <a:p>
            <a:endParaRPr lang="en-US" dirty="0"/>
          </a:p>
          <a:p>
            <a:r>
              <a:rPr lang="en-US" dirty="0"/>
              <a:t>Traditionally overcharging scenarios are seen as a lower risk of fire and toxic gas than rapid discharge. While the chemistries typically produce heat on discharge, not charge, high currents can trigger thermal events in most chemistries regardless. What is harder to evaluate is issues of under/over voltage in batteries where the chemistry and construction of substrate and separator materials can significantly effect at what voltage a hazard may occur. These challenges require detailed investigation by the teams and clear explanation in the FMEA for the reviewer’s use.</a:t>
            </a:r>
          </a:p>
          <a:p>
            <a:endParaRPr lang="en-US" dirty="0"/>
          </a:p>
          <a:p>
            <a:r>
              <a:rPr lang="en-US" dirty="0"/>
              <a:t>Teams often wrongly assume that toxic out-</a:t>
            </a:r>
            <a:r>
              <a:rPr lang="en-US" dirty="0" err="1"/>
              <a:t>gasing</a:t>
            </a:r>
            <a:r>
              <a:rPr lang="en-US" dirty="0"/>
              <a:t> is not an issue until open flame and visible smoke are present. Again, chemistry is the determining factor, and teams must investigate and explain thoroughly whenever assuming a lack of hazard under given conditions that with some chemistries do pose a hazard.</a:t>
            </a:r>
          </a:p>
        </p:txBody>
      </p:sp>
    </p:spTree>
    <p:extLst>
      <p:ext uri="{BB962C8B-B14F-4D97-AF65-F5344CB8AC3E}">
        <p14:creationId xmlns:p14="http://schemas.microsoft.com/office/powerpoint/2010/main" val="3809397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Review and Approval</a:t>
            </a:r>
            <a:br>
              <a:rPr lang="en-US" dirty="0"/>
            </a:br>
            <a:r>
              <a:rPr lang="en-US" sz="100" dirty="0"/>
              <a:t> </a:t>
            </a:r>
            <a:endParaRPr lang="en-US" dirty="0"/>
          </a:p>
        </p:txBody>
      </p:sp>
      <p:sp>
        <p:nvSpPr>
          <p:cNvPr id="3" name="Rectangle 2"/>
          <p:cNvSpPr/>
          <p:nvPr/>
        </p:nvSpPr>
        <p:spPr>
          <a:xfrm>
            <a:off x="228600" y="792162"/>
            <a:ext cx="8686800" cy="5078313"/>
          </a:xfrm>
          <a:prstGeom prst="rect">
            <a:avLst/>
          </a:prstGeom>
        </p:spPr>
        <p:txBody>
          <a:bodyPr wrap="square">
            <a:spAutoFit/>
          </a:bodyPr>
          <a:lstStyle/>
          <a:p>
            <a:r>
              <a:rPr lang="en-US" dirty="0"/>
              <a:t>Volunteer reviewers undertake their role in order to verify to the extent possible that teams have done the work necessary, considered each failure mode thoroughly, and provided a clear explanation of how they address each.</a:t>
            </a:r>
          </a:p>
          <a:p>
            <a:endParaRPr lang="en-US" dirty="0"/>
          </a:p>
          <a:p>
            <a:r>
              <a:rPr lang="en-US" dirty="0"/>
              <a:t>When an FMEA is incorrectly filled out, incomplete, or indicating a </a:t>
            </a:r>
            <a:r>
              <a:rPr lang="en-US" dirty="0" err="1"/>
              <a:t>mis</a:t>
            </a:r>
            <a:r>
              <a:rPr lang="en-US" dirty="0"/>
              <a:t>-understanding of the material, it is rejected and the team given detailed feedback to assist them in revising and resubmitting. When the work indicates to the reviewer that the team understands and has undertaken design-for-safety, then the FMEA is approved and additional feedback provided detailing where further precaution might be prudent, or alternate strategies beneficial.</a:t>
            </a:r>
          </a:p>
          <a:p>
            <a:endParaRPr lang="en-US" dirty="0"/>
          </a:p>
          <a:p>
            <a:r>
              <a:rPr lang="en-US" dirty="0"/>
              <a:t>If a team feels that a reviewer has </a:t>
            </a:r>
            <a:r>
              <a:rPr lang="en-US" dirty="0" err="1"/>
              <a:t>mis</a:t>
            </a:r>
            <a:r>
              <a:rPr lang="en-US" dirty="0"/>
              <a:t>-understood them, or has questions for that reviewer, they should utilize the ability to communicate with that reviewer through the Formula SAE website submission page.</a:t>
            </a:r>
          </a:p>
          <a:p>
            <a:endParaRPr lang="en-US" dirty="0"/>
          </a:p>
          <a:p>
            <a:r>
              <a:rPr lang="en-US" dirty="0"/>
              <a:t>The ultimate purpose of the FMEA task is to provide teams with a tool and advice that can be used to help them refine their design and processes such that they will be ready to take to the track safely and have both an educational and a fun experience.</a:t>
            </a:r>
          </a:p>
        </p:txBody>
      </p:sp>
    </p:spTree>
    <p:extLst>
      <p:ext uri="{BB962C8B-B14F-4D97-AF65-F5344CB8AC3E}">
        <p14:creationId xmlns:p14="http://schemas.microsoft.com/office/powerpoint/2010/main" val="1637826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Example</a:t>
            </a:r>
            <a:br>
              <a:rPr lang="en-US" dirty="0"/>
            </a:br>
            <a:r>
              <a:rPr lang="en-US" sz="100" dirty="0"/>
              <a:t> </a:t>
            </a:r>
            <a:endParaRPr lang="en-US" dirty="0"/>
          </a:p>
        </p:txBody>
      </p:sp>
      <p:sp>
        <p:nvSpPr>
          <p:cNvPr id="3" name="Rectangle 2"/>
          <p:cNvSpPr/>
          <p:nvPr/>
        </p:nvSpPr>
        <p:spPr>
          <a:xfrm>
            <a:off x="152400" y="762000"/>
            <a:ext cx="8686800" cy="5970865"/>
          </a:xfrm>
          <a:prstGeom prst="rect">
            <a:avLst/>
          </a:prstGeom>
        </p:spPr>
        <p:txBody>
          <a:bodyPr wrap="square">
            <a:spAutoFit/>
          </a:bodyPr>
          <a:lstStyle/>
          <a:p>
            <a:r>
              <a:rPr lang="en-US" dirty="0"/>
              <a:t>To demonstrate these concepts. Let’s look at an example of how to complete the template for when the wheels come off – literally.</a:t>
            </a:r>
          </a:p>
          <a:p>
            <a:endParaRPr lang="en-US" dirty="0"/>
          </a:p>
          <a:p>
            <a:endParaRPr lang="en-US" dirty="0"/>
          </a:p>
          <a:p>
            <a:endParaRPr lang="en-US" sz="800" dirty="0"/>
          </a:p>
          <a:p>
            <a:endParaRPr lang="en-US" dirty="0"/>
          </a:p>
          <a:p>
            <a:r>
              <a:rPr lang="en-US" dirty="0"/>
              <a:t>What are the failure causes of this?</a:t>
            </a:r>
          </a:p>
          <a:p>
            <a:endParaRPr lang="en-US" dirty="0"/>
          </a:p>
          <a:p>
            <a:endParaRPr lang="en-US" dirty="0"/>
          </a:p>
          <a:p>
            <a:endParaRPr lang="en-US" dirty="0"/>
          </a:p>
          <a:p>
            <a:endParaRPr lang="en-US" dirty="0"/>
          </a:p>
          <a:p>
            <a:endParaRPr lang="en-US" dirty="0"/>
          </a:p>
          <a:p>
            <a:endParaRPr lang="en-US" dirty="0"/>
          </a:p>
          <a:p>
            <a:r>
              <a:rPr lang="en-US" dirty="0"/>
              <a:t>There are several listed in this example but the end result is the same, so the effects are not a 1-for-1 list, but rather an independent accounting based on the mode itself.</a:t>
            </a:r>
          </a:p>
          <a:p>
            <a:r>
              <a:rPr lang="en-US" dirty="0"/>
              <a:t> </a:t>
            </a:r>
          </a:p>
          <a:p>
            <a:endParaRPr lang="en-US" dirty="0"/>
          </a:p>
          <a:p>
            <a:endParaRPr lang="en-US" dirty="0"/>
          </a:p>
          <a:p>
            <a:endParaRPr lang="en-US" dirty="0"/>
          </a:p>
          <a:p>
            <a:endParaRPr lang="en-US" dirty="0"/>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371600"/>
            <a:ext cx="4259263"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9588" y="2590800"/>
            <a:ext cx="4259263"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9483" y="4784771"/>
            <a:ext cx="5691510" cy="194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775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Example</a:t>
            </a:r>
            <a:br>
              <a:rPr lang="en-US" dirty="0"/>
            </a:br>
            <a:r>
              <a:rPr lang="en-US" sz="100" dirty="0"/>
              <a:t> </a:t>
            </a:r>
            <a:endParaRPr lang="en-US" dirty="0"/>
          </a:p>
        </p:txBody>
      </p:sp>
      <p:sp>
        <p:nvSpPr>
          <p:cNvPr id="3" name="Rectangle 2"/>
          <p:cNvSpPr/>
          <p:nvPr/>
        </p:nvSpPr>
        <p:spPr>
          <a:xfrm>
            <a:off x="152400" y="762000"/>
            <a:ext cx="8686800" cy="4247317"/>
          </a:xfrm>
          <a:prstGeom prst="rect">
            <a:avLst/>
          </a:prstGeom>
        </p:spPr>
        <p:txBody>
          <a:bodyPr wrap="square">
            <a:spAutoFit/>
          </a:bodyPr>
          <a:lstStyle/>
          <a:p>
            <a:r>
              <a:rPr lang="en-US" dirty="0"/>
              <a:t>What then is the potential severity of this?</a:t>
            </a:r>
          </a:p>
          <a:p>
            <a:pPr marL="285750" indent="-285750">
              <a:buFont typeface="Arial" panose="020B0604020202020204" pitchFamily="34" charset="0"/>
              <a:buChar char="•"/>
            </a:pPr>
            <a:r>
              <a:rPr lang="en-US" dirty="0"/>
              <a:t>To the driver, hand injuries and similar are possible. These could be broken bones, thus treatment beyond first aid might be required. (This is a Severity factor of 3)</a:t>
            </a:r>
          </a:p>
          <a:p>
            <a:pPr marL="285750" indent="-285750">
              <a:buFont typeface="Arial" panose="020B0604020202020204" pitchFamily="34" charset="0"/>
              <a:buChar char="•"/>
            </a:pPr>
            <a:r>
              <a:rPr lang="en-US" dirty="0"/>
              <a:t>To a bystander, there is the potential for being struck by the vehicle at significant speed. Injuries from this sort of collision, particularly to someone without a helmet, can cause permanent injury such as destroyed leg ligaments or traumatic brain injury. (Severity=4)</a:t>
            </a:r>
          </a:p>
          <a:p>
            <a:endParaRPr lang="en-US" dirty="0"/>
          </a:p>
          <a:p>
            <a:r>
              <a:rPr lang="en-US" dirty="0"/>
              <a:t>The Severity to be included in the calculation is always worst case, so in this instance that would be a factor of 4.</a:t>
            </a:r>
          </a:p>
          <a:p>
            <a:endParaRPr lang="en-US" dirty="0"/>
          </a:p>
          <a:p>
            <a:endParaRPr lang="en-US" dirty="0"/>
          </a:p>
          <a:p>
            <a:endParaRPr lang="en-US" dirty="0"/>
          </a:p>
          <a:p>
            <a:endParaRPr lang="en-US" dirty="0"/>
          </a:p>
          <a:p>
            <a:endParaRPr lang="en-US" dirty="0"/>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324225"/>
            <a:ext cx="6837440"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8964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Example</a:t>
            </a:r>
            <a:br>
              <a:rPr lang="en-US" dirty="0"/>
            </a:br>
            <a:r>
              <a:rPr lang="en-US" sz="100" dirty="0"/>
              <a:t> </a:t>
            </a:r>
            <a:endParaRPr lang="en-US" dirty="0"/>
          </a:p>
        </p:txBody>
      </p:sp>
      <p:sp>
        <p:nvSpPr>
          <p:cNvPr id="3" name="Rectangle 2"/>
          <p:cNvSpPr/>
          <p:nvPr/>
        </p:nvSpPr>
        <p:spPr>
          <a:xfrm>
            <a:off x="156814" y="685800"/>
            <a:ext cx="8758585" cy="4370427"/>
          </a:xfrm>
          <a:prstGeom prst="rect">
            <a:avLst/>
          </a:prstGeom>
        </p:spPr>
        <p:txBody>
          <a:bodyPr wrap="square">
            <a:spAutoFit/>
          </a:bodyPr>
          <a:lstStyle/>
          <a:p>
            <a:r>
              <a:rPr lang="en-US" dirty="0"/>
              <a:t>What then is the potential for this to occur?</a:t>
            </a:r>
          </a:p>
          <a:p>
            <a:endParaRPr lang="en-US" sz="800" dirty="0"/>
          </a:p>
          <a:p>
            <a:r>
              <a:rPr lang="en-US" dirty="0"/>
              <a:t>To answer that question we must examine what steps are in place to avoid it.</a:t>
            </a:r>
          </a:p>
          <a:p>
            <a:pPr marL="285750" indent="-285750">
              <a:buFont typeface="Arial" panose="020B0604020202020204" pitchFamily="34" charset="0"/>
              <a:buChar char="•"/>
            </a:pPr>
            <a:r>
              <a:rPr lang="en-US" dirty="0"/>
              <a:t>The hub nut is retained with a safety cotter pin, both legs of which are wrapped-back.</a:t>
            </a:r>
          </a:p>
          <a:p>
            <a:pPr marL="285750" indent="-285750">
              <a:buFont typeface="Arial" panose="020B0604020202020204" pitchFamily="34" charset="0"/>
              <a:buChar char="•"/>
            </a:pPr>
            <a:r>
              <a:rPr lang="en-US" dirty="0"/>
              <a:t>The hub nut is grade 5 and the maximum translation of lateral forces through the threads has been modelled to verify a more than 25% safety factor for loading on the thread surfaces.</a:t>
            </a:r>
          </a:p>
          <a:p>
            <a:pPr marL="285750" indent="-285750">
              <a:buFont typeface="Arial" panose="020B0604020202020204" pitchFamily="34" charset="0"/>
              <a:buChar char="•"/>
            </a:pPr>
            <a:r>
              <a:rPr lang="en-US" dirty="0"/>
              <a:t>The hub plate of the wheel has been similarly modelled to verify against rip-out of the wheel hub.</a:t>
            </a:r>
          </a:p>
          <a:p>
            <a:pPr marL="285750" indent="-285750">
              <a:buFont typeface="Arial" panose="020B0604020202020204" pitchFamily="34" charset="0"/>
              <a:buChar char="•"/>
            </a:pPr>
            <a:r>
              <a:rPr lang="en-US" dirty="0"/>
              <a:t>The commercially obtained bearing is rated for in excess of all maximum calculated loads.</a:t>
            </a:r>
          </a:p>
          <a:p>
            <a:r>
              <a:rPr lang="en-US" dirty="0"/>
              <a:t>These are then your reasoning statements and the occurrence probability is very low.</a:t>
            </a:r>
          </a:p>
          <a:p>
            <a:endParaRPr lang="en-US" dirty="0"/>
          </a:p>
          <a:p>
            <a:endParaRPr lang="en-US" dirty="0"/>
          </a:p>
          <a:p>
            <a:endParaRPr lang="en-US" dirty="0"/>
          </a:p>
          <a:p>
            <a:endParaRPr lang="en-US" dirty="0"/>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3657600"/>
            <a:ext cx="2264898"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946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Example</a:t>
            </a:r>
            <a:br>
              <a:rPr lang="en-US" dirty="0"/>
            </a:br>
            <a:r>
              <a:rPr lang="en-US" sz="100" dirty="0"/>
              <a:t> </a:t>
            </a:r>
            <a:endParaRPr lang="en-US" dirty="0"/>
          </a:p>
        </p:txBody>
      </p:sp>
      <p:sp>
        <p:nvSpPr>
          <p:cNvPr id="3" name="Rectangle 2"/>
          <p:cNvSpPr/>
          <p:nvPr/>
        </p:nvSpPr>
        <p:spPr>
          <a:xfrm>
            <a:off x="152400" y="762000"/>
            <a:ext cx="8686800" cy="2031325"/>
          </a:xfrm>
          <a:prstGeom prst="rect">
            <a:avLst/>
          </a:prstGeom>
        </p:spPr>
        <p:txBody>
          <a:bodyPr wrap="square">
            <a:spAutoFit/>
          </a:bodyPr>
          <a:lstStyle/>
          <a:p>
            <a:r>
              <a:rPr lang="en-US" dirty="0"/>
              <a:t>Failure detection when the wheels come off is one of those permissible cases where the driver is the mechanism. Given the extreme nature of this driver experience, it would be allowable to classify this as a certain detection instance, or a 1.</a:t>
            </a:r>
          </a:p>
          <a:p>
            <a:endParaRPr lang="en-US" dirty="0"/>
          </a:p>
          <a:p>
            <a:r>
              <a:rPr lang="en-US" dirty="0"/>
              <a:t>Multiplying the 3 factors together, 4 X 1 X 1, the overall risk is low at a 4.</a:t>
            </a:r>
          </a:p>
          <a:p>
            <a:endParaRPr lang="en-US" dirty="0"/>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0"/>
            <a:ext cx="8746149"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8836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nchor="t">
            <a:normAutofit/>
          </a:bodyPr>
          <a:lstStyle/>
          <a:p>
            <a:r>
              <a:rPr lang="en-US" dirty="0"/>
              <a:t>Example</a:t>
            </a:r>
            <a:br>
              <a:rPr lang="en-US" dirty="0"/>
            </a:br>
            <a:r>
              <a:rPr lang="en-US" sz="100" dirty="0"/>
              <a:t> </a:t>
            </a:r>
            <a:endParaRPr lang="en-US" dirty="0"/>
          </a:p>
        </p:txBody>
      </p:sp>
      <p:sp>
        <p:nvSpPr>
          <p:cNvPr id="3" name="Rectangle 2"/>
          <p:cNvSpPr/>
          <p:nvPr/>
        </p:nvSpPr>
        <p:spPr>
          <a:xfrm>
            <a:off x="152400" y="762000"/>
            <a:ext cx="8686800" cy="4247317"/>
          </a:xfrm>
          <a:prstGeom prst="rect">
            <a:avLst/>
          </a:prstGeom>
        </p:spPr>
        <p:txBody>
          <a:bodyPr wrap="square">
            <a:spAutoFit/>
          </a:bodyPr>
          <a:lstStyle/>
          <a:p>
            <a:r>
              <a:rPr lang="en-US" dirty="0"/>
              <a:t>What mitigation strategies can then be employed, both system-based and procedural?</a:t>
            </a:r>
          </a:p>
          <a:p>
            <a:endParaRPr lang="en-US" dirty="0"/>
          </a:p>
          <a:p>
            <a:r>
              <a:rPr lang="en-US" dirty="0"/>
              <a:t>Generally, if the wheels come off, the only system solutions will be of a structural nature to protect the driver. Examine what the risks to the driver and then team may be:</a:t>
            </a:r>
          </a:p>
          <a:p>
            <a:pPr marL="285750" indent="-285750">
              <a:buFont typeface="Arial" panose="020B0604020202020204" pitchFamily="34" charset="0"/>
              <a:buChar char="•"/>
            </a:pPr>
            <a:r>
              <a:rPr lang="en-US" dirty="0"/>
              <a:t>Extreme steering wheel movement placing hands at risk</a:t>
            </a:r>
          </a:p>
          <a:p>
            <a:pPr marL="285750" indent="-285750">
              <a:buFont typeface="Arial" panose="020B0604020202020204" pitchFamily="34" charset="0"/>
              <a:buChar char="•"/>
            </a:pPr>
            <a:r>
              <a:rPr lang="en-US" dirty="0"/>
              <a:t>Steering wheel intrusion into the driver compartment</a:t>
            </a:r>
          </a:p>
          <a:p>
            <a:pPr marL="285750" indent="-285750">
              <a:buFont typeface="Arial" panose="020B0604020202020204" pitchFamily="34" charset="0"/>
              <a:buChar char="•"/>
            </a:pPr>
            <a:r>
              <a:rPr lang="en-US" dirty="0"/>
              <a:t>Roll-over, and possible consequential additional damage to vehicle components</a:t>
            </a:r>
          </a:p>
          <a:p>
            <a:pPr marL="285750" indent="-285750">
              <a:buFont typeface="Arial" panose="020B0604020202020204" pitchFamily="34" charset="0"/>
              <a:buChar char="•"/>
            </a:pPr>
            <a:endParaRPr lang="en-US" dirty="0"/>
          </a:p>
          <a:p>
            <a:r>
              <a:rPr lang="en-US" dirty="0"/>
              <a:t>In design, how do you protect for these possibilities? Procedurally, how do you proceed taking these factors into account once you have the situation to deal with?</a:t>
            </a:r>
          </a:p>
          <a:p>
            <a:endParaRPr lang="en-US" dirty="0"/>
          </a:p>
          <a:p>
            <a:endParaRPr lang="en-US" dirty="0"/>
          </a:p>
          <a:p>
            <a:endParaRPr lang="en-US" dirty="0"/>
          </a:p>
          <a:p>
            <a:endParaRPr lang="en-US" dirty="0"/>
          </a:p>
          <a:p>
            <a:endParaRPr lang="en-US"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6139"/>
          <a:stretch/>
        </p:blipFill>
        <p:spPr bwMode="auto">
          <a:xfrm>
            <a:off x="2667000" y="3593431"/>
            <a:ext cx="3581400" cy="311216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91616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TotalTime>
  <Words>2309</Words>
  <Application>Microsoft Office PowerPoint</Application>
  <PresentationFormat>On-screen Show (4:3)</PresentationFormat>
  <Paragraphs>179</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Formula SAE Electric Division Safety Failure Modes Effects Analysis</vt:lpstr>
      <vt:lpstr>The FMEA Form  </vt:lpstr>
      <vt:lpstr>Mode Definition Columns  </vt:lpstr>
      <vt:lpstr>The Failure Cause  </vt:lpstr>
      <vt:lpstr>The Failure Effects  </vt:lpstr>
      <vt:lpstr>Risk Factors  </vt:lpstr>
      <vt:lpstr>Severity  </vt:lpstr>
      <vt:lpstr>Occurrence  </vt:lpstr>
      <vt:lpstr>Detection  </vt:lpstr>
      <vt:lpstr>Failure Handling  </vt:lpstr>
      <vt:lpstr>Common Mistakes  </vt:lpstr>
      <vt:lpstr>Challenging Topics  </vt:lpstr>
      <vt:lpstr>Lithium Ion Chemistry  </vt:lpstr>
      <vt:lpstr>Review and Approval  </vt:lpstr>
      <vt:lpstr>Example  </vt:lpstr>
      <vt:lpstr>Example  </vt:lpstr>
      <vt:lpstr>Example  </vt:lpstr>
      <vt:lpstr>Example  </vt:lpstr>
      <vt:lpstr>Example  </vt:lpstr>
    </vt:vector>
  </TitlesOfParts>
  <Company>Chrysler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Formula SAE Electric Division Safety Failure Modes Effects Analysis</dc:title>
  <dc:creator>Chrysler</dc:creator>
  <cp:lastModifiedBy>Kaley Zundel</cp:lastModifiedBy>
  <cp:revision>17</cp:revision>
  <dcterms:created xsi:type="dcterms:W3CDTF">2016-10-14T11:40:35Z</dcterms:created>
  <dcterms:modified xsi:type="dcterms:W3CDTF">2019-10-22T15:04:13Z</dcterms:modified>
</cp:coreProperties>
</file>