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0" r:id="rId2"/>
    <p:sldId id="271" r:id="rId3"/>
    <p:sldId id="269" r:id="rId4"/>
    <p:sldId id="270" r:id="rId5"/>
    <p:sldId id="273" r:id="rId6"/>
    <p:sldId id="256" r:id="rId7"/>
    <p:sldId id="257" r:id="rId8"/>
    <p:sldId id="261" r:id="rId9"/>
    <p:sldId id="279" r:id="rId10"/>
    <p:sldId id="267" r:id="rId11"/>
    <p:sldId id="272" r:id="rId12"/>
    <p:sldId id="280" r:id="rId13"/>
    <p:sldId id="281" r:id="rId14"/>
    <p:sldId id="282" r:id="rId15"/>
    <p:sldId id="274" r:id="rId16"/>
    <p:sldId id="278" r:id="rId17"/>
    <p:sldId id="277" r:id="rId18"/>
    <p:sldId id="283" r:id="rId19"/>
    <p:sldId id="295" r:id="rId20"/>
    <p:sldId id="296" r:id="rId21"/>
    <p:sldId id="297" r:id="rId22"/>
    <p:sldId id="29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72" autoAdjust="0"/>
    <p:restoredTop sz="94660"/>
  </p:normalViewPr>
  <p:slideViewPr>
    <p:cSldViewPr>
      <p:cViewPr>
        <p:scale>
          <a:sx n="94" d="100"/>
          <a:sy n="94" d="100"/>
        </p:scale>
        <p:origin x="-1284"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59CB1F-123E-4569-886C-58FD2CBDA333}" type="datetimeFigureOut">
              <a:rPr lang="en-US" smtClean="0"/>
              <a:pPr/>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A0367A-C710-4527-9EB8-17D6D0973921}" type="slidenum">
              <a:rPr lang="en-US" smtClean="0"/>
              <a:pPr/>
              <a:t>‹#›</a:t>
            </a:fld>
            <a:endParaRPr lang="en-US"/>
          </a:p>
        </p:txBody>
      </p:sp>
    </p:spTree>
    <p:extLst>
      <p:ext uri="{BB962C8B-B14F-4D97-AF65-F5344CB8AC3E}">
        <p14:creationId xmlns:p14="http://schemas.microsoft.com/office/powerpoint/2010/main" val="2580129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A0367A-C710-4527-9EB8-17D6D097392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A0367A-C710-4527-9EB8-17D6D0973921}"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A0367A-C710-4527-9EB8-17D6D0973921}"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A0367A-C710-4527-9EB8-17D6D0973921}"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A0367A-C710-4527-9EB8-17D6D0973921}"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314211-783B-4ADF-91F0-2EF1C8EF2608}"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314211-783B-4ADF-91F0-2EF1C8EF2608}"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314211-783B-4ADF-91F0-2EF1C8EF2608}"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314211-783B-4ADF-91F0-2EF1C8EF2608}"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314211-783B-4ADF-91F0-2EF1C8EF2608}"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314211-783B-4ADF-91F0-2EF1C8EF2608}"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314211-783B-4ADF-91F0-2EF1C8EF2608}" type="datetimeFigureOut">
              <a:rPr lang="en-US" smtClean="0"/>
              <a:pPr/>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314211-783B-4ADF-91F0-2EF1C8EF2608}" type="datetimeFigureOut">
              <a:rPr lang="en-US" smtClean="0"/>
              <a:pPr/>
              <a:t>1/29/2013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314211-783B-4ADF-91F0-2EF1C8EF2608}" type="datetimeFigureOut">
              <a:rPr lang="en-US" smtClean="0"/>
              <a:pPr/>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314211-783B-4ADF-91F0-2EF1C8EF2608}"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314211-783B-4ADF-91F0-2EF1C8EF2608}"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835EE-DF05-4098-8A5C-F84CA69BFF3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14211-783B-4ADF-91F0-2EF1C8EF2608}" type="datetimeFigureOut">
              <a:rPr lang="en-US" smtClean="0"/>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835EE-DF05-4098-8A5C-F84CA69BFF39}" type="slidenum">
              <a:rPr lang="en-US" smtClean="0"/>
              <a:pPr/>
              <a:t>‹#›</a:t>
            </a:fld>
            <a:endParaRPr lang="en-US"/>
          </a:p>
        </p:txBody>
      </p:sp>
      <p:pic>
        <p:nvPicPr>
          <p:cNvPr id="18433" name="Picture 1" descr="Formula"/>
          <p:cNvPicPr>
            <a:picLocks noChangeAspect="1" noChangeArrowheads="1"/>
          </p:cNvPicPr>
          <p:nvPr userDrawn="1"/>
        </p:nvPicPr>
        <p:blipFill>
          <a:blip r:embed="rId13" cstate="print"/>
          <a:srcRect/>
          <a:stretch>
            <a:fillRect/>
          </a:stretch>
        </p:blipFill>
        <p:spPr bwMode="auto">
          <a:xfrm>
            <a:off x="0" y="0"/>
            <a:ext cx="2286000" cy="304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fsaeonline.com/Downloads/2010_FSAE_Front_Bulkhead_Support.xl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2013 Formula SAE Rule Clarifications and Examples</a:t>
            </a:r>
            <a:endParaRPr lang="en-US" dirty="0"/>
          </a:p>
        </p:txBody>
      </p:sp>
      <p:sp>
        <p:nvSpPr>
          <p:cNvPr id="18" name="Subtitle 17"/>
          <p:cNvSpPr>
            <a:spLocks noGrp="1"/>
          </p:cNvSpPr>
          <p:nvPr>
            <p:ph type="subTitle" idx="1"/>
          </p:nvPr>
        </p:nvSpPr>
        <p:spPr>
          <a:xfrm>
            <a:off x="1371600" y="4038600"/>
            <a:ext cx="6400800" cy="1143000"/>
          </a:xfrm>
        </p:spPr>
        <p:txBody>
          <a:bodyPr>
            <a:normAutofit lnSpcReduction="10000"/>
          </a:bodyPr>
          <a:lstStyle/>
          <a:p>
            <a:r>
              <a:rPr lang="en-US" dirty="0" smtClean="0"/>
              <a:t>29-Jan-2013</a:t>
            </a:r>
          </a:p>
          <a:p>
            <a:r>
              <a:rPr lang="en-US" dirty="0" smtClean="0"/>
              <a:t>Version 1.1</a:t>
            </a:r>
          </a:p>
        </p:txBody>
      </p:sp>
      <p:sp>
        <p:nvSpPr>
          <p:cNvPr id="4" name="Subtitle 17"/>
          <p:cNvSpPr txBox="1">
            <a:spLocks/>
          </p:cNvSpPr>
          <p:nvPr/>
        </p:nvSpPr>
        <p:spPr>
          <a:xfrm>
            <a:off x="152400" y="6324600"/>
            <a:ext cx="8839200" cy="3810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rPr>
              <a:t>This document</a:t>
            </a:r>
            <a:r>
              <a:rPr kumimoji="0" lang="en-US" sz="1600" b="0" i="0" u="none" strike="noStrike" kern="1200" cap="none" spc="0" normalizeH="0" noProof="0" dirty="0" smtClean="0">
                <a:ln>
                  <a:noFill/>
                </a:ln>
                <a:solidFill>
                  <a:schemeClr val="tx1">
                    <a:tint val="75000"/>
                  </a:schemeClr>
                </a:solidFill>
                <a:effectLst/>
                <a:uLnTx/>
                <a:uFillTx/>
                <a:latin typeface="+mn-lt"/>
                <a:ea typeface="+mn-ea"/>
                <a:cs typeface="+mn-cs"/>
              </a:rPr>
              <a:t> is subject to change and update.  Please check the SAE website for the latest version.</a:t>
            </a: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GB" sz="2800" b="1" dirty="0"/>
              <a:t>T</a:t>
            </a:r>
            <a:r>
              <a:rPr lang="en-GB" sz="2800" b="1" dirty="0" smtClean="0"/>
              <a:t>3.21 Impact Attenuator</a:t>
            </a:r>
            <a:r>
              <a:rPr lang="en-US" sz="2800" b="1" dirty="0"/>
              <a:t/>
            </a:r>
            <a:br>
              <a:rPr lang="en-US" sz="2800" b="1" dirty="0"/>
            </a:br>
            <a:endParaRPr lang="en-US" sz="2800" dirty="0"/>
          </a:p>
        </p:txBody>
      </p:sp>
      <p:sp>
        <p:nvSpPr>
          <p:cNvPr id="3104" name="Rectangle 3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 name="Rectangle 40"/>
          <p:cNvSpPr/>
          <p:nvPr/>
        </p:nvSpPr>
        <p:spPr>
          <a:xfrm>
            <a:off x="685800" y="3048000"/>
            <a:ext cx="7924800" cy="2893100"/>
          </a:xfrm>
          <a:prstGeom prst="rect">
            <a:avLst/>
          </a:prstGeom>
        </p:spPr>
        <p:txBody>
          <a:bodyPr wrap="square">
            <a:spAutoFit/>
          </a:bodyPr>
          <a:lstStyle/>
          <a:p>
            <a:r>
              <a:rPr lang="en-US" sz="1400" b="1" dirty="0" smtClean="0"/>
              <a:t>Question: </a:t>
            </a:r>
            <a:r>
              <a:rPr lang="en-US" sz="1400" dirty="0" smtClean="0"/>
              <a:t>This rule states that the impact attenuator must be at least 7.8 inches long and</a:t>
            </a:r>
          </a:p>
          <a:p>
            <a:r>
              <a:rPr lang="en-US" sz="1400" dirty="0" smtClean="0"/>
              <a:t>wide and at least 3.9 inches high.   These dimensions make up a rectangle, but is the required shape of the impact attenuator required to be rectangular? For instance, I am planning to make more of a cone shaped impact attenuator and wanted to know if this would be okay?</a:t>
            </a:r>
          </a:p>
          <a:p>
            <a:endParaRPr lang="en-US" sz="1400" dirty="0" smtClean="0"/>
          </a:p>
          <a:p>
            <a:r>
              <a:rPr lang="en-US" sz="1400" b="1" dirty="0" smtClean="0"/>
              <a:t>Answer: </a:t>
            </a:r>
            <a:r>
              <a:rPr lang="en-US" sz="1400" dirty="0" smtClean="0"/>
              <a:t>Per rule B3.20.1, the Impact Attenuator must have the minimum rectangular dimensions of 200mm (7.8 inch) long by 100mm (3.9 inch) high by 200mm (7.8 inch) wide.  The IA can be bigger than the minimum dimensions but the specified minimum “box” must be present within the design.  Essentially, a rectangle of those dimensions must be fully contained within the impact attenuator volume for it to comply with the rules.  Any shape other than rectangle must consist of additional volume of material in addition to the rectangle.  Please be sure the additional material will still allow the IA to meet the energy absorption requirements of rule T3.22.1. </a:t>
            </a:r>
          </a:p>
          <a:p>
            <a:endParaRPr lang="en-US" sz="1400" dirty="0" smtClean="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1008045"/>
            <a:ext cx="6662622" cy="188755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b="58351"/>
          <a:stretch>
            <a:fillRect/>
          </a:stretch>
        </p:blipFill>
        <p:spPr bwMode="auto">
          <a:xfrm>
            <a:off x="533400" y="1828800"/>
            <a:ext cx="3879046" cy="2209800"/>
          </a:xfrm>
          <a:prstGeom prst="rect">
            <a:avLst/>
          </a:prstGeom>
          <a:noFill/>
          <a:ln w="9525">
            <a:noFill/>
            <a:miter lim="800000"/>
            <a:headEnd/>
            <a:tailEnd/>
          </a:ln>
        </p:spPr>
      </p:pic>
      <p:sp>
        <p:nvSpPr>
          <p:cNvPr id="2" name="Title 1"/>
          <p:cNvSpPr>
            <a:spLocks noGrp="1"/>
          </p:cNvSpPr>
          <p:nvPr>
            <p:ph type="title"/>
          </p:nvPr>
        </p:nvSpPr>
        <p:spPr>
          <a:xfrm>
            <a:off x="457200" y="228600"/>
            <a:ext cx="8229600" cy="1143000"/>
          </a:xfrm>
        </p:spPr>
        <p:txBody>
          <a:bodyPr>
            <a:noAutofit/>
          </a:bodyPr>
          <a:lstStyle/>
          <a:p>
            <a:r>
              <a:rPr lang="en-GB" sz="2800" b="1" dirty="0" smtClean="0"/>
              <a:t>T3.21 Impact Attenuator</a:t>
            </a:r>
            <a:r>
              <a:rPr lang="en-US" sz="2800" b="1" dirty="0"/>
              <a:t/>
            </a:r>
            <a:br>
              <a:rPr lang="en-US" sz="2800" b="1" dirty="0"/>
            </a:br>
            <a:endParaRPr lang="en-US" sz="2800" dirty="0"/>
          </a:p>
        </p:txBody>
      </p:sp>
      <p:sp>
        <p:nvSpPr>
          <p:cNvPr id="3104" name="Rectangle 3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 name="Rectangle 40"/>
          <p:cNvSpPr/>
          <p:nvPr/>
        </p:nvSpPr>
        <p:spPr>
          <a:xfrm>
            <a:off x="1295400" y="4419600"/>
            <a:ext cx="2819400" cy="738664"/>
          </a:xfrm>
          <a:prstGeom prst="rect">
            <a:avLst/>
          </a:prstGeom>
        </p:spPr>
        <p:txBody>
          <a:bodyPr wrap="square">
            <a:spAutoFit/>
          </a:bodyPr>
          <a:lstStyle/>
          <a:p>
            <a:r>
              <a:rPr lang="en-US" sz="1400" b="1" dirty="0" smtClean="0"/>
              <a:t>Rectangle of minimum dimensions fits within envelope of actual impact attenuator.  </a:t>
            </a:r>
            <a:endParaRPr lang="en-US" sz="1400" dirty="0" smtClean="0"/>
          </a:p>
        </p:txBody>
      </p:sp>
      <p:pic>
        <p:nvPicPr>
          <p:cNvPr id="19" name="Picture 2"/>
          <p:cNvPicPr>
            <a:picLocks noChangeAspect="1" noChangeArrowheads="1"/>
          </p:cNvPicPr>
          <p:nvPr/>
        </p:nvPicPr>
        <p:blipFill>
          <a:blip r:embed="rId2" cstate="print"/>
          <a:srcRect b="58351"/>
          <a:stretch>
            <a:fillRect/>
          </a:stretch>
        </p:blipFill>
        <p:spPr bwMode="auto">
          <a:xfrm>
            <a:off x="4333555" y="2057400"/>
            <a:ext cx="3210245" cy="1828800"/>
          </a:xfrm>
          <a:prstGeom prst="rect">
            <a:avLst/>
          </a:prstGeom>
          <a:noFill/>
          <a:ln w="9525">
            <a:noFill/>
            <a:miter lim="800000"/>
            <a:headEnd/>
            <a:tailEnd/>
          </a:ln>
        </p:spPr>
      </p:pic>
      <p:pic>
        <p:nvPicPr>
          <p:cNvPr id="20" name="Picture 3" descr="MCj04325380000[1]"/>
          <p:cNvPicPr>
            <a:picLocks noChangeAspect="1" noChangeArrowheads="1"/>
          </p:cNvPicPr>
          <p:nvPr/>
        </p:nvPicPr>
        <p:blipFill>
          <a:blip r:embed="rId3" cstate="print"/>
          <a:srcRect/>
          <a:stretch>
            <a:fillRect/>
          </a:stretch>
        </p:blipFill>
        <p:spPr bwMode="auto">
          <a:xfrm>
            <a:off x="6019800" y="3962400"/>
            <a:ext cx="466725" cy="466725"/>
          </a:xfrm>
          <a:prstGeom prst="rect">
            <a:avLst/>
          </a:prstGeom>
          <a:noFill/>
        </p:spPr>
      </p:pic>
      <p:pic>
        <p:nvPicPr>
          <p:cNvPr id="21" name="Picture 1" descr="MCj04247540000[1]"/>
          <p:cNvPicPr>
            <a:picLocks noChangeAspect="1" noChangeArrowheads="1"/>
          </p:cNvPicPr>
          <p:nvPr/>
        </p:nvPicPr>
        <p:blipFill>
          <a:blip r:embed="rId4" cstate="print"/>
          <a:srcRect/>
          <a:stretch>
            <a:fillRect/>
          </a:stretch>
        </p:blipFill>
        <p:spPr bwMode="auto">
          <a:xfrm>
            <a:off x="2667000" y="3886200"/>
            <a:ext cx="476250" cy="495300"/>
          </a:xfrm>
          <a:prstGeom prst="rect">
            <a:avLst/>
          </a:prstGeom>
          <a:noFill/>
        </p:spPr>
      </p:pic>
      <p:sp>
        <p:nvSpPr>
          <p:cNvPr id="22" name="Rectangle 34"/>
          <p:cNvSpPr>
            <a:spLocks noChangeArrowheads="1"/>
          </p:cNvSpPr>
          <p:nvPr/>
        </p:nvSpPr>
        <p:spPr bwMode="auto">
          <a:xfrm>
            <a:off x="1600200" y="4038600"/>
            <a:ext cx="14478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fontAlgn="base">
              <a:spcBef>
                <a:spcPct val="0"/>
              </a:spcBef>
              <a:spcAft>
                <a:spcPct val="0"/>
              </a:spcAf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a:t>
            </a:r>
            <a:r>
              <a:rPr lang="en-GB" sz="1200" dirty="0" smtClean="0">
                <a:latin typeface="Arial" pitchFamily="34" charset="0"/>
                <a:ea typeface="Times New Roman" pitchFamily="18" charset="0"/>
                <a:cs typeface="Arial" pitchFamily="34" charset="0"/>
              </a:rPr>
              <a:t>1</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34"/>
          <p:cNvSpPr>
            <a:spLocks noChangeArrowheads="1"/>
          </p:cNvSpPr>
          <p:nvPr/>
        </p:nvSpPr>
        <p:spPr bwMode="auto">
          <a:xfrm>
            <a:off x="5029200" y="4114800"/>
            <a:ext cx="14478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fontAlgn="base">
              <a:spcBef>
                <a:spcPct val="0"/>
              </a:spcBef>
              <a:spcAft>
                <a:spcPct val="0"/>
              </a:spcAf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a:t>
            </a:r>
            <a:r>
              <a:rPr lang="en-GB" sz="1200" dirty="0" smtClean="0">
                <a:latin typeface="Arial" pitchFamily="34" charset="0"/>
                <a:ea typeface="Times New Roman" pitchFamily="18" charset="0"/>
                <a:cs typeface="Arial" pitchFamily="34" charset="0"/>
              </a:rPr>
              <a:t>2</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p:nvPr/>
        </p:nvSpPr>
        <p:spPr>
          <a:xfrm>
            <a:off x="4953000" y="2895600"/>
            <a:ext cx="533400" cy="60960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flipV="1">
            <a:off x="4953000" y="2286000"/>
            <a:ext cx="1600200" cy="609600"/>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5486400" y="2286000"/>
            <a:ext cx="1600200" cy="609600"/>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4953000" y="2895600"/>
            <a:ext cx="1600200" cy="609600"/>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553200" y="2286000"/>
            <a:ext cx="533400" cy="60960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p:cNvCxnSpPr/>
          <p:nvPr/>
        </p:nvCxnSpPr>
        <p:spPr>
          <a:xfrm flipV="1">
            <a:off x="5486400" y="2895600"/>
            <a:ext cx="1600200" cy="609600"/>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876800" y="4495800"/>
            <a:ext cx="2971800" cy="954107"/>
          </a:xfrm>
          <a:prstGeom prst="rect">
            <a:avLst/>
          </a:prstGeom>
        </p:spPr>
        <p:txBody>
          <a:bodyPr wrap="square">
            <a:spAutoFit/>
          </a:bodyPr>
          <a:lstStyle/>
          <a:p>
            <a:r>
              <a:rPr lang="en-US" sz="1400" b="1" dirty="0" smtClean="0"/>
              <a:t>While length, width and height meet the minimum sizes in the rules the rectangular volume does not fit within the surface of the attenuator. </a:t>
            </a:r>
            <a:endParaRPr lang="en-US" sz="1400" dirty="0" smtClean="0"/>
          </a:p>
        </p:txBody>
      </p:sp>
      <p:sp>
        <p:nvSpPr>
          <p:cNvPr id="36" name="Rectangle 35"/>
          <p:cNvSpPr/>
          <p:nvPr/>
        </p:nvSpPr>
        <p:spPr>
          <a:xfrm>
            <a:off x="1828800" y="2895600"/>
            <a:ext cx="533400" cy="60960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p:nvPr/>
        </p:nvCxnSpPr>
        <p:spPr>
          <a:xfrm flipV="1">
            <a:off x="1828800" y="2286000"/>
            <a:ext cx="1600200" cy="609600"/>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2362200" y="2286000"/>
            <a:ext cx="1600200" cy="609600"/>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1828800" y="2895600"/>
            <a:ext cx="1600200" cy="609600"/>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3429000" y="2286000"/>
            <a:ext cx="533400" cy="60960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flipV="1">
            <a:off x="2362200" y="2895600"/>
            <a:ext cx="1600200" cy="609600"/>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200" dirty="0"/>
              <a:t>T</a:t>
            </a:r>
            <a:r>
              <a:rPr lang="en-US" sz="3200" dirty="0" smtClean="0"/>
              <a:t>3.22 Impact Attenuator Data Requirement</a:t>
            </a:r>
            <a:br>
              <a:rPr lang="en-US" sz="3200" dirty="0" smtClean="0"/>
            </a:br>
            <a:endParaRPr lang="en-US" sz="3200" dirty="0" smtClean="0"/>
          </a:p>
        </p:txBody>
      </p:sp>
      <p:sp>
        <p:nvSpPr>
          <p:cNvPr id="1025" name="Rectangle 1"/>
          <p:cNvSpPr>
            <a:spLocks noChangeArrowheads="1"/>
          </p:cNvSpPr>
          <p:nvPr/>
        </p:nvSpPr>
        <p:spPr bwMode="auto">
          <a:xfrm>
            <a:off x="228600" y="1295400"/>
            <a:ext cx="8686800" cy="39241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j-lt"/>
                <a:ea typeface="Times New Roman" pitchFamily="18" charset="0"/>
                <a:cs typeface="Arial" pitchFamily="34" charset="0"/>
              </a:rPr>
              <a:t>Question # 1:</a:t>
            </a:r>
            <a:r>
              <a:rPr kumimoji="0" lang="en-US" sz="1100" b="0" i="0" u="none" strike="noStrike" cap="none" normalizeH="0" baseline="0" dirty="0" smtClean="0">
                <a:ln>
                  <a:noFill/>
                </a:ln>
                <a:solidFill>
                  <a:schemeClr val="tx1"/>
                </a:solidFill>
                <a:effectLst/>
                <a:latin typeface="+mj-lt"/>
                <a:ea typeface="Times New Roman" pitchFamily="18" charset="0"/>
                <a:cs typeface="Arial" pitchFamily="34" charset="0"/>
              </a:rPr>
              <a:t>	According to the rule T.3.22.1, the team must submit test data to show that their Impact Attenuator, when mounted on the front of a vehicle with a total mass of 300 kg (661 lbs) and run into a solid, non-yielding impact barrier with a velocity of impact of 7.0 meters/second (23.0 ft/sec), would give an average deceleration of the vehicle not to exceed 20 g’s with a peak deceleration less or equal to 40 g’s. To simulate such a scenario, I would need to attach a 300kg mass to my impact attenuator and raise it to a height that is derived from the conservation of energy. Due to the lack of facilities, I am unable to raise it to this required height. To overcome this, I would like to drop a heavier mass from a lower height. Is this acceptable? </a:t>
            </a:r>
            <a:endParaRPr kumimoji="0" lang="en-US" sz="11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j-lt"/>
                <a:ea typeface="Times New Roman" pitchFamily="18" charset="0"/>
                <a:cs typeface="Arial" pitchFamily="34" charset="0"/>
              </a:rPr>
              <a:t>Answer # 1:</a:t>
            </a:r>
            <a:r>
              <a:rPr kumimoji="0" lang="en-US" sz="1100" b="0" i="0" u="none" strike="noStrike" cap="none" normalizeH="0" baseline="0" dirty="0" smtClean="0">
                <a:ln>
                  <a:noFill/>
                </a:ln>
                <a:solidFill>
                  <a:schemeClr val="tx1"/>
                </a:solidFill>
                <a:effectLst/>
                <a:latin typeface="+mj-lt"/>
                <a:ea typeface="Times New Roman" pitchFamily="18" charset="0"/>
                <a:cs typeface="Arial" pitchFamily="34" charset="0"/>
              </a:rPr>
              <a:t>	We purposely do not specify how a team must test their Impact Attenuator because different universities have different levels of facilities and capabilities. How you test your Impact Attenuator is up to you.</a:t>
            </a:r>
          </a:p>
          <a:p>
            <a:pPr marL="0" marR="0" lvl="0" indent="0" algn="l" defTabSz="914400" rtl="0" eaLnBrk="0" fontAlgn="base" latinLnBrk="0" hangingPunct="0">
              <a:lnSpc>
                <a:spcPct val="100000"/>
              </a:lnSpc>
              <a:spcBef>
                <a:spcPct val="0"/>
              </a:spcBef>
              <a:spcAft>
                <a:spcPct val="0"/>
              </a:spcAft>
              <a:buClrTx/>
              <a:buSzTx/>
              <a:buFontTx/>
              <a:buNone/>
              <a:tabLst/>
            </a:pPr>
            <a:endParaRPr lang="en-US" sz="1100" dirty="0" smtClean="0">
              <a:latin typeface="+mj-lt"/>
              <a:cs typeface="Arial" pitchFamily="34" charset="0"/>
            </a:endParaRPr>
          </a:p>
          <a:p>
            <a:r>
              <a:rPr lang="en-US" sz="1100" b="1" dirty="0" smtClean="0">
                <a:latin typeface="+mj-lt"/>
                <a:cs typeface="Arial" pitchFamily="34" charset="0"/>
              </a:rPr>
              <a:t>Question # 2</a:t>
            </a:r>
            <a:r>
              <a:rPr lang="en-US" sz="1100" dirty="0" smtClean="0">
                <a:latin typeface="+mj-lt"/>
                <a:cs typeface="Arial" pitchFamily="34" charset="0"/>
              </a:rPr>
              <a:t>:	I have a question regarding the Impact Attenuator Testing method. Does the test have to be a 661lb object striking a solid barrier or can it be a smaller weight with a higher velocity?</a:t>
            </a:r>
          </a:p>
          <a:p>
            <a:r>
              <a:rPr lang="en-US" sz="1100" b="1" dirty="0" smtClean="0">
                <a:latin typeface="+mj-lt"/>
                <a:cs typeface="Arial" pitchFamily="34" charset="0"/>
              </a:rPr>
              <a:t>Answer # 2:</a:t>
            </a:r>
            <a:r>
              <a:rPr lang="en-US" sz="1100" dirty="0" smtClean="0">
                <a:latin typeface="+mj-lt"/>
                <a:cs typeface="Arial" pitchFamily="34" charset="0"/>
              </a:rPr>
              <a:t>	The Rules do not specify how the test data should or should not be acquired. They do not even require that the test be a dynamic test. That is up to the teams to decide. However, a strong case could be made for stating that energy is energy, and that for a dynamic test, a smaller mass at a higher velocity is equivalent!</a:t>
            </a:r>
          </a:p>
          <a:p>
            <a:endParaRPr lang="en-US" sz="1100" dirty="0" smtClean="0">
              <a:latin typeface="+mj-lt"/>
              <a:cs typeface="Arial" pitchFamily="34" charset="0"/>
            </a:endParaRPr>
          </a:p>
          <a:p>
            <a:r>
              <a:rPr lang="en-US" sz="1100" b="1" dirty="0" smtClean="0">
                <a:latin typeface="+mj-lt"/>
              </a:rPr>
              <a:t>Question # 3:	</a:t>
            </a:r>
            <a:r>
              <a:rPr lang="en-US" sz="1100" dirty="0" smtClean="0">
                <a:latin typeface="+mj-lt"/>
              </a:rPr>
              <a:t>Can we use a press to simulate the impact attenuator test? </a:t>
            </a:r>
            <a:br>
              <a:rPr lang="en-US" sz="1100" dirty="0" smtClean="0">
                <a:latin typeface="+mj-lt"/>
              </a:rPr>
            </a:br>
            <a:r>
              <a:rPr lang="en-US" sz="1100" b="1" dirty="0" smtClean="0">
                <a:latin typeface="+mj-lt"/>
              </a:rPr>
              <a:t>Answer # 3:</a:t>
            </a:r>
            <a:r>
              <a:rPr lang="en-US" sz="1100" dirty="0" smtClean="0">
                <a:latin typeface="+mj-lt"/>
              </a:rPr>
              <a:t>	</a:t>
            </a:r>
            <a:r>
              <a:rPr lang="en-US" sz="1100" dirty="0" smtClean="0"/>
              <a:t>Yes, a steady state crush test with a press can be used for your impact attenuator testing.  </a:t>
            </a:r>
            <a:r>
              <a:rPr lang="en-US" sz="1100" dirty="0" smtClean="0">
                <a:latin typeface="+mj-lt"/>
              </a:rPr>
              <a:t>The Rules do not specify what form of test you must use. We left it open because of the different levels of equipment that universities have. There are many test methods available to you and it is up to each team to select one appropriate to your test equipment and resources.  Just make sure you clearly explain your test method and supporting calculations to relate it back to the design requirements.</a:t>
            </a:r>
          </a:p>
          <a:p>
            <a:endParaRPr lang="en-US" sz="1100" dirty="0" smtClean="0">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200" dirty="0" smtClean="0"/>
              <a:t>T3.22 Impact Attenuator Data Requirement</a:t>
            </a:r>
            <a:br>
              <a:rPr lang="en-US" sz="3200" dirty="0" smtClean="0"/>
            </a:br>
            <a:endParaRPr lang="en-US" sz="3200" dirty="0" smtClean="0"/>
          </a:p>
        </p:txBody>
      </p:sp>
      <p:sp>
        <p:nvSpPr>
          <p:cNvPr id="1025" name="Rectangle 1"/>
          <p:cNvSpPr>
            <a:spLocks noChangeArrowheads="1"/>
          </p:cNvSpPr>
          <p:nvPr/>
        </p:nvSpPr>
        <p:spPr bwMode="auto">
          <a:xfrm>
            <a:off x="228600" y="1295400"/>
            <a:ext cx="86868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100" b="1" dirty="0" smtClean="0"/>
              <a:t>Question # 4:</a:t>
            </a:r>
            <a:r>
              <a:rPr lang="en-US" sz="1100" dirty="0" smtClean="0"/>
              <a:t>	Rule T3.22.1 states the impact attenuator has to be designed for a total mass of 300 kg (661 lbs).  Can we scale down the test for the actual test we perform?  In other words, can we test half the mass with half of the crush area?  We feel this would be safer and more practical, especially if we have to go through many iterations of design if our current one fails.</a:t>
            </a:r>
          </a:p>
          <a:p>
            <a:r>
              <a:rPr lang="en-US" sz="1100" b="1" dirty="0" smtClean="0"/>
              <a:t>Answer # 4:</a:t>
            </a:r>
            <a:r>
              <a:rPr lang="en-US" sz="1100" dirty="0" smtClean="0"/>
              <a:t>	The mass and velocity specified in the rules are to set the design requirements for the impact attenuator.  They are not intended to specify the only test method for evaluating your design.  You are free to modify the mass and velocity as long as you achieve the required energy level.  Also, you are not required to conduct a dynamic impact test.  A steady state crush test could be conducted on your impact attenuator. There are many test methods available to you and it is up to each team to select one appropriate to their test equipment and resources.  Just make sure you clearly explain your test method and supporting calculations to relate it back to the design requirements. </a:t>
            </a:r>
          </a:p>
          <a:p>
            <a:r>
              <a:rPr lang="en-US" sz="1100" dirty="0" smtClean="0"/>
              <a:t> </a:t>
            </a:r>
          </a:p>
          <a:p>
            <a:r>
              <a:rPr lang="en-US" sz="1100" dirty="0" smtClean="0"/>
              <a:t>However, although the Rules do not specify that the tests for the IA Data Report MUST be done on full size test pieces, the Rules Committee intended that to be the case, and Rules B.3.21.3 and B.3.21.4 imply that tests on full size pieces are required. Also, the consensus of those who review the Impact Attenuator Reports is that scaling down the size of systems such as Impact Attenuators is extremely difficult to obtain accurate results. This is because there are many factors involved that cannot be scaled correctly. It is especially so with composites.</a:t>
            </a:r>
          </a:p>
          <a:p>
            <a:r>
              <a:rPr lang="en-US" sz="1100" dirty="0" smtClean="0"/>
              <a:t> </a:t>
            </a:r>
          </a:p>
          <a:p>
            <a:r>
              <a:rPr lang="en-US" sz="1100" dirty="0" smtClean="0"/>
              <a:t>To quote one of the reviewers: “Scaled model testing is too complicated, and with composites even more so to capture the right failure modes in scale.”</a:t>
            </a:r>
          </a:p>
          <a:p>
            <a:r>
              <a:rPr lang="en-US" sz="1100" dirty="0" smtClean="0"/>
              <a:t> </a:t>
            </a:r>
          </a:p>
          <a:p>
            <a:r>
              <a:rPr lang="en-US" sz="1100" dirty="0" smtClean="0"/>
              <a:t>And from another reviewer: “In my experience, it is very difficult to relate results from a scaled assembly test to full size assemblies unless EVERY aspect of the design is scaled (fasteners, bond lines, etc.) due to complicated failure modes in an assembly.</a:t>
            </a:r>
          </a:p>
          <a:p>
            <a:r>
              <a:rPr lang="en-US" sz="1100" dirty="0" smtClean="0"/>
              <a:t> </a:t>
            </a:r>
          </a:p>
          <a:p>
            <a:r>
              <a:rPr lang="en-US" sz="1100" dirty="0" smtClean="0"/>
              <a:t>Therefore, as we have not been specific in the Rules, scaled-down testing of the Impact Attenuator is not prohibited. However, teams that do not run tests on full scale IA’s will need to justify in their report, that the scaling has been done correctly, and will be graded accordingly.”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200" dirty="0" smtClean="0"/>
              <a:t>T3.22 Impact Attenuator Data Requirement</a:t>
            </a:r>
            <a:br>
              <a:rPr lang="en-US" sz="3200" dirty="0" smtClean="0"/>
            </a:br>
            <a:endParaRPr lang="en-US" sz="3200" dirty="0" smtClean="0"/>
          </a:p>
        </p:txBody>
      </p:sp>
      <p:sp>
        <p:nvSpPr>
          <p:cNvPr id="1025" name="Rectangle 1"/>
          <p:cNvSpPr>
            <a:spLocks noChangeArrowheads="1"/>
          </p:cNvSpPr>
          <p:nvPr/>
        </p:nvSpPr>
        <p:spPr bwMode="auto">
          <a:xfrm>
            <a:off x="228600" y="1295400"/>
            <a:ext cx="8686800" cy="50013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100" b="1" dirty="0" smtClean="0"/>
              <a:t>Question #5:</a:t>
            </a:r>
            <a:r>
              <a:rPr lang="en-US" sz="1100" dirty="0" smtClean="0"/>
              <a:t> Rule T.3.22.1 states that “The team must submit test data to show that their Impact Attenuator, when mounted on the front of a vehicle with a total mass of 300 </a:t>
            </a:r>
            <a:r>
              <a:rPr lang="en-US" sz="1100" dirty="0" err="1" smtClean="0"/>
              <a:t>kgs</a:t>
            </a:r>
            <a:r>
              <a:rPr lang="en-US" sz="1100" dirty="0" smtClean="0"/>
              <a:t> (661 lbs) and run into a solid, non-yielding impact barrier with a velocity of impact of 7.0 </a:t>
            </a:r>
            <a:r>
              <a:rPr lang="en-US" sz="1100" dirty="0" err="1" smtClean="0"/>
              <a:t>metres</a:t>
            </a:r>
            <a:r>
              <a:rPr lang="en-US" sz="1100" dirty="0" smtClean="0"/>
              <a:t>/second (23.0 ft/sec), would give an average deceleration of the vehicle not to exceed 20 g’s, with a peak deceleration less than or equal to 40 g’s.”</a:t>
            </a:r>
            <a:br>
              <a:rPr lang="en-US" sz="1100" dirty="0" smtClean="0"/>
            </a:br>
            <a:r>
              <a:rPr lang="en-US" sz="1100" dirty="0" smtClean="0"/>
              <a:t>- What is the intent of this rule? To protect the driver? To protect the vehicle? To challenge the design students?</a:t>
            </a:r>
            <a:br>
              <a:rPr lang="en-US" sz="1100" dirty="0" smtClean="0"/>
            </a:br>
            <a:r>
              <a:rPr lang="en-US" sz="1100" dirty="0" smtClean="0"/>
              <a:t>- At what time does the "average deceleration" begin to be averaged? </a:t>
            </a:r>
            <a:br>
              <a:rPr lang="en-US" sz="1100" dirty="0" smtClean="0"/>
            </a:br>
            <a:r>
              <a:rPr lang="en-US" sz="1100" dirty="0" smtClean="0"/>
              <a:t>- When is the test considered "complete" (i.e. when do you stop averaging the deceleration)?</a:t>
            </a:r>
            <a:br>
              <a:rPr lang="en-US" sz="1100" dirty="0" smtClean="0"/>
            </a:br>
            <a:r>
              <a:rPr lang="en-US" sz="1100" dirty="0" smtClean="0"/>
              <a:t>- Can the energy dissipation of the material used for the impact attenuator can be assumed to be independent of the rate at which it is crushed for calculation purposes?</a:t>
            </a:r>
            <a:br>
              <a:rPr lang="en-US" sz="1100" dirty="0" smtClean="0"/>
            </a:br>
            <a:r>
              <a:rPr lang="en-US" sz="1100" b="1" dirty="0" smtClean="0"/>
              <a:t>Answer #5:</a:t>
            </a:r>
            <a:r>
              <a:rPr lang="en-US" sz="1100" dirty="0" smtClean="0"/>
              <a:t> The answer to your first question is “Yes to all of the above.” The impact attenuator data requirement is intended to make the front impact attenuator effective at absorbing energy in a collision. We are trying to add specific functional targets to insure all attenuators will operate and will safely decelerate the car in the event of a collision. The specifics parameters were chosen to maximize energy adsorption while insuring the “g” loadings would be at safe levels for the driver. Most of your specific questions we cannot answer directly, as the rule is purposely open ended to encourage students to think through the design challenge. </a:t>
            </a:r>
            <a:br>
              <a:rPr lang="en-US" sz="1100" dirty="0" smtClean="0"/>
            </a:br>
            <a:r>
              <a:rPr lang="en-US" sz="1100" dirty="0" smtClean="0"/>
              <a:t>Here are a few general guidelines: </a:t>
            </a:r>
            <a:br>
              <a:rPr lang="en-US" sz="1100" dirty="0" smtClean="0"/>
            </a:br>
            <a:r>
              <a:rPr lang="en-US" sz="1100" dirty="0" smtClean="0"/>
              <a:t>- At what time does the "average deceleration" begin to be averaged? One logical point would be when the attenuator begins to carry load. </a:t>
            </a:r>
            <a:br>
              <a:rPr lang="en-US" sz="1100" dirty="0" smtClean="0"/>
            </a:br>
            <a:r>
              <a:rPr lang="en-US" sz="1100" dirty="0" smtClean="0"/>
              <a:t>- When is the test considered "complete" (i.e. when do you stop averaging the deceleration)? Again, one place to consider the test complete is when the vehicle achieves zero velocity.</a:t>
            </a:r>
            <a:br>
              <a:rPr lang="en-US" sz="1100" dirty="0" smtClean="0"/>
            </a:br>
            <a:r>
              <a:rPr lang="en-US" sz="1100" dirty="0" smtClean="0"/>
              <a:t>- With respect to the rate of energy dissipation of the material, we cannot answer your question. So much depends on the material and other factors.</a:t>
            </a:r>
            <a:br>
              <a:rPr lang="en-US" sz="1100" dirty="0" smtClean="0"/>
            </a:br>
            <a:r>
              <a:rPr lang="en-US" sz="1100" dirty="0" smtClean="0"/>
              <a:t>One component of your submission will be to clearly state the assumptions of your calculations, and why you made them. </a:t>
            </a:r>
          </a:p>
          <a:p>
            <a:endParaRPr lang="en-US" sz="1100" dirty="0" smtClean="0"/>
          </a:p>
          <a:p>
            <a:r>
              <a:rPr lang="en-US" sz="1100" b="1" dirty="0" smtClean="0"/>
              <a:t>Question # 6: </a:t>
            </a:r>
            <a:r>
              <a:rPr lang="en-US" sz="1100" dirty="0" smtClean="0"/>
              <a:t>What do the officials or the judges do with the Impact Attenuator Reports?</a:t>
            </a:r>
            <a:br>
              <a:rPr lang="en-US" sz="1100" dirty="0" smtClean="0"/>
            </a:br>
            <a:r>
              <a:rPr lang="en-US" sz="1100" b="1" dirty="0" smtClean="0"/>
              <a:t>Answer # 6: </a:t>
            </a:r>
            <a:r>
              <a:rPr lang="en-US" sz="1100" dirty="0" smtClean="0"/>
              <a:t>Every Impact Attenuator Report is reviewed and judged to meet the rules requirements.  The decision is passed back to teams and any reports that do not meet the requirements for performance, data gathering or data analysis are required to be redone and resubmitted before the car will be allowed to pass technical inspection at the competition.</a:t>
            </a:r>
          </a:p>
          <a:p>
            <a:endParaRPr lang="en-US" sz="1100" dirty="0" smtClean="0"/>
          </a:p>
          <a:p>
            <a:r>
              <a:rPr lang="en-US" sz="1100" b="1" dirty="0" smtClean="0"/>
              <a:t>Question # 7: </a:t>
            </a:r>
            <a:r>
              <a:rPr lang="en-US" sz="1100" dirty="0" smtClean="0"/>
              <a:t>Can dynamic simulation results, such as finite element analysis, be submitted instead of actual physical testing?</a:t>
            </a:r>
            <a:br>
              <a:rPr lang="en-US" sz="1100" dirty="0" smtClean="0"/>
            </a:br>
            <a:r>
              <a:rPr lang="en-US" sz="1100" b="1" dirty="0" smtClean="0"/>
              <a:t>Answer # 7: </a:t>
            </a:r>
            <a:r>
              <a:rPr lang="en-US" sz="1100" dirty="0" smtClean="0"/>
              <a:t>No, actual test data must be submitted.  Even in Formula 1 where teams have access to sophisticated crash modeling software physical tests are always performed to certify the impact structures to the FIA.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T3.34 Monocoque Front Hoop</a:t>
            </a:r>
          </a:p>
        </p:txBody>
      </p:sp>
      <p:sp>
        <p:nvSpPr>
          <p:cNvPr id="3" name="Rectangle 2"/>
          <p:cNvSpPr/>
          <p:nvPr/>
        </p:nvSpPr>
        <p:spPr>
          <a:xfrm>
            <a:off x="228600" y="1295400"/>
            <a:ext cx="8458200" cy="2585323"/>
          </a:xfrm>
          <a:prstGeom prst="rect">
            <a:avLst/>
          </a:prstGeom>
        </p:spPr>
        <p:txBody>
          <a:bodyPr wrap="square">
            <a:spAutoFit/>
          </a:bodyPr>
          <a:lstStyle/>
          <a:p>
            <a:pPr marL="914400" indent="-914400"/>
            <a:r>
              <a:rPr lang="en-US" b="1" i="1" dirty="0" smtClean="0"/>
              <a:t>T3.36	Monocoque Front Hoop</a:t>
            </a:r>
          </a:p>
          <a:p>
            <a:pPr marL="914400" indent="-914400"/>
            <a:r>
              <a:rPr lang="en-US" i="1" dirty="0" smtClean="0"/>
              <a:t>T3.36.1 	Composite materials are not allowed for the front hoop. See Rule T.3.28 for general requirements that apply to all aspects of the monocoque.</a:t>
            </a:r>
          </a:p>
          <a:p>
            <a:pPr marL="914400" indent="-914400"/>
            <a:endParaRPr lang="en-US" i="1" dirty="0" smtClean="0"/>
          </a:p>
          <a:p>
            <a:pPr marL="914400" indent="-914400"/>
            <a:r>
              <a:rPr lang="en-US" i="1" dirty="0" smtClean="0"/>
              <a:t>T3.36.2 	Attachment of the Front Hoop to the monocoque must comply with Rule T3.40.</a:t>
            </a:r>
          </a:p>
          <a:p>
            <a:pPr marL="914400" indent="-914400"/>
            <a:endParaRPr lang="en-US" i="1" dirty="0" smtClean="0"/>
          </a:p>
          <a:p>
            <a:pPr marL="914400" indent="-914400"/>
            <a:r>
              <a:rPr lang="en-US" b="1" i="1" dirty="0" smtClean="0"/>
              <a:t>T3.40	Monocoque Attachments</a:t>
            </a:r>
          </a:p>
          <a:p>
            <a:pPr marL="914400" indent="-914400"/>
            <a:r>
              <a:rPr lang="en-US" i="1" dirty="0" smtClean="0"/>
              <a:t>T3.40.1 	In any direction, each attachment point between the monocoque and the other primary structure must be able to carry a load of 30kN.</a:t>
            </a:r>
            <a:endParaRPr lang="en-US" b="1" dirty="0"/>
          </a:p>
        </p:txBody>
      </p:sp>
      <p:sp>
        <p:nvSpPr>
          <p:cNvPr id="4" name="Rectangle 3"/>
          <p:cNvSpPr/>
          <p:nvPr/>
        </p:nvSpPr>
        <p:spPr>
          <a:xfrm>
            <a:off x="457200" y="4495800"/>
            <a:ext cx="7924800" cy="1569660"/>
          </a:xfrm>
          <a:prstGeom prst="rect">
            <a:avLst/>
          </a:prstGeom>
        </p:spPr>
        <p:txBody>
          <a:bodyPr wrap="square">
            <a:spAutoFit/>
          </a:bodyPr>
          <a:lstStyle/>
          <a:p>
            <a:r>
              <a:rPr lang="en-US" sz="1600" b="1" dirty="0" smtClean="0"/>
              <a:t>Question: </a:t>
            </a:r>
            <a:r>
              <a:rPr lang="en-US" sz="1600" dirty="0" smtClean="0"/>
              <a:t>Does the new rule T3.36 and T3.40 mean that integrally bonded in front roll hoops are no longer permitted?</a:t>
            </a:r>
          </a:p>
          <a:p>
            <a:endParaRPr lang="en-US" sz="1600" dirty="0" smtClean="0"/>
          </a:p>
          <a:p>
            <a:r>
              <a:rPr lang="en-US" sz="1600" b="1" dirty="0" smtClean="0"/>
              <a:t>Answer: </a:t>
            </a:r>
            <a:r>
              <a:rPr lang="en-US" sz="1600" dirty="0" smtClean="0"/>
              <a:t>No, it simply means the SEF needs to show the equivalency calculations for the integral front hoop as having the required attachment strength.</a:t>
            </a:r>
          </a:p>
          <a:p>
            <a:endParaRPr lang="en-US" sz="1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IC2.4.5 Fuel Tank Emptying</a:t>
            </a:r>
          </a:p>
        </p:txBody>
      </p:sp>
      <p:sp>
        <p:nvSpPr>
          <p:cNvPr id="3" name="Rectangle 2"/>
          <p:cNvSpPr/>
          <p:nvPr/>
        </p:nvSpPr>
        <p:spPr>
          <a:xfrm>
            <a:off x="457200" y="1447800"/>
            <a:ext cx="8229600" cy="738664"/>
          </a:xfrm>
          <a:prstGeom prst="rect">
            <a:avLst/>
          </a:prstGeom>
        </p:spPr>
        <p:txBody>
          <a:bodyPr wrap="square">
            <a:spAutoFit/>
          </a:bodyPr>
          <a:lstStyle/>
          <a:p>
            <a:r>
              <a:rPr lang="en-US" sz="1400" b="1" dirty="0" smtClean="0"/>
              <a:t>Question: </a:t>
            </a:r>
            <a:r>
              <a:rPr lang="en-US" sz="1400" dirty="0" smtClean="0"/>
              <a:t>Rule IC2.4.5 states "The fuel system must have a provision for emptying the fuel tank if required." What should this provision look like? Must it take the form of a drain plug (emptied by the force of gravity), or can the fuel line be disconnected such that the fuel pump can pump the fuel out (forced out)? </a:t>
            </a:r>
            <a:endParaRPr lang="en-US" sz="1400" dirty="0"/>
          </a:p>
        </p:txBody>
      </p:sp>
      <p:sp>
        <p:nvSpPr>
          <p:cNvPr id="4" name="Rectangle 3"/>
          <p:cNvSpPr/>
          <p:nvPr/>
        </p:nvSpPr>
        <p:spPr>
          <a:xfrm>
            <a:off x="457200" y="2438400"/>
            <a:ext cx="8001000" cy="2246769"/>
          </a:xfrm>
          <a:prstGeom prst="rect">
            <a:avLst/>
          </a:prstGeom>
        </p:spPr>
        <p:txBody>
          <a:bodyPr wrap="square">
            <a:spAutoFit/>
          </a:bodyPr>
          <a:lstStyle/>
          <a:p>
            <a:r>
              <a:rPr lang="en-US" sz="1400" b="1" dirty="0" smtClean="0"/>
              <a:t>Answer: </a:t>
            </a:r>
            <a:r>
              <a:rPr lang="en-US" sz="1400" dirty="0" smtClean="0"/>
              <a:t>You may use the fuel pump to siphon out the fuel from the tank.  If you choose to design a drain in the tank, we would urge you to use sound engineering practices when designing the location, method of sealing and robustness of the drain plug.  For this reason, a petcock-type valve that protrudes from the bottom of the tank would not be acceptable, as it may be susceptible to damage from the road surface.  If the drain plug is flush mounted, locating it on the bottom surface of the tank should be acceptable or you can mount a drain on the lowest portion of the side of the tank.  Just make sure you can fully drain the tank.  If you use a drain plug, make sure you understand how to design the sealing method and factor in all the potential noise factors (heat, fluid exposure, etc.) and failure modes (compression set of elastomeric seals, thermal limits, fluid comparability, etc.).  The Tech Inspectors are very sensitive when it comes to potential fuel leaks at the event. </a:t>
            </a:r>
            <a:endParaRPr lang="en-US"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B13.2 High Pressure Hydraulic Pumps and Lines</a:t>
            </a:r>
          </a:p>
        </p:txBody>
      </p:sp>
      <p:sp>
        <p:nvSpPr>
          <p:cNvPr id="3" name="Rectangle 2"/>
          <p:cNvSpPr/>
          <p:nvPr/>
        </p:nvSpPr>
        <p:spPr>
          <a:xfrm>
            <a:off x="609600" y="2493526"/>
            <a:ext cx="8229600" cy="307777"/>
          </a:xfrm>
          <a:prstGeom prst="rect">
            <a:avLst/>
          </a:prstGeom>
        </p:spPr>
        <p:txBody>
          <a:bodyPr wrap="square">
            <a:spAutoFit/>
          </a:bodyPr>
          <a:lstStyle/>
          <a:p>
            <a:r>
              <a:rPr lang="en-US" sz="1400" b="1" dirty="0" smtClean="0"/>
              <a:t>Question:  </a:t>
            </a:r>
            <a:r>
              <a:rPr lang="en-US" sz="1400" dirty="0" smtClean="0"/>
              <a:t>Can you explain more about T10.2?</a:t>
            </a:r>
            <a:endParaRPr lang="en-US" sz="1400" dirty="0"/>
          </a:p>
        </p:txBody>
      </p:sp>
      <p:sp>
        <p:nvSpPr>
          <p:cNvPr id="4" name="Rectangle 3"/>
          <p:cNvSpPr/>
          <p:nvPr/>
        </p:nvSpPr>
        <p:spPr>
          <a:xfrm>
            <a:off x="609600" y="2798326"/>
            <a:ext cx="8001000" cy="3539430"/>
          </a:xfrm>
          <a:prstGeom prst="rect">
            <a:avLst/>
          </a:prstGeom>
        </p:spPr>
        <p:txBody>
          <a:bodyPr wrap="square">
            <a:spAutoFit/>
          </a:bodyPr>
          <a:lstStyle/>
          <a:p>
            <a:pPr marL="914400" indent="-914400"/>
            <a:r>
              <a:rPr lang="en-US" sz="1400" b="1" dirty="0" smtClean="0"/>
              <a:t>Answer: 	</a:t>
            </a:r>
            <a:r>
              <a:rPr lang="en-US" sz="1400" dirty="0" smtClean="0"/>
              <a:t>The rule has two criteria to evaluate whether a certain line must be shielded:</a:t>
            </a:r>
          </a:p>
          <a:p>
            <a:pPr marL="914400" indent="-914400">
              <a:tabLst>
                <a:tab pos="1371600" algn="l"/>
              </a:tabLst>
            </a:pPr>
            <a:r>
              <a:rPr lang="en-US" sz="1400" dirty="0" smtClean="0"/>
              <a:t>		1) The line must operate at pressures above 2100 </a:t>
            </a:r>
            <a:r>
              <a:rPr lang="en-US" sz="1400" dirty="0" err="1" smtClean="0"/>
              <a:t>kPa</a:t>
            </a:r>
            <a:r>
              <a:rPr lang="en-US" sz="1400" dirty="0" smtClean="0"/>
              <a:t> (300 psi) gauge</a:t>
            </a:r>
          </a:p>
          <a:p>
            <a:pPr marL="914400" indent="-914400">
              <a:tabLst>
                <a:tab pos="1371600" algn="l"/>
              </a:tabLst>
            </a:pPr>
            <a:r>
              <a:rPr lang="en-US" sz="1400" dirty="0" smtClean="0"/>
              <a:t>		2) The line must be connected to a pump or large reservoir of hydraulic fluid such that if 		a line failed it could result in a significant volume of fluid flowing out of the line.</a:t>
            </a:r>
          </a:p>
          <a:p>
            <a:pPr marL="914400" indent="-914400">
              <a:tabLst>
                <a:tab pos="1146175" algn="l"/>
              </a:tabLst>
            </a:pPr>
            <a:r>
              <a:rPr lang="en-US" sz="1400" dirty="0" smtClean="0"/>
              <a:t>	</a:t>
            </a:r>
          </a:p>
          <a:p>
            <a:pPr marL="914400" indent="-914400">
              <a:tabLst>
                <a:tab pos="1146175" algn="l"/>
              </a:tabLst>
            </a:pPr>
            <a:r>
              <a:rPr lang="en-US" sz="1400" dirty="0" smtClean="0"/>
              <a:t>	Using this clarification here are some examples:</a:t>
            </a:r>
          </a:p>
          <a:p>
            <a:pPr marL="914400" indent="-914400">
              <a:tabLst>
                <a:tab pos="1146175" algn="l"/>
              </a:tabLst>
            </a:pPr>
            <a:r>
              <a:rPr lang="en-US" sz="1400" dirty="0" smtClean="0"/>
              <a:t>	</a:t>
            </a:r>
            <a:r>
              <a:rPr lang="en-US" sz="1400" b="1" dirty="0" smtClean="0"/>
              <a:t>Brake lines: </a:t>
            </a:r>
            <a:r>
              <a:rPr lang="en-US" sz="1400" dirty="0" smtClean="0"/>
              <a:t>Not regulated by T10.2.  While containing high pressure hydraulic fluid they are not connected to a pump or large reservoir so no flow would result from a failure.</a:t>
            </a:r>
          </a:p>
          <a:p>
            <a:pPr marL="914400" indent="-914400">
              <a:tabLst>
                <a:tab pos="1146175" algn="l"/>
              </a:tabLst>
            </a:pPr>
            <a:r>
              <a:rPr lang="en-US" sz="1400" dirty="0" smtClean="0"/>
              <a:t>	</a:t>
            </a:r>
            <a:r>
              <a:rPr lang="en-US" sz="1400" b="1" dirty="0" smtClean="0"/>
              <a:t>Engine oil lines: </a:t>
            </a:r>
            <a:r>
              <a:rPr lang="en-US" sz="1400" dirty="0" smtClean="0"/>
              <a:t>Not regulated by T10.2.  While connected to the engine oil pump and meeting the requirement of flow they are not at a high enough pressure to require shielding by T10.2.  So any lines driven off an engine oil pump or external pressure/scavenge pump with engine oil are not regulated by </a:t>
            </a:r>
            <a:r>
              <a:rPr lang="en-US" sz="1400" dirty="0"/>
              <a:t>T</a:t>
            </a:r>
            <a:r>
              <a:rPr lang="en-US" sz="1400" dirty="0" smtClean="0"/>
              <a:t>10.2. </a:t>
            </a:r>
          </a:p>
          <a:p>
            <a:pPr marL="914400" indent="-914400">
              <a:tabLst>
                <a:tab pos="1146175" algn="l"/>
              </a:tabLst>
            </a:pPr>
            <a:r>
              <a:rPr lang="en-US" sz="1400" dirty="0" smtClean="0"/>
              <a:t>	</a:t>
            </a:r>
            <a:r>
              <a:rPr lang="en-US" sz="1400" b="1" dirty="0" smtClean="0"/>
              <a:t>Active Suspension Hydraulic Lines:</a:t>
            </a:r>
            <a:r>
              <a:rPr lang="en-US" sz="1400" dirty="0" smtClean="0"/>
              <a:t> Regulated by T10.2.  Lines connecting the actuator to the hydraulic pump running at 17 </a:t>
            </a:r>
            <a:r>
              <a:rPr lang="en-US" sz="1400" dirty="0" err="1" smtClean="0"/>
              <a:t>MPa</a:t>
            </a:r>
            <a:r>
              <a:rPr lang="en-US" sz="1400" dirty="0" smtClean="0"/>
              <a:t> (2500 psi) would require shielding.</a:t>
            </a:r>
          </a:p>
          <a:p>
            <a:pPr marL="914400" indent="-914400">
              <a:tabLst>
                <a:tab pos="1146175" algn="l"/>
              </a:tabLst>
            </a:pPr>
            <a:endParaRPr lang="en-US" sz="1400" dirty="0" smtClean="0"/>
          </a:p>
          <a:p>
            <a:pPr marL="914400" indent="-914400">
              <a:tabLst>
                <a:tab pos="1146175" algn="l"/>
              </a:tabLst>
            </a:pPr>
            <a:r>
              <a:rPr lang="en-US" sz="1400" dirty="0" smtClean="0"/>
              <a:t>	</a:t>
            </a:r>
            <a:r>
              <a:rPr lang="en-US" sz="1400" i="1" dirty="0" smtClean="0"/>
              <a:t>Note:  Rule T4.5 Firewall applies to all the examples above including engine oil lines.</a:t>
            </a:r>
            <a:endParaRPr lang="en-US" sz="1400" i="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399" y="1143000"/>
            <a:ext cx="7245457" cy="12954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Supercharger Bypass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04800" y="4267200"/>
            <a:ext cx="8153400" cy="2266950"/>
          </a:xfrm>
          <a:prstGeom prst="rect">
            <a:avLst/>
          </a:prstGeom>
          <a:noFill/>
          <a:ln w="9525">
            <a:noFill/>
            <a:miter lim="800000"/>
            <a:headEnd/>
            <a:tailEnd/>
          </a:ln>
          <a:effectLst/>
        </p:spPr>
      </p:pic>
      <p:sp>
        <p:nvSpPr>
          <p:cNvPr id="4" name="Rectangle 3"/>
          <p:cNvSpPr/>
          <p:nvPr/>
        </p:nvSpPr>
        <p:spPr>
          <a:xfrm>
            <a:off x="609600" y="1274326"/>
            <a:ext cx="7924800" cy="2031325"/>
          </a:xfrm>
          <a:prstGeom prst="rect">
            <a:avLst/>
          </a:prstGeom>
        </p:spPr>
        <p:txBody>
          <a:bodyPr wrap="square">
            <a:spAutoFit/>
          </a:bodyPr>
          <a:lstStyle/>
          <a:p>
            <a:r>
              <a:rPr lang="en-US" b="1" dirty="0" smtClean="0"/>
              <a:t>Question:  </a:t>
            </a:r>
            <a:r>
              <a:rPr lang="en-US" dirty="0" smtClean="0"/>
              <a:t>The sketch below shows the by-pass system we would like to install.  As Please note that the by-pass is installed downstream of the restrictor and the throttle, so it is neither affecting the maximum  airflow rate, nor interfering with the load control.</a:t>
            </a:r>
          </a:p>
          <a:p>
            <a:endParaRPr lang="en-US" dirty="0" smtClean="0"/>
          </a:p>
          <a:p>
            <a:r>
              <a:rPr lang="en-US" b="1" dirty="0" smtClean="0"/>
              <a:t>Answer:  </a:t>
            </a:r>
            <a:r>
              <a:rPr lang="en-US" dirty="0" smtClean="0"/>
              <a:t>The proposed system is allowed because it is all downstream of the restrictor.</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IC1.1.1</a:t>
            </a:r>
            <a:endParaRPr lang="en-US" dirty="0"/>
          </a:p>
        </p:txBody>
      </p:sp>
      <p:sp>
        <p:nvSpPr>
          <p:cNvPr id="4" name="Rectangle 3"/>
          <p:cNvSpPr/>
          <p:nvPr/>
        </p:nvSpPr>
        <p:spPr>
          <a:xfrm>
            <a:off x="457200" y="1447800"/>
            <a:ext cx="8229600" cy="523220"/>
          </a:xfrm>
          <a:prstGeom prst="rect">
            <a:avLst/>
          </a:prstGeom>
        </p:spPr>
        <p:txBody>
          <a:bodyPr wrap="square">
            <a:spAutoFit/>
          </a:bodyPr>
          <a:lstStyle/>
          <a:p>
            <a:r>
              <a:rPr lang="en-US" sz="1400" b="1" dirty="0" smtClean="0"/>
              <a:t>Question:   </a:t>
            </a:r>
            <a:r>
              <a:rPr lang="en-US" sz="1400" dirty="0" smtClean="0">
                <a:latin typeface="Verdana" pitchFamily="34" charset="0"/>
                <a:ea typeface="Times New Roman" pitchFamily="18" charset="0"/>
                <a:cs typeface="Times New Roman" pitchFamily="18" charset="0"/>
              </a:rPr>
              <a:t>What </a:t>
            </a:r>
            <a:r>
              <a:rPr lang="en-US" sz="1400" dirty="0">
                <a:latin typeface="Verdana" pitchFamily="34" charset="0"/>
                <a:ea typeface="Times New Roman" pitchFamily="18" charset="0"/>
                <a:cs typeface="Times New Roman" pitchFamily="18" charset="0"/>
              </a:rPr>
              <a:t>sort of engine has “a primary heat cycle”? </a:t>
            </a:r>
            <a:br>
              <a:rPr lang="en-US" sz="1400" dirty="0">
                <a:latin typeface="Verdana" pitchFamily="34" charset="0"/>
                <a:ea typeface="Times New Roman" pitchFamily="18" charset="0"/>
                <a:cs typeface="Times New Roman" pitchFamily="18" charset="0"/>
              </a:rPr>
            </a:br>
            <a:endParaRPr lang="en-US" sz="1400" dirty="0"/>
          </a:p>
        </p:txBody>
      </p:sp>
      <p:sp>
        <p:nvSpPr>
          <p:cNvPr id="5" name="Rectangle 4"/>
          <p:cNvSpPr/>
          <p:nvPr/>
        </p:nvSpPr>
        <p:spPr>
          <a:xfrm>
            <a:off x="482390" y="1971020"/>
            <a:ext cx="8001000" cy="2246769"/>
          </a:xfrm>
          <a:prstGeom prst="rect">
            <a:avLst/>
          </a:prstGeom>
        </p:spPr>
        <p:txBody>
          <a:bodyPr wrap="square">
            <a:spAutoFit/>
          </a:bodyPr>
          <a:lstStyle/>
          <a:p>
            <a:pPr lvl="0" fontAlgn="base">
              <a:spcBef>
                <a:spcPct val="0"/>
              </a:spcBef>
              <a:spcAft>
                <a:spcPct val="0"/>
              </a:spcAft>
            </a:pPr>
            <a:r>
              <a:rPr lang="en-US" sz="1400" b="1" dirty="0" smtClean="0"/>
              <a:t>Answer:  </a:t>
            </a:r>
            <a:r>
              <a:rPr lang="en-US" sz="1400" dirty="0">
                <a:latin typeface="Verdana" pitchFamily="34" charset="0"/>
                <a:ea typeface="Times New Roman" pitchFamily="18" charset="0"/>
                <a:cs typeface="Times New Roman" pitchFamily="18" charset="0"/>
              </a:rPr>
              <a:t> The idea here is that the primary heat cycle is the 4-stroke cycle we all know and love.  Previously you were only allowed to have a primary heat cycle, except for turbo chargers which have a secondary heat cycle which is extracting thermal energy from the exhaust to drive the compressor wheel.  The idea is now if </a:t>
            </a:r>
            <a:r>
              <a:rPr lang="en-US" sz="1400" dirty="0" smtClean="0">
                <a:latin typeface="Verdana" pitchFamily="34" charset="0"/>
                <a:ea typeface="Times New Roman" pitchFamily="18" charset="0"/>
                <a:cs typeface="Times New Roman" pitchFamily="18" charset="0"/>
              </a:rPr>
              <a:t>you want </a:t>
            </a:r>
            <a:r>
              <a:rPr lang="en-US" sz="1400" dirty="0">
                <a:latin typeface="Verdana" pitchFamily="34" charset="0"/>
                <a:ea typeface="Times New Roman" pitchFamily="18" charset="0"/>
                <a:cs typeface="Times New Roman" pitchFamily="18" charset="0"/>
              </a:rPr>
              <a:t>to use the exhaust gas that was burned in the 4-stroke cycle </a:t>
            </a:r>
            <a:r>
              <a:rPr lang="en-US" sz="1400" dirty="0" smtClean="0">
                <a:latin typeface="Verdana" pitchFamily="34" charset="0"/>
                <a:ea typeface="Times New Roman" pitchFamily="18" charset="0"/>
                <a:cs typeface="Times New Roman" pitchFamily="18" charset="0"/>
              </a:rPr>
              <a:t>you can </a:t>
            </a:r>
            <a:r>
              <a:rPr lang="en-US" sz="1400" dirty="0">
                <a:latin typeface="Verdana" pitchFamily="34" charset="0"/>
                <a:ea typeface="Times New Roman" pitchFamily="18" charset="0"/>
                <a:cs typeface="Times New Roman" pitchFamily="18" charset="0"/>
              </a:rPr>
              <a:t>do something with it to generate more power.  The idea is not to build a hybrid where </a:t>
            </a:r>
            <a:r>
              <a:rPr lang="en-US" sz="1400" dirty="0" smtClean="0">
                <a:latin typeface="Verdana" pitchFamily="34" charset="0"/>
                <a:ea typeface="Times New Roman" pitchFamily="18" charset="0"/>
                <a:cs typeface="Times New Roman" pitchFamily="18" charset="0"/>
              </a:rPr>
              <a:t>you store </a:t>
            </a:r>
            <a:r>
              <a:rPr lang="en-US" sz="1400" dirty="0">
                <a:latin typeface="Verdana" pitchFamily="34" charset="0"/>
                <a:ea typeface="Times New Roman" pitchFamily="18" charset="0"/>
                <a:cs typeface="Times New Roman" pitchFamily="18" charset="0"/>
              </a:rPr>
              <a:t>the energy, but </a:t>
            </a:r>
            <a:r>
              <a:rPr lang="en-US" sz="1400" dirty="0" smtClean="0">
                <a:latin typeface="Verdana" pitchFamily="34" charset="0"/>
                <a:ea typeface="Times New Roman" pitchFamily="18" charset="0"/>
                <a:cs typeface="Times New Roman" pitchFamily="18" charset="0"/>
              </a:rPr>
              <a:t>you could </a:t>
            </a:r>
            <a:r>
              <a:rPr lang="en-US" sz="1400" dirty="0">
                <a:latin typeface="Verdana" pitchFamily="34" charset="0"/>
                <a:ea typeface="Times New Roman" pitchFamily="18" charset="0"/>
                <a:cs typeface="Times New Roman" pitchFamily="18" charset="0"/>
              </a:rPr>
              <a:t>mechanically extract and use it </a:t>
            </a:r>
            <a:r>
              <a:rPr lang="en-US" sz="1400" dirty="0" smtClean="0">
                <a:latin typeface="Verdana" pitchFamily="34" charset="0"/>
                <a:ea typeface="Times New Roman" pitchFamily="18" charset="0"/>
                <a:cs typeface="Times New Roman" pitchFamily="18" charset="0"/>
              </a:rPr>
              <a:t>immediately.  </a:t>
            </a:r>
            <a:r>
              <a:rPr lang="en-US" sz="1400" dirty="0">
                <a:latin typeface="Verdana" pitchFamily="34" charset="0"/>
                <a:ea typeface="Times New Roman" pitchFamily="18" charset="0"/>
                <a:cs typeface="Times New Roman" pitchFamily="18" charset="0"/>
              </a:rPr>
              <a:t>For example, you could run the exhaust through a heat exchanger to heat up water to steam and use the steam to power a piston-cylinder.  That’s not the best example but we’re trying to allow advanced powertrain technologies along the lines of waste heat recovery</a:t>
            </a:r>
            <a:r>
              <a:rPr lang="en-US" sz="1400" dirty="0" smtClean="0">
                <a:latin typeface="Verdana" pitchFamily="34" charset="0"/>
                <a:ea typeface="Times New Roman" pitchFamily="18" charset="0"/>
                <a:cs typeface="Times New Roman" pitchFamily="18" charset="0"/>
              </a:rPr>
              <a:t>.</a:t>
            </a:r>
            <a:endParaRPr lang="en-US" sz="1400" dirty="0">
              <a:latin typeface="Verdana" pitchFamily="34" charset="0"/>
              <a:ea typeface="Times New Roman" pitchFamily="18" charset="0"/>
              <a:cs typeface="Times New Roman" pitchFamily="18" charset="0"/>
            </a:endParaRPr>
          </a:p>
        </p:txBody>
      </p:sp>
    </p:spTree>
    <p:extLst>
      <p:ext uri="{BB962C8B-B14F-4D97-AF65-F5344CB8AC3E}">
        <p14:creationId xmlns:p14="http://schemas.microsoft.com/office/powerpoint/2010/main" val="831886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Introduction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extBox 8"/>
          <p:cNvSpPr txBox="1"/>
          <p:nvPr/>
        </p:nvSpPr>
        <p:spPr>
          <a:xfrm>
            <a:off x="457200" y="1828800"/>
            <a:ext cx="8458200" cy="3693319"/>
          </a:xfrm>
          <a:prstGeom prst="rect">
            <a:avLst/>
          </a:prstGeom>
          <a:noFill/>
        </p:spPr>
        <p:txBody>
          <a:bodyPr wrap="square" rtlCol="0">
            <a:spAutoFit/>
          </a:bodyPr>
          <a:lstStyle/>
          <a:p>
            <a:r>
              <a:rPr lang="en-US" dirty="0" smtClean="0"/>
              <a:t>This document is intended to address common questions about the rules and clarify with additional pictures, illustrations and examples.</a:t>
            </a:r>
          </a:p>
          <a:p>
            <a:endParaRPr lang="en-US" dirty="0" smtClean="0"/>
          </a:p>
          <a:p>
            <a:r>
              <a:rPr lang="en-US" dirty="0" smtClean="0"/>
              <a:t>This document is reference only and any conflicts between this document and the rules the rules prevail.  This is simply a clarification and expansion of the intent of the rules.</a:t>
            </a:r>
          </a:p>
          <a:p>
            <a:endParaRPr lang="en-US" dirty="0" smtClean="0"/>
          </a:p>
          <a:p>
            <a:r>
              <a:rPr lang="en-US" dirty="0" smtClean="0"/>
              <a:t>These drawings are only provided to give you examples of some possible configurations of certain frame structures that are and are not acceptable.  These drawings are not fully inclusive and there are many other solutions possible.   This document is published only as a starting point and we are not recommending any particular bracing configuration.   </a:t>
            </a:r>
          </a:p>
          <a:p>
            <a:endParaRPr lang="en-US" dirty="0" smtClean="0"/>
          </a:p>
          <a:p>
            <a:r>
              <a:rPr lang="en-US" dirty="0" smtClean="0"/>
              <a:t>As always the acceptability of a given design depends on both design and fabrication.   All vehicles are subject to final approval at technical inspection.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Idle Air Control</a:t>
            </a:r>
            <a:endParaRPr lang="en-GB" dirty="0"/>
          </a:p>
        </p:txBody>
      </p:sp>
      <p:sp>
        <p:nvSpPr>
          <p:cNvPr id="3" name="Rectangle 2"/>
          <p:cNvSpPr/>
          <p:nvPr/>
        </p:nvSpPr>
        <p:spPr>
          <a:xfrm>
            <a:off x="990600" y="1997839"/>
            <a:ext cx="7086600" cy="2031325"/>
          </a:xfrm>
          <a:prstGeom prst="rect">
            <a:avLst/>
          </a:prstGeom>
        </p:spPr>
        <p:txBody>
          <a:bodyPr wrap="square">
            <a:spAutoFit/>
          </a:bodyPr>
          <a:lstStyle/>
          <a:p>
            <a:r>
              <a:rPr lang="en-GB" dirty="0" smtClean="0"/>
              <a:t>Question: I </a:t>
            </a:r>
            <a:r>
              <a:rPr lang="en-GB" dirty="0"/>
              <a:t>would like to know if it is legal to use the </a:t>
            </a:r>
            <a:r>
              <a:rPr lang="en-GB" dirty="0" err="1"/>
              <a:t>ecu</a:t>
            </a:r>
            <a:r>
              <a:rPr lang="en-GB" dirty="0"/>
              <a:t> to control the idle speed.  The rule in question is:</a:t>
            </a:r>
          </a:p>
          <a:p>
            <a:r>
              <a:rPr lang="en-GB" dirty="0"/>
              <a:t> </a:t>
            </a:r>
          </a:p>
          <a:p>
            <a:r>
              <a:rPr lang="en-GB" dirty="0"/>
              <a:t>IC1.5.2  Throttle Actuation</a:t>
            </a:r>
          </a:p>
          <a:p>
            <a:r>
              <a:rPr lang="en-GB" dirty="0"/>
              <a:t>            </a:t>
            </a:r>
            <a:r>
              <a:rPr lang="en-GB" dirty="0" smtClean="0"/>
              <a:t>	The </a:t>
            </a:r>
            <a:r>
              <a:rPr lang="en-GB" dirty="0"/>
              <a:t>throttle must be </a:t>
            </a:r>
            <a:r>
              <a:rPr lang="en-GB" dirty="0" err="1" smtClean="0"/>
              <a:t>actutated</a:t>
            </a:r>
            <a:r>
              <a:rPr lang="en-GB" dirty="0" smtClean="0"/>
              <a:t> </a:t>
            </a:r>
            <a:r>
              <a:rPr lang="en-GB" dirty="0"/>
              <a:t>mechanically, i.e. via a cable or a </a:t>
            </a:r>
            <a:r>
              <a:rPr lang="en-GB" dirty="0" smtClean="0"/>
              <a:t>	rod system</a:t>
            </a:r>
            <a:r>
              <a:rPr lang="en-GB" dirty="0"/>
              <a:t>.  The use of electronic throttle control (ETC) </a:t>
            </a:r>
          </a:p>
          <a:p>
            <a:r>
              <a:rPr lang="en-GB" dirty="0"/>
              <a:t>             </a:t>
            </a:r>
            <a:r>
              <a:rPr lang="en-GB" dirty="0" smtClean="0"/>
              <a:t>	or </a:t>
            </a:r>
            <a:r>
              <a:rPr lang="en-GB" dirty="0"/>
              <a:t>"throttle-by-wire" is prohibited.</a:t>
            </a:r>
          </a:p>
        </p:txBody>
      </p:sp>
      <p:sp>
        <p:nvSpPr>
          <p:cNvPr id="4" name="Rectangle 3"/>
          <p:cNvSpPr/>
          <p:nvPr/>
        </p:nvSpPr>
        <p:spPr>
          <a:xfrm>
            <a:off x="990600" y="4572000"/>
            <a:ext cx="6781800" cy="646331"/>
          </a:xfrm>
          <a:prstGeom prst="rect">
            <a:avLst/>
          </a:prstGeom>
        </p:spPr>
        <p:txBody>
          <a:bodyPr wrap="square">
            <a:spAutoFit/>
          </a:bodyPr>
          <a:lstStyle/>
          <a:p>
            <a:r>
              <a:rPr lang="en-GB" dirty="0" smtClean="0"/>
              <a:t>Answer: Electronic </a:t>
            </a:r>
            <a:r>
              <a:rPr lang="en-GB" dirty="0"/>
              <a:t>Idle air control is not allowed per the current rules but is under study for inclusion in the </a:t>
            </a:r>
            <a:r>
              <a:rPr lang="en-GB" dirty="0" smtClean="0"/>
              <a:t>2015 rules update</a:t>
            </a:r>
            <a:endParaRPr lang="en-GB" dirty="0"/>
          </a:p>
        </p:txBody>
      </p:sp>
    </p:spTree>
    <p:extLst>
      <p:ext uri="{BB962C8B-B14F-4D97-AF65-F5344CB8AC3E}">
        <p14:creationId xmlns:p14="http://schemas.microsoft.com/office/powerpoint/2010/main" val="1950195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880" y="457200"/>
            <a:ext cx="8229600" cy="1143000"/>
          </a:xfrm>
        </p:spPr>
        <p:txBody>
          <a:bodyPr>
            <a:normAutofit fontScale="90000"/>
          </a:bodyPr>
          <a:lstStyle/>
          <a:p>
            <a:r>
              <a:rPr lang="en-GB" dirty="0" smtClean="0"/>
              <a:t>EV5.6 Brake System Plausibility </a:t>
            </a:r>
            <a:br>
              <a:rPr lang="en-GB" dirty="0" smtClean="0"/>
            </a:br>
            <a:r>
              <a:rPr lang="en-GB" dirty="0" smtClean="0"/>
              <a:t>Device Reset</a:t>
            </a:r>
            <a:endParaRPr lang="en-GB" dirty="0"/>
          </a:p>
        </p:txBody>
      </p:sp>
      <p:sp>
        <p:nvSpPr>
          <p:cNvPr id="3" name="Rectangle 2"/>
          <p:cNvSpPr/>
          <p:nvPr/>
        </p:nvSpPr>
        <p:spPr>
          <a:xfrm>
            <a:off x="1617980" y="2828835"/>
            <a:ext cx="5867400" cy="923330"/>
          </a:xfrm>
          <a:prstGeom prst="rect">
            <a:avLst/>
          </a:prstGeom>
        </p:spPr>
        <p:txBody>
          <a:bodyPr wrap="square">
            <a:spAutoFit/>
          </a:bodyPr>
          <a:lstStyle/>
          <a:p>
            <a:r>
              <a:rPr lang="en-GB" dirty="0" smtClean="0"/>
              <a:t>Question: </a:t>
            </a:r>
          </a:p>
          <a:p>
            <a:r>
              <a:rPr lang="en-GB" dirty="0" smtClean="0"/>
              <a:t>Can there be a driver switch to reset the Brake System Plausibility Device?</a:t>
            </a:r>
            <a:endParaRPr lang="en-GB" dirty="0"/>
          </a:p>
        </p:txBody>
      </p:sp>
      <p:sp>
        <p:nvSpPr>
          <p:cNvPr id="4" name="Rectangle 3"/>
          <p:cNvSpPr/>
          <p:nvPr/>
        </p:nvSpPr>
        <p:spPr>
          <a:xfrm>
            <a:off x="1617980" y="4267200"/>
            <a:ext cx="6151880" cy="923330"/>
          </a:xfrm>
          <a:prstGeom prst="rect">
            <a:avLst/>
          </a:prstGeom>
        </p:spPr>
        <p:txBody>
          <a:bodyPr wrap="square">
            <a:spAutoFit/>
          </a:bodyPr>
          <a:lstStyle/>
          <a:p>
            <a:r>
              <a:rPr lang="en-GB" dirty="0" smtClean="0"/>
              <a:t>Answer:  </a:t>
            </a:r>
          </a:p>
          <a:p>
            <a:r>
              <a:rPr lang="en-GB" dirty="0" smtClean="0"/>
              <a:t>The Brake System Plausibility Device may only be reset by power cycling the Grounded Low Voltage Master Switch</a:t>
            </a:r>
            <a:endParaRPr lang="en-GB" dirty="0"/>
          </a:p>
        </p:txBody>
      </p:sp>
    </p:spTree>
    <p:extLst>
      <p:ext uri="{BB962C8B-B14F-4D97-AF65-F5344CB8AC3E}">
        <p14:creationId xmlns:p14="http://schemas.microsoft.com/office/powerpoint/2010/main" val="3876599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EV4.2 Positioning of the Tractive System</a:t>
            </a:r>
            <a:endParaRPr lang="en-GB" sz="3600" dirty="0"/>
          </a:p>
        </p:txBody>
      </p:sp>
      <p:sp>
        <p:nvSpPr>
          <p:cNvPr id="4" name="Rectangle 3"/>
          <p:cNvSpPr/>
          <p:nvPr/>
        </p:nvSpPr>
        <p:spPr>
          <a:xfrm>
            <a:off x="391160" y="1371600"/>
            <a:ext cx="4038600" cy="923330"/>
          </a:xfrm>
          <a:prstGeom prst="rect">
            <a:avLst/>
          </a:prstGeom>
        </p:spPr>
        <p:txBody>
          <a:bodyPr wrap="square">
            <a:spAutoFit/>
          </a:bodyPr>
          <a:lstStyle/>
          <a:p>
            <a:r>
              <a:rPr lang="en-GB" dirty="0" smtClean="0"/>
              <a:t>Question: </a:t>
            </a:r>
          </a:p>
          <a:p>
            <a:r>
              <a:rPr lang="en-GB" dirty="0" smtClean="0"/>
              <a:t>Please can you clarify where the tractive system components can be placed</a:t>
            </a:r>
            <a:endParaRPr lang="en-GB" dirty="0"/>
          </a:p>
        </p:txBody>
      </p:sp>
      <p:sp>
        <p:nvSpPr>
          <p:cNvPr id="5" name="Rectangle 4"/>
          <p:cNvSpPr/>
          <p:nvPr/>
        </p:nvSpPr>
        <p:spPr>
          <a:xfrm>
            <a:off x="381000" y="2438400"/>
            <a:ext cx="4419600" cy="4216539"/>
          </a:xfrm>
          <a:prstGeom prst="rect">
            <a:avLst/>
          </a:prstGeom>
        </p:spPr>
        <p:txBody>
          <a:bodyPr wrap="square">
            <a:spAutoFit/>
          </a:bodyPr>
          <a:lstStyle/>
          <a:p>
            <a:r>
              <a:rPr lang="en-GB" dirty="0" smtClean="0"/>
              <a:t>Answer: </a:t>
            </a:r>
          </a:p>
          <a:p>
            <a:r>
              <a:rPr lang="en-GB" dirty="0" smtClean="0"/>
              <a:t>See the figure.  Below 350mm above the ground, the tractive system components must be protected from </a:t>
            </a:r>
            <a:r>
              <a:rPr lang="en-GB" dirty="0" smtClean="0"/>
              <a:t>impacts from the </a:t>
            </a:r>
            <a:r>
              <a:rPr lang="en-GB" b="1" dirty="0" smtClean="0"/>
              <a:t>side </a:t>
            </a:r>
            <a:r>
              <a:rPr lang="en-GB" dirty="0" smtClean="0"/>
              <a:t>and</a:t>
            </a:r>
            <a:r>
              <a:rPr lang="en-GB" b="1" dirty="0" smtClean="0"/>
              <a:t> rear </a:t>
            </a:r>
            <a:r>
              <a:rPr lang="en-GB" dirty="0" smtClean="0"/>
              <a:t>by a triangulated structure with the specified tubing sizes. </a:t>
            </a:r>
          </a:p>
          <a:p>
            <a:endParaRPr lang="en-GB" sz="800" dirty="0"/>
          </a:p>
          <a:p>
            <a:r>
              <a:rPr lang="en-GB" dirty="0" smtClean="0"/>
              <a:t>Above 350mm above the ground, the tractive system components must be within the frame envelope such that they are protected from rollover (within the red line)</a:t>
            </a:r>
          </a:p>
          <a:p>
            <a:endParaRPr lang="en-GB" sz="800" dirty="0"/>
          </a:p>
          <a:p>
            <a:r>
              <a:rPr lang="en-GB" dirty="0" smtClean="0"/>
              <a:t>Note: the tractive system components including the accumulator container must be inside the structure and therefore cannot also be the equivalent structure</a:t>
            </a: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0480" y="2209800"/>
            <a:ext cx="4272158" cy="3847972"/>
          </a:xfrm>
          <a:prstGeom prst="rect">
            <a:avLst/>
          </a:prstGeom>
        </p:spPr>
      </p:pic>
    </p:spTree>
    <p:extLst>
      <p:ext uri="{BB962C8B-B14F-4D97-AF65-F5344CB8AC3E}">
        <p14:creationId xmlns:p14="http://schemas.microsoft.com/office/powerpoint/2010/main" val="3836325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GB" sz="2800" b="1" dirty="0"/>
              <a:t>T</a:t>
            </a:r>
            <a:r>
              <a:rPr lang="en-GB" sz="2800" b="1" dirty="0" smtClean="0"/>
              <a:t>3.13.6 Main </a:t>
            </a:r>
            <a:r>
              <a:rPr lang="en-GB" sz="2800" b="1" dirty="0"/>
              <a:t>Roll Hoop Brace Bar Support Options</a:t>
            </a:r>
            <a:r>
              <a:rPr lang="en-US" sz="2800" b="1" dirty="0"/>
              <a:t/>
            </a:r>
            <a:br>
              <a:rPr lang="en-US" sz="2800" b="1" dirty="0"/>
            </a:br>
            <a:endParaRPr lang="en-US" sz="2800" dirty="0"/>
          </a:p>
        </p:txBody>
      </p:sp>
      <p:grpSp>
        <p:nvGrpSpPr>
          <p:cNvPr id="3" name="Group 4"/>
          <p:cNvGrpSpPr>
            <a:grpSpLocks noChangeAspect="1"/>
          </p:cNvGrpSpPr>
          <p:nvPr/>
        </p:nvGrpSpPr>
        <p:grpSpPr bwMode="auto">
          <a:xfrm>
            <a:off x="1676400" y="2346325"/>
            <a:ext cx="5486400" cy="3292475"/>
            <a:chOff x="1800" y="1440"/>
            <a:chExt cx="8640" cy="5184"/>
          </a:xfrm>
        </p:grpSpPr>
        <p:sp>
          <p:nvSpPr>
            <p:cNvPr id="3103" name="AutoShape 31"/>
            <p:cNvSpPr>
              <a:spLocks noChangeAspect="1" noChangeArrowheads="1" noTextEdit="1"/>
            </p:cNvSpPr>
            <p:nvPr/>
          </p:nvSpPr>
          <p:spPr bwMode="auto">
            <a:xfrm>
              <a:off x="1800" y="1440"/>
              <a:ext cx="8640" cy="5184"/>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4" name="Group 23"/>
            <p:cNvGrpSpPr>
              <a:grpSpLocks/>
            </p:cNvGrpSpPr>
            <p:nvPr/>
          </p:nvGrpSpPr>
          <p:grpSpPr bwMode="auto">
            <a:xfrm>
              <a:off x="2209" y="2384"/>
              <a:ext cx="2013" cy="3586"/>
              <a:chOff x="3593" y="1869"/>
              <a:chExt cx="2077" cy="3466"/>
            </a:xfrm>
          </p:grpSpPr>
          <p:sp>
            <p:nvSpPr>
              <p:cNvPr id="3102" name="Line 30"/>
              <p:cNvSpPr>
                <a:spLocks noChangeShapeType="1"/>
              </p:cNvSpPr>
              <p:nvPr/>
            </p:nvSpPr>
            <p:spPr bwMode="auto">
              <a:xfrm>
                <a:off x="4682" y="1869"/>
                <a:ext cx="1" cy="3466"/>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 name="Group 26"/>
              <p:cNvGrpSpPr>
                <a:grpSpLocks/>
              </p:cNvGrpSpPr>
              <p:nvPr/>
            </p:nvGrpSpPr>
            <p:grpSpPr bwMode="auto">
              <a:xfrm>
                <a:off x="4670" y="4246"/>
                <a:ext cx="1000" cy="1044"/>
                <a:chOff x="4670" y="4246"/>
                <a:chExt cx="1000" cy="1044"/>
              </a:xfrm>
            </p:grpSpPr>
            <p:sp>
              <p:nvSpPr>
                <p:cNvPr id="3101" name="Line 29"/>
                <p:cNvSpPr>
                  <a:spLocks noChangeShapeType="1"/>
                </p:cNvSpPr>
                <p:nvPr/>
              </p:nvSpPr>
              <p:spPr bwMode="auto">
                <a:xfrm>
                  <a:off x="4682" y="4246"/>
                  <a:ext cx="988" cy="1"/>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00" name="Line 28"/>
                <p:cNvSpPr>
                  <a:spLocks noChangeShapeType="1"/>
                </p:cNvSpPr>
                <p:nvPr/>
              </p:nvSpPr>
              <p:spPr bwMode="auto">
                <a:xfrm flipH="1">
                  <a:off x="4670" y="5290"/>
                  <a:ext cx="989" cy="0"/>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9" name="Line 27"/>
                <p:cNvSpPr>
                  <a:spLocks noChangeShapeType="1"/>
                </p:cNvSpPr>
                <p:nvPr/>
              </p:nvSpPr>
              <p:spPr bwMode="auto">
                <a:xfrm>
                  <a:off x="4704" y="4279"/>
                  <a:ext cx="900" cy="267"/>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097" name="Line 25"/>
              <p:cNvSpPr>
                <a:spLocks noChangeShapeType="1"/>
              </p:cNvSpPr>
              <p:nvPr/>
            </p:nvSpPr>
            <p:spPr bwMode="auto">
              <a:xfrm flipH="1">
                <a:off x="3593" y="2179"/>
                <a:ext cx="1077" cy="2011"/>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6" name="Line 24"/>
              <p:cNvSpPr>
                <a:spLocks noChangeShapeType="1"/>
              </p:cNvSpPr>
              <p:nvPr/>
            </p:nvSpPr>
            <p:spPr bwMode="auto">
              <a:xfrm flipH="1" flipV="1">
                <a:off x="3604" y="4190"/>
                <a:ext cx="1078" cy="67"/>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6" name="Group 15"/>
            <p:cNvGrpSpPr>
              <a:grpSpLocks/>
            </p:cNvGrpSpPr>
            <p:nvPr/>
          </p:nvGrpSpPr>
          <p:grpSpPr bwMode="auto">
            <a:xfrm>
              <a:off x="5062" y="2466"/>
              <a:ext cx="2013" cy="3519"/>
              <a:chOff x="5062" y="2692"/>
              <a:chExt cx="1960" cy="3293"/>
            </a:xfrm>
          </p:grpSpPr>
          <p:sp>
            <p:nvSpPr>
              <p:cNvPr id="3094" name="Line 22"/>
              <p:cNvSpPr>
                <a:spLocks noChangeShapeType="1"/>
              </p:cNvSpPr>
              <p:nvPr/>
            </p:nvSpPr>
            <p:spPr bwMode="auto">
              <a:xfrm>
                <a:off x="6090" y="2692"/>
                <a:ext cx="1" cy="3293"/>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7" name="Group 18"/>
              <p:cNvGrpSpPr>
                <a:grpSpLocks/>
              </p:cNvGrpSpPr>
              <p:nvPr/>
            </p:nvGrpSpPr>
            <p:grpSpPr bwMode="auto">
              <a:xfrm>
                <a:off x="6078" y="4950"/>
                <a:ext cx="944" cy="992"/>
                <a:chOff x="4670" y="4246"/>
                <a:chExt cx="1000" cy="1044"/>
              </a:xfrm>
            </p:grpSpPr>
            <p:sp>
              <p:nvSpPr>
                <p:cNvPr id="3093" name="Line 21"/>
                <p:cNvSpPr>
                  <a:spLocks noChangeShapeType="1"/>
                </p:cNvSpPr>
                <p:nvPr/>
              </p:nvSpPr>
              <p:spPr bwMode="auto">
                <a:xfrm>
                  <a:off x="4682" y="4246"/>
                  <a:ext cx="988" cy="1"/>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2" name="Line 20"/>
                <p:cNvSpPr>
                  <a:spLocks noChangeShapeType="1"/>
                </p:cNvSpPr>
                <p:nvPr/>
              </p:nvSpPr>
              <p:spPr bwMode="auto">
                <a:xfrm flipH="1">
                  <a:off x="4670" y="5290"/>
                  <a:ext cx="989" cy="0"/>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91" name="Line 19"/>
                <p:cNvSpPr>
                  <a:spLocks noChangeShapeType="1"/>
                </p:cNvSpPr>
                <p:nvPr/>
              </p:nvSpPr>
              <p:spPr bwMode="auto">
                <a:xfrm>
                  <a:off x="4704" y="4279"/>
                  <a:ext cx="900" cy="267"/>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089" name="Line 17"/>
              <p:cNvSpPr>
                <a:spLocks noChangeShapeType="1"/>
              </p:cNvSpPr>
              <p:nvPr/>
            </p:nvSpPr>
            <p:spPr bwMode="auto">
              <a:xfrm flipH="1">
                <a:off x="5062" y="2987"/>
                <a:ext cx="1016" cy="1910"/>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8" name="Line 16"/>
              <p:cNvSpPr>
                <a:spLocks noChangeShapeType="1"/>
              </p:cNvSpPr>
              <p:nvPr/>
            </p:nvSpPr>
            <p:spPr bwMode="auto">
              <a:xfrm flipH="1" flipV="1">
                <a:off x="5093" y="4893"/>
                <a:ext cx="987" cy="1040"/>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8" name="Group 5"/>
            <p:cNvGrpSpPr>
              <a:grpSpLocks/>
            </p:cNvGrpSpPr>
            <p:nvPr/>
          </p:nvGrpSpPr>
          <p:grpSpPr bwMode="auto">
            <a:xfrm>
              <a:off x="7809" y="2490"/>
              <a:ext cx="1987" cy="3440"/>
              <a:chOff x="7809" y="2637"/>
              <a:chExt cx="1960" cy="3293"/>
            </a:xfrm>
          </p:grpSpPr>
          <p:grpSp>
            <p:nvGrpSpPr>
              <p:cNvPr id="9" name="Group 7"/>
              <p:cNvGrpSpPr>
                <a:grpSpLocks/>
              </p:cNvGrpSpPr>
              <p:nvPr/>
            </p:nvGrpSpPr>
            <p:grpSpPr bwMode="auto">
              <a:xfrm>
                <a:off x="7809" y="2637"/>
                <a:ext cx="1960" cy="3293"/>
                <a:chOff x="3593" y="1869"/>
                <a:chExt cx="2077" cy="3466"/>
              </a:xfrm>
            </p:grpSpPr>
            <p:sp>
              <p:nvSpPr>
                <p:cNvPr id="3086" name="Line 14"/>
                <p:cNvSpPr>
                  <a:spLocks noChangeShapeType="1"/>
                </p:cNvSpPr>
                <p:nvPr/>
              </p:nvSpPr>
              <p:spPr bwMode="auto">
                <a:xfrm>
                  <a:off x="4682" y="1869"/>
                  <a:ext cx="1" cy="3466"/>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0" name="Group 10"/>
                <p:cNvGrpSpPr>
                  <a:grpSpLocks/>
                </p:cNvGrpSpPr>
                <p:nvPr/>
              </p:nvGrpSpPr>
              <p:grpSpPr bwMode="auto">
                <a:xfrm>
                  <a:off x="4670" y="4246"/>
                  <a:ext cx="1000" cy="1044"/>
                  <a:chOff x="4670" y="4246"/>
                  <a:chExt cx="1000" cy="1044"/>
                </a:xfrm>
              </p:grpSpPr>
              <p:sp>
                <p:nvSpPr>
                  <p:cNvPr id="3085" name="Line 13"/>
                  <p:cNvSpPr>
                    <a:spLocks noChangeShapeType="1"/>
                  </p:cNvSpPr>
                  <p:nvPr/>
                </p:nvSpPr>
                <p:spPr bwMode="auto">
                  <a:xfrm>
                    <a:off x="4682" y="4246"/>
                    <a:ext cx="988" cy="1"/>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4" name="Line 12"/>
                  <p:cNvSpPr>
                    <a:spLocks noChangeShapeType="1"/>
                  </p:cNvSpPr>
                  <p:nvPr/>
                </p:nvSpPr>
                <p:spPr bwMode="auto">
                  <a:xfrm flipH="1">
                    <a:off x="4670" y="5290"/>
                    <a:ext cx="989" cy="0"/>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3" name="Line 11"/>
                  <p:cNvSpPr>
                    <a:spLocks noChangeShapeType="1"/>
                  </p:cNvSpPr>
                  <p:nvPr/>
                </p:nvSpPr>
                <p:spPr bwMode="auto">
                  <a:xfrm>
                    <a:off x="4704" y="4279"/>
                    <a:ext cx="900" cy="267"/>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081" name="Line 9"/>
                <p:cNvSpPr>
                  <a:spLocks noChangeShapeType="1"/>
                </p:cNvSpPr>
                <p:nvPr/>
              </p:nvSpPr>
              <p:spPr bwMode="auto">
                <a:xfrm flipH="1">
                  <a:off x="3593" y="2179"/>
                  <a:ext cx="1077" cy="2011"/>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80" name="Line 8"/>
                <p:cNvSpPr>
                  <a:spLocks noChangeShapeType="1"/>
                </p:cNvSpPr>
                <p:nvPr/>
              </p:nvSpPr>
              <p:spPr bwMode="auto">
                <a:xfrm flipH="1" flipV="1">
                  <a:off x="3604" y="4190"/>
                  <a:ext cx="1078" cy="67"/>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078" name="Line 6"/>
              <p:cNvSpPr>
                <a:spLocks noChangeShapeType="1"/>
              </p:cNvSpPr>
              <p:nvPr/>
            </p:nvSpPr>
            <p:spPr bwMode="auto">
              <a:xfrm flipH="1" flipV="1">
                <a:off x="7867" y="4867"/>
                <a:ext cx="947" cy="986"/>
              </a:xfrm>
              <a:prstGeom prst="line">
                <a:avLst/>
              </a:prstGeom>
              <a:noFill/>
              <a:ln w="571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pic>
        <p:nvPicPr>
          <p:cNvPr id="3075" name="Picture 3" descr="MCj04325380000[1]"/>
          <p:cNvPicPr>
            <a:picLocks noChangeAspect="1" noChangeArrowheads="1"/>
          </p:cNvPicPr>
          <p:nvPr/>
        </p:nvPicPr>
        <p:blipFill>
          <a:blip r:embed="rId2" cstate="print"/>
          <a:srcRect/>
          <a:stretch>
            <a:fillRect/>
          </a:stretch>
        </p:blipFill>
        <p:spPr bwMode="auto">
          <a:xfrm>
            <a:off x="2590800" y="5486400"/>
            <a:ext cx="466725" cy="466725"/>
          </a:xfrm>
          <a:prstGeom prst="rect">
            <a:avLst/>
          </a:prstGeom>
          <a:noFill/>
        </p:spPr>
      </p:pic>
      <p:pic>
        <p:nvPicPr>
          <p:cNvPr id="3073" name="Picture 1" descr="MCj04247540000[1]"/>
          <p:cNvPicPr>
            <a:picLocks noChangeAspect="1" noChangeArrowheads="1"/>
          </p:cNvPicPr>
          <p:nvPr/>
        </p:nvPicPr>
        <p:blipFill>
          <a:blip r:embed="rId3" cstate="print"/>
          <a:srcRect/>
          <a:stretch>
            <a:fillRect/>
          </a:stretch>
        </p:blipFill>
        <p:spPr bwMode="auto">
          <a:xfrm>
            <a:off x="6381750" y="5486400"/>
            <a:ext cx="476250" cy="495300"/>
          </a:xfrm>
          <a:prstGeom prst="rect">
            <a:avLst/>
          </a:prstGeom>
          <a:noFill/>
        </p:spPr>
      </p:pic>
      <p:sp>
        <p:nvSpPr>
          <p:cNvPr id="3104" name="Rectangle 3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105" name="Rectangle 33"/>
          <p:cNvSpPr>
            <a:spLocks noChangeArrowheads="1"/>
          </p:cNvSpPr>
          <p:nvPr/>
        </p:nvSpPr>
        <p:spPr bwMode="auto">
          <a:xfrm>
            <a:off x="1676400" y="5562600"/>
            <a:ext cx="114300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1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06" name="Rectangle 34"/>
          <p:cNvSpPr>
            <a:spLocks noChangeArrowheads="1"/>
          </p:cNvSpPr>
          <p:nvPr/>
        </p:nvSpPr>
        <p:spPr bwMode="auto">
          <a:xfrm>
            <a:off x="3429000" y="5562600"/>
            <a:ext cx="2031325"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indent="457200" fontAlgn="base">
              <a:spcBef>
                <a:spcPct val="0"/>
              </a:spcBef>
              <a:spcAft>
                <a:spcPct val="0"/>
              </a:spcAf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2	</a:t>
            </a:r>
            <a:r>
              <a:rPr kumimoji="0" lang="en-GB"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07" name="Rectangle 35"/>
          <p:cNvSpPr>
            <a:spLocks noChangeArrowheads="1"/>
          </p:cNvSpPr>
          <p:nvPr/>
        </p:nvSpPr>
        <p:spPr bwMode="auto">
          <a:xfrm>
            <a:off x="5410200" y="5562600"/>
            <a:ext cx="987771"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3</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9" name="Picture 3" descr="MCj04325380000[1]"/>
          <p:cNvPicPr>
            <a:picLocks noChangeAspect="1" noChangeArrowheads="1"/>
          </p:cNvPicPr>
          <p:nvPr/>
        </p:nvPicPr>
        <p:blipFill>
          <a:blip r:embed="rId2" cstate="print"/>
          <a:srcRect/>
          <a:stretch>
            <a:fillRect/>
          </a:stretch>
        </p:blipFill>
        <p:spPr bwMode="auto">
          <a:xfrm>
            <a:off x="4409822" y="5468125"/>
            <a:ext cx="466725" cy="466725"/>
          </a:xfrm>
          <a:prstGeom prst="rect">
            <a:avLst/>
          </a:prstGeom>
          <a:noFill/>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1069782"/>
            <a:ext cx="8229384" cy="152101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GB" sz="2800" b="1" dirty="0" smtClean="0"/>
              <a:t>T3.13 Main </a:t>
            </a:r>
            <a:r>
              <a:rPr lang="en-GB" sz="2800" b="1" dirty="0"/>
              <a:t>Roll Hoop Brace Bar Support Options</a:t>
            </a:r>
            <a:r>
              <a:rPr lang="en-US" sz="2800" b="1" dirty="0"/>
              <a:t/>
            </a:r>
            <a:br>
              <a:rPr lang="en-US" sz="2800" b="1" dirty="0"/>
            </a:br>
            <a:endParaRPr lang="en-US" sz="2800" dirty="0"/>
          </a:p>
        </p:txBody>
      </p:sp>
      <p:pic>
        <p:nvPicPr>
          <p:cNvPr id="3075" name="Picture 3" descr="MCj04325380000[1]"/>
          <p:cNvPicPr>
            <a:picLocks noChangeAspect="1" noChangeArrowheads="1"/>
          </p:cNvPicPr>
          <p:nvPr/>
        </p:nvPicPr>
        <p:blipFill>
          <a:blip r:embed="rId2" cstate="print"/>
          <a:srcRect/>
          <a:stretch>
            <a:fillRect/>
          </a:stretch>
        </p:blipFill>
        <p:spPr bwMode="auto">
          <a:xfrm>
            <a:off x="2611437" y="6315075"/>
            <a:ext cx="466725" cy="466725"/>
          </a:xfrm>
          <a:prstGeom prst="rect">
            <a:avLst/>
          </a:prstGeom>
          <a:noFill/>
        </p:spPr>
      </p:pic>
      <p:sp>
        <p:nvSpPr>
          <p:cNvPr id="3104" name="Rectangle 32"/>
          <p:cNvSpPr>
            <a:spLocks noChangeArrowheads="1"/>
          </p:cNvSpPr>
          <p:nvPr/>
        </p:nvSpPr>
        <p:spPr bwMode="auto">
          <a:xfrm>
            <a:off x="0" y="228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 name="Group 2"/>
          <p:cNvGrpSpPr>
            <a:grpSpLocks/>
          </p:cNvGrpSpPr>
          <p:nvPr/>
        </p:nvGrpSpPr>
        <p:grpSpPr bwMode="auto">
          <a:xfrm>
            <a:off x="685800" y="858837"/>
            <a:ext cx="1503363" cy="2400300"/>
            <a:chOff x="5357" y="8745"/>
            <a:chExt cx="2368" cy="3780"/>
          </a:xfrm>
        </p:grpSpPr>
        <p:grpSp>
          <p:nvGrpSpPr>
            <p:cNvPr id="4" name="Group 3"/>
            <p:cNvGrpSpPr>
              <a:grpSpLocks/>
            </p:cNvGrpSpPr>
            <p:nvPr/>
          </p:nvGrpSpPr>
          <p:grpSpPr bwMode="auto">
            <a:xfrm>
              <a:off x="5357" y="8745"/>
              <a:ext cx="1879" cy="3780"/>
              <a:chOff x="5656" y="9430"/>
              <a:chExt cx="1879" cy="3780"/>
            </a:xfrm>
          </p:grpSpPr>
          <p:sp>
            <p:nvSpPr>
              <p:cNvPr id="19460" name="Line 4"/>
              <p:cNvSpPr>
                <a:spLocks noChangeShapeType="1"/>
              </p:cNvSpPr>
              <p:nvPr/>
            </p:nvSpPr>
            <p:spPr bwMode="auto">
              <a:xfrm>
                <a:off x="7535" y="9430"/>
                <a:ext cx="0" cy="37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61" name="Line 5"/>
              <p:cNvSpPr>
                <a:spLocks noChangeShapeType="1"/>
              </p:cNvSpPr>
              <p:nvPr/>
            </p:nvSpPr>
            <p:spPr bwMode="auto">
              <a:xfrm flipH="1">
                <a:off x="5656" y="13210"/>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62" name="Line 6"/>
              <p:cNvSpPr>
                <a:spLocks noChangeShapeType="1"/>
              </p:cNvSpPr>
              <p:nvPr/>
            </p:nvSpPr>
            <p:spPr bwMode="auto">
              <a:xfrm flipH="1">
                <a:off x="5656" y="12130"/>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63" name="Line 7"/>
              <p:cNvSpPr>
                <a:spLocks noChangeShapeType="1"/>
              </p:cNvSpPr>
              <p:nvPr/>
            </p:nvSpPr>
            <p:spPr bwMode="auto">
              <a:xfrm flipH="1">
                <a:off x="5656" y="9970"/>
                <a:ext cx="1879" cy="216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64" name="Line 8"/>
              <p:cNvSpPr>
                <a:spLocks noChangeShapeType="1"/>
              </p:cNvSpPr>
              <p:nvPr/>
            </p:nvSpPr>
            <p:spPr bwMode="auto">
              <a:xfrm>
                <a:off x="5656" y="12130"/>
                <a:ext cx="0"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65" name="Line 9"/>
              <p:cNvSpPr>
                <a:spLocks noChangeShapeType="1"/>
              </p:cNvSpPr>
              <p:nvPr/>
            </p:nvSpPr>
            <p:spPr bwMode="auto">
              <a:xfrm flipH="1" flipV="1">
                <a:off x="5656" y="12130"/>
                <a:ext cx="1879"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9466" name="Line 10"/>
            <p:cNvSpPr>
              <a:spLocks noChangeShapeType="1"/>
            </p:cNvSpPr>
            <p:nvPr/>
          </p:nvSpPr>
          <p:spPr bwMode="auto">
            <a:xfrm flipH="1">
              <a:off x="7236" y="11437"/>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67" name="Line 11"/>
            <p:cNvSpPr>
              <a:spLocks noChangeShapeType="1"/>
            </p:cNvSpPr>
            <p:nvPr/>
          </p:nvSpPr>
          <p:spPr bwMode="auto">
            <a:xfrm flipH="1">
              <a:off x="7236" y="12508"/>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68" name="Line 12"/>
            <p:cNvSpPr>
              <a:spLocks noChangeShapeType="1"/>
            </p:cNvSpPr>
            <p:nvPr/>
          </p:nvSpPr>
          <p:spPr bwMode="auto">
            <a:xfrm flipH="1" flipV="1">
              <a:off x="7236" y="11446"/>
              <a:ext cx="489" cy="37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5" name="Group 13"/>
          <p:cNvGrpSpPr>
            <a:grpSpLocks/>
          </p:cNvGrpSpPr>
          <p:nvPr/>
        </p:nvGrpSpPr>
        <p:grpSpPr bwMode="auto">
          <a:xfrm>
            <a:off x="2911475" y="838200"/>
            <a:ext cx="1503363" cy="2401887"/>
            <a:chOff x="8151" y="8867"/>
            <a:chExt cx="2368" cy="3782"/>
          </a:xfrm>
        </p:grpSpPr>
        <p:grpSp>
          <p:nvGrpSpPr>
            <p:cNvPr id="6" name="Group 14"/>
            <p:cNvGrpSpPr>
              <a:grpSpLocks/>
            </p:cNvGrpSpPr>
            <p:nvPr/>
          </p:nvGrpSpPr>
          <p:grpSpPr bwMode="auto">
            <a:xfrm>
              <a:off x="8151" y="8867"/>
              <a:ext cx="1916" cy="3782"/>
              <a:chOff x="8151" y="11362"/>
              <a:chExt cx="1916" cy="3782"/>
            </a:xfrm>
          </p:grpSpPr>
          <p:sp>
            <p:nvSpPr>
              <p:cNvPr id="19471" name="Line 15"/>
              <p:cNvSpPr>
                <a:spLocks noChangeShapeType="1"/>
              </p:cNvSpPr>
              <p:nvPr/>
            </p:nvSpPr>
            <p:spPr bwMode="auto">
              <a:xfrm>
                <a:off x="10030" y="11362"/>
                <a:ext cx="0" cy="37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72" name="Line 16"/>
              <p:cNvSpPr>
                <a:spLocks noChangeShapeType="1"/>
              </p:cNvSpPr>
              <p:nvPr/>
            </p:nvSpPr>
            <p:spPr bwMode="auto">
              <a:xfrm flipH="1">
                <a:off x="8151" y="15142"/>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73" name="Line 17"/>
              <p:cNvSpPr>
                <a:spLocks noChangeShapeType="1"/>
              </p:cNvSpPr>
              <p:nvPr/>
            </p:nvSpPr>
            <p:spPr bwMode="auto">
              <a:xfrm flipH="1">
                <a:off x="8151" y="14062"/>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74" name="Line 18"/>
              <p:cNvSpPr>
                <a:spLocks noChangeShapeType="1"/>
              </p:cNvSpPr>
              <p:nvPr/>
            </p:nvSpPr>
            <p:spPr bwMode="auto">
              <a:xfrm flipH="1">
                <a:off x="8151" y="11902"/>
                <a:ext cx="1879" cy="216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75" name="Line 19"/>
              <p:cNvSpPr>
                <a:spLocks noChangeShapeType="1"/>
              </p:cNvSpPr>
              <p:nvPr/>
            </p:nvSpPr>
            <p:spPr bwMode="auto">
              <a:xfrm>
                <a:off x="8151" y="14062"/>
                <a:ext cx="0"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76" name="Line 20"/>
              <p:cNvSpPr>
                <a:spLocks noChangeShapeType="1"/>
              </p:cNvSpPr>
              <p:nvPr/>
            </p:nvSpPr>
            <p:spPr bwMode="auto">
              <a:xfrm>
                <a:off x="9126" y="14064"/>
                <a:ext cx="0"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77" name="Line 21"/>
              <p:cNvSpPr>
                <a:spLocks noChangeShapeType="1"/>
              </p:cNvSpPr>
              <p:nvPr/>
            </p:nvSpPr>
            <p:spPr bwMode="auto">
              <a:xfrm>
                <a:off x="8151" y="14064"/>
                <a:ext cx="941"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78" name="Line 22"/>
              <p:cNvSpPr>
                <a:spLocks noChangeShapeType="1"/>
              </p:cNvSpPr>
              <p:nvPr/>
            </p:nvSpPr>
            <p:spPr bwMode="auto">
              <a:xfrm flipV="1">
                <a:off x="9126" y="14064"/>
                <a:ext cx="941" cy="1078"/>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9479" name="Line 23"/>
            <p:cNvSpPr>
              <a:spLocks noChangeShapeType="1"/>
            </p:cNvSpPr>
            <p:nvPr/>
          </p:nvSpPr>
          <p:spPr bwMode="auto">
            <a:xfrm flipH="1">
              <a:off x="10030" y="11560"/>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80" name="Line 24"/>
            <p:cNvSpPr>
              <a:spLocks noChangeShapeType="1"/>
            </p:cNvSpPr>
            <p:nvPr/>
          </p:nvSpPr>
          <p:spPr bwMode="auto">
            <a:xfrm flipH="1">
              <a:off x="10030" y="12631"/>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81" name="Line 25"/>
            <p:cNvSpPr>
              <a:spLocks noChangeShapeType="1"/>
            </p:cNvSpPr>
            <p:nvPr/>
          </p:nvSpPr>
          <p:spPr bwMode="auto">
            <a:xfrm flipH="1" flipV="1">
              <a:off x="10030" y="11569"/>
              <a:ext cx="489" cy="37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7" name="Group 26"/>
          <p:cNvGrpSpPr>
            <a:grpSpLocks/>
          </p:cNvGrpSpPr>
          <p:nvPr/>
        </p:nvGrpSpPr>
        <p:grpSpPr bwMode="auto">
          <a:xfrm>
            <a:off x="4879975" y="858837"/>
            <a:ext cx="1503363" cy="2400300"/>
            <a:chOff x="2220" y="8860"/>
            <a:chExt cx="2368" cy="3780"/>
          </a:xfrm>
        </p:grpSpPr>
        <p:sp>
          <p:nvSpPr>
            <p:cNvPr id="19483" name="Line 27"/>
            <p:cNvSpPr>
              <a:spLocks noChangeShapeType="1"/>
            </p:cNvSpPr>
            <p:nvPr/>
          </p:nvSpPr>
          <p:spPr bwMode="auto">
            <a:xfrm>
              <a:off x="4099" y="8860"/>
              <a:ext cx="0" cy="37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84" name="Line 28"/>
            <p:cNvSpPr>
              <a:spLocks noChangeShapeType="1"/>
            </p:cNvSpPr>
            <p:nvPr/>
          </p:nvSpPr>
          <p:spPr bwMode="auto">
            <a:xfrm flipH="1">
              <a:off x="2220" y="12640"/>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85" name="Line 29"/>
            <p:cNvSpPr>
              <a:spLocks noChangeShapeType="1"/>
            </p:cNvSpPr>
            <p:nvPr/>
          </p:nvSpPr>
          <p:spPr bwMode="auto">
            <a:xfrm flipH="1">
              <a:off x="2220" y="11560"/>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86" name="Line 30"/>
            <p:cNvSpPr>
              <a:spLocks noChangeShapeType="1"/>
            </p:cNvSpPr>
            <p:nvPr/>
          </p:nvSpPr>
          <p:spPr bwMode="auto">
            <a:xfrm flipH="1">
              <a:off x="2220" y="9400"/>
              <a:ext cx="1879" cy="216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87" name="Line 31"/>
            <p:cNvSpPr>
              <a:spLocks noChangeShapeType="1"/>
            </p:cNvSpPr>
            <p:nvPr/>
          </p:nvSpPr>
          <p:spPr bwMode="auto">
            <a:xfrm>
              <a:off x="2220" y="11560"/>
              <a:ext cx="0"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88" name="Line 32"/>
            <p:cNvSpPr>
              <a:spLocks noChangeShapeType="1"/>
            </p:cNvSpPr>
            <p:nvPr/>
          </p:nvSpPr>
          <p:spPr bwMode="auto">
            <a:xfrm flipH="1">
              <a:off x="4099" y="11560"/>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89" name="Line 33"/>
            <p:cNvSpPr>
              <a:spLocks noChangeShapeType="1"/>
            </p:cNvSpPr>
            <p:nvPr/>
          </p:nvSpPr>
          <p:spPr bwMode="auto">
            <a:xfrm flipH="1">
              <a:off x="4099" y="12631"/>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90" name="Line 34"/>
            <p:cNvSpPr>
              <a:spLocks noChangeShapeType="1"/>
            </p:cNvSpPr>
            <p:nvPr/>
          </p:nvSpPr>
          <p:spPr bwMode="auto">
            <a:xfrm flipH="1" flipV="1">
              <a:off x="4099" y="11569"/>
              <a:ext cx="489" cy="37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8" name="Group 35"/>
          <p:cNvGrpSpPr>
            <a:grpSpLocks/>
          </p:cNvGrpSpPr>
          <p:nvPr/>
        </p:nvGrpSpPr>
        <p:grpSpPr bwMode="auto">
          <a:xfrm>
            <a:off x="6934200" y="858837"/>
            <a:ext cx="1503362" cy="2411413"/>
            <a:chOff x="2215" y="811"/>
            <a:chExt cx="2368" cy="3796"/>
          </a:xfrm>
        </p:grpSpPr>
        <p:sp>
          <p:nvSpPr>
            <p:cNvPr id="19492" name="Line 36"/>
            <p:cNvSpPr>
              <a:spLocks noChangeShapeType="1"/>
            </p:cNvSpPr>
            <p:nvPr/>
          </p:nvSpPr>
          <p:spPr bwMode="auto">
            <a:xfrm>
              <a:off x="4094" y="811"/>
              <a:ext cx="0" cy="37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93" name="Line 37"/>
            <p:cNvSpPr>
              <a:spLocks noChangeShapeType="1"/>
            </p:cNvSpPr>
            <p:nvPr/>
          </p:nvSpPr>
          <p:spPr bwMode="auto">
            <a:xfrm flipH="1">
              <a:off x="2215" y="4591"/>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94" name="Line 38"/>
            <p:cNvSpPr>
              <a:spLocks noChangeShapeType="1"/>
            </p:cNvSpPr>
            <p:nvPr/>
          </p:nvSpPr>
          <p:spPr bwMode="auto">
            <a:xfrm flipH="1">
              <a:off x="2215" y="3511"/>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95" name="Line 39"/>
            <p:cNvSpPr>
              <a:spLocks noChangeShapeType="1"/>
            </p:cNvSpPr>
            <p:nvPr/>
          </p:nvSpPr>
          <p:spPr bwMode="auto">
            <a:xfrm flipH="1">
              <a:off x="2215" y="1351"/>
              <a:ext cx="1879" cy="216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96" name="Line 40"/>
            <p:cNvSpPr>
              <a:spLocks noChangeShapeType="1"/>
            </p:cNvSpPr>
            <p:nvPr/>
          </p:nvSpPr>
          <p:spPr bwMode="auto">
            <a:xfrm>
              <a:off x="2215" y="3511"/>
              <a:ext cx="0"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97" name="Line 41"/>
            <p:cNvSpPr>
              <a:spLocks noChangeShapeType="1"/>
            </p:cNvSpPr>
            <p:nvPr/>
          </p:nvSpPr>
          <p:spPr bwMode="auto">
            <a:xfrm flipH="1">
              <a:off x="4094" y="3511"/>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98" name="Line 42"/>
            <p:cNvSpPr>
              <a:spLocks noChangeShapeType="1"/>
            </p:cNvSpPr>
            <p:nvPr/>
          </p:nvSpPr>
          <p:spPr bwMode="auto">
            <a:xfrm flipH="1">
              <a:off x="4094" y="4582"/>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99" name="Line 43"/>
            <p:cNvSpPr>
              <a:spLocks noChangeShapeType="1"/>
            </p:cNvSpPr>
            <p:nvPr/>
          </p:nvSpPr>
          <p:spPr bwMode="auto">
            <a:xfrm flipH="1" flipV="1">
              <a:off x="4094" y="3520"/>
              <a:ext cx="489" cy="37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00" name="Line 44"/>
            <p:cNvSpPr>
              <a:spLocks noChangeShapeType="1"/>
            </p:cNvSpPr>
            <p:nvPr/>
          </p:nvSpPr>
          <p:spPr bwMode="auto">
            <a:xfrm>
              <a:off x="3127" y="3527"/>
              <a:ext cx="0"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1" name="TextBox 80"/>
          <p:cNvSpPr txBox="1"/>
          <p:nvPr/>
        </p:nvSpPr>
        <p:spPr>
          <a:xfrm>
            <a:off x="990600" y="3288268"/>
            <a:ext cx="622286" cy="369332"/>
          </a:xfrm>
          <a:prstGeom prst="rect">
            <a:avLst/>
          </a:prstGeom>
          <a:noFill/>
        </p:spPr>
        <p:txBody>
          <a:bodyPr wrap="none" rtlCol="0">
            <a:spAutoFit/>
          </a:bodyPr>
          <a:lstStyle/>
          <a:p>
            <a:r>
              <a:rPr lang="en-US" dirty="0" smtClean="0"/>
              <a:t>Fig 4</a:t>
            </a:r>
            <a:endParaRPr lang="en-US" dirty="0"/>
          </a:p>
        </p:txBody>
      </p:sp>
      <p:sp>
        <p:nvSpPr>
          <p:cNvPr id="82" name="TextBox 81"/>
          <p:cNvSpPr txBox="1"/>
          <p:nvPr/>
        </p:nvSpPr>
        <p:spPr>
          <a:xfrm>
            <a:off x="7219950" y="3276600"/>
            <a:ext cx="622286" cy="369332"/>
          </a:xfrm>
          <a:prstGeom prst="rect">
            <a:avLst/>
          </a:prstGeom>
          <a:noFill/>
        </p:spPr>
        <p:txBody>
          <a:bodyPr wrap="none" rtlCol="0">
            <a:spAutoFit/>
          </a:bodyPr>
          <a:lstStyle/>
          <a:p>
            <a:r>
              <a:rPr lang="en-US" dirty="0" smtClean="0"/>
              <a:t>Fig 7</a:t>
            </a:r>
            <a:endParaRPr lang="en-US" sz="1000" dirty="0"/>
          </a:p>
        </p:txBody>
      </p:sp>
      <p:sp>
        <p:nvSpPr>
          <p:cNvPr id="83" name="TextBox 82"/>
          <p:cNvSpPr txBox="1"/>
          <p:nvPr/>
        </p:nvSpPr>
        <p:spPr>
          <a:xfrm>
            <a:off x="5181600" y="3276600"/>
            <a:ext cx="657552" cy="369332"/>
          </a:xfrm>
          <a:prstGeom prst="rect">
            <a:avLst/>
          </a:prstGeom>
          <a:noFill/>
        </p:spPr>
        <p:txBody>
          <a:bodyPr wrap="none" rtlCol="0">
            <a:spAutoFit/>
          </a:bodyPr>
          <a:lstStyle/>
          <a:p>
            <a:r>
              <a:rPr lang="en-US" dirty="0" smtClean="0"/>
              <a:t>Fig 6</a:t>
            </a:r>
            <a:r>
              <a:rPr kumimoji="0" lang="en-GB" sz="1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endParaRPr lang="en-US" dirty="0"/>
          </a:p>
        </p:txBody>
      </p:sp>
      <p:sp>
        <p:nvSpPr>
          <p:cNvPr id="84" name="TextBox 83"/>
          <p:cNvSpPr txBox="1"/>
          <p:nvPr/>
        </p:nvSpPr>
        <p:spPr>
          <a:xfrm>
            <a:off x="3200400" y="3276600"/>
            <a:ext cx="622286" cy="369332"/>
          </a:xfrm>
          <a:prstGeom prst="rect">
            <a:avLst/>
          </a:prstGeom>
          <a:noFill/>
        </p:spPr>
        <p:txBody>
          <a:bodyPr wrap="none" rtlCol="0">
            <a:spAutoFit/>
          </a:bodyPr>
          <a:lstStyle/>
          <a:p>
            <a:r>
              <a:rPr lang="en-US" dirty="0" smtClean="0"/>
              <a:t>Fig 5</a:t>
            </a:r>
            <a:endParaRPr lang="en-US" dirty="0"/>
          </a:p>
        </p:txBody>
      </p:sp>
      <p:grpSp>
        <p:nvGrpSpPr>
          <p:cNvPr id="9" name="Group 45"/>
          <p:cNvGrpSpPr>
            <a:grpSpLocks/>
          </p:cNvGrpSpPr>
          <p:nvPr/>
        </p:nvGrpSpPr>
        <p:grpSpPr bwMode="auto">
          <a:xfrm>
            <a:off x="1773237" y="3876675"/>
            <a:ext cx="1503363" cy="2400300"/>
            <a:chOff x="2695" y="6719"/>
            <a:chExt cx="2368" cy="3780"/>
          </a:xfrm>
        </p:grpSpPr>
        <p:sp>
          <p:nvSpPr>
            <p:cNvPr id="19502" name="Line 46"/>
            <p:cNvSpPr>
              <a:spLocks noChangeShapeType="1"/>
            </p:cNvSpPr>
            <p:nvPr/>
          </p:nvSpPr>
          <p:spPr bwMode="auto">
            <a:xfrm>
              <a:off x="4574" y="6719"/>
              <a:ext cx="0" cy="37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03" name="Line 47"/>
            <p:cNvSpPr>
              <a:spLocks noChangeShapeType="1"/>
            </p:cNvSpPr>
            <p:nvPr/>
          </p:nvSpPr>
          <p:spPr bwMode="auto">
            <a:xfrm flipH="1">
              <a:off x="2695" y="10499"/>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04" name="Line 48"/>
            <p:cNvSpPr>
              <a:spLocks noChangeShapeType="1"/>
            </p:cNvSpPr>
            <p:nvPr/>
          </p:nvSpPr>
          <p:spPr bwMode="auto">
            <a:xfrm flipH="1">
              <a:off x="2695" y="9419"/>
              <a:ext cx="1879" cy="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05" name="Line 49"/>
            <p:cNvSpPr>
              <a:spLocks noChangeShapeType="1"/>
            </p:cNvSpPr>
            <p:nvPr/>
          </p:nvSpPr>
          <p:spPr bwMode="auto">
            <a:xfrm flipH="1">
              <a:off x="3449" y="7259"/>
              <a:ext cx="1125" cy="216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06" name="Line 50"/>
            <p:cNvSpPr>
              <a:spLocks noChangeShapeType="1"/>
            </p:cNvSpPr>
            <p:nvPr/>
          </p:nvSpPr>
          <p:spPr bwMode="auto">
            <a:xfrm>
              <a:off x="2695" y="9419"/>
              <a:ext cx="0" cy="108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07" name="Line 51"/>
            <p:cNvSpPr>
              <a:spLocks noChangeShapeType="1"/>
            </p:cNvSpPr>
            <p:nvPr/>
          </p:nvSpPr>
          <p:spPr bwMode="auto">
            <a:xfrm flipH="1">
              <a:off x="4574" y="9419"/>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08" name="Line 52"/>
            <p:cNvSpPr>
              <a:spLocks noChangeShapeType="1"/>
            </p:cNvSpPr>
            <p:nvPr/>
          </p:nvSpPr>
          <p:spPr bwMode="auto">
            <a:xfrm flipH="1">
              <a:off x="4574" y="10490"/>
              <a:ext cx="489" cy="9"/>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09" name="Line 53"/>
            <p:cNvSpPr>
              <a:spLocks noChangeShapeType="1"/>
            </p:cNvSpPr>
            <p:nvPr/>
          </p:nvSpPr>
          <p:spPr bwMode="auto">
            <a:xfrm flipH="1" flipV="1">
              <a:off x="4574" y="9428"/>
              <a:ext cx="489" cy="370"/>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pic>
        <p:nvPicPr>
          <p:cNvPr id="95" name="Picture 2" descr="MCj04247540000[1]"/>
          <p:cNvPicPr>
            <a:picLocks noChangeAspect="1" noChangeArrowheads="1"/>
          </p:cNvPicPr>
          <p:nvPr/>
        </p:nvPicPr>
        <p:blipFill>
          <a:blip r:embed="rId3" cstate="print"/>
          <a:srcRect/>
          <a:stretch>
            <a:fillRect/>
          </a:stretch>
        </p:blipFill>
        <p:spPr bwMode="auto">
          <a:xfrm>
            <a:off x="3810000" y="3276600"/>
            <a:ext cx="476250" cy="495300"/>
          </a:xfrm>
          <a:prstGeom prst="rect">
            <a:avLst/>
          </a:prstGeom>
          <a:noFill/>
        </p:spPr>
      </p:pic>
      <p:sp>
        <p:nvSpPr>
          <p:cNvPr id="96" name="TextBox 95"/>
          <p:cNvSpPr txBox="1"/>
          <p:nvPr/>
        </p:nvSpPr>
        <p:spPr>
          <a:xfrm>
            <a:off x="2001837" y="6315075"/>
            <a:ext cx="622286" cy="369332"/>
          </a:xfrm>
          <a:prstGeom prst="rect">
            <a:avLst/>
          </a:prstGeom>
          <a:noFill/>
        </p:spPr>
        <p:txBody>
          <a:bodyPr wrap="none" rtlCol="0">
            <a:spAutoFit/>
          </a:bodyPr>
          <a:lstStyle/>
          <a:p>
            <a:r>
              <a:rPr lang="en-US" dirty="0" smtClean="0"/>
              <a:t>Fig 8</a:t>
            </a:r>
            <a:endParaRPr lang="en-US" dirty="0"/>
          </a:p>
        </p:txBody>
      </p:sp>
      <p:pic>
        <p:nvPicPr>
          <p:cNvPr id="97" name="Picture 2" descr="MCj04247540000[1]"/>
          <p:cNvPicPr>
            <a:picLocks noChangeAspect="1" noChangeArrowheads="1"/>
          </p:cNvPicPr>
          <p:nvPr/>
        </p:nvPicPr>
        <p:blipFill>
          <a:blip r:embed="rId3" cstate="print"/>
          <a:srcRect/>
          <a:stretch>
            <a:fillRect/>
          </a:stretch>
        </p:blipFill>
        <p:spPr bwMode="auto">
          <a:xfrm>
            <a:off x="1524000" y="3352800"/>
            <a:ext cx="476250" cy="495300"/>
          </a:xfrm>
          <a:prstGeom prst="rect">
            <a:avLst/>
          </a:prstGeom>
          <a:noFill/>
        </p:spPr>
      </p:pic>
      <p:pic>
        <p:nvPicPr>
          <p:cNvPr id="66" name="Picture 3" descr="MCj04325380000[1]"/>
          <p:cNvPicPr>
            <a:picLocks noChangeAspect="1" noChangeArrowheads="1"/>
          </p:cNvPicPr>
          <p:nvPr/>
        </p:nvPicPr>
        <p:blipFill>
          <a:blip r:embed="rId2" cstate="print"/>
          <a:srcRect/>
          <a:stretch>
            <a:fillRect/>
          </a:stretch>
        </p:blipFill>
        <p:spPr bwMode="auto">
          <a:xfrm>
            <a:off x="5728308" y="3305175"/>
            <a:ext cx="466725" cy="466725"/>
          </a:xfrm>
          <a:prstGeom prst="rect">
            <a:avLst/>
          </a:prstGeom>
          <a:noFill/>
        </p:spPr>
      </p:pic>
      <p:pic>
        <p:nvPicPr>
          <p:cNvPr id="67" name="Picture 3" descr="MCj04325380000[1]"/>
          <p:cNvPicPr>
            <a:picLocks noChangeAspect="1" noChangeArrowheads="1"/>
          </p:cNvPicPr>
          <p:nvPr/>
        </p:nvPicPr>
        <p:blipFill>
          <a:blip r:embed="rId2" cstate="print"/>
          <a:srcRect/>
          <a:stretch>
            <a:fillRect/>
          </a:stretch>
        </p:blipFill>
        <p:spPr bwMode="auto">
          <a:xfrm>
            <a:off x="7815612" y="3312595"/>
            <a:ext cx="466725" cy="4667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571214"/>
            <a:ext cx="4267200" cy="3600986"/>
          </a:xfrm>
          <a:prstGeom prst="rect">
            <a:avLst/>
          </a:prstGeom>
        </p:spPr>
        <p:txBody>
          <a:bodyPr wrap="square">
            <a:spAutoFit/>
          </a:bodyPr>
          <a:lstStyle/>
          <a:p>
            <a:r>
              <a:rPr lang="en-US" sz="1200" b="1" dirty="0" smtClean="0"/>
              <a:t>Question: </a:t>
            </a:r>
            <a:r>
              <a:rPr lang="en-US" sz="1200" dirty="0" smtClean="0"/>
              <a:t>I have a question concerning rule T3.13.6, specifically the last sentence that states,</a:t>
            </a:r>
          </a:p>
          <a:p>
            <a:endParaRPr lang="en-US" sz="1200" dirty="0" smtClean="0"/>
          </a:p>
          <a:p>
            <a:r>
              <a:rPr lang="en-US" sz="1200" dirty="0" smtClean="0"/>
              <a:t>"Bracing loads must not be fed solely into the engine, transmission or differential, or through suspension components"</a:t>
            </a:r>
          </a:p>
          <a:p>
            <a:endParaRPr lang="en-US" sz="1200" dirty="0" smtClean="0"/>
          </a:p>
          <a:p>
            <a:r>
              <a:rPr lang="en-US" sz="1200" dirty="0" smtClean="0"/>
              <a:t>This year we want to attach our rear supports to the posts that fixture our rockers to our car and were wondering if this would be considered a "suspension component“.  A structural equivalency will be submitted for proof of the rear supports and post.</a:t>
            </a:r>
          </a:p>
          <a:p>
            <a:endParaRPr lang="en-US" sz="1200" dirty="0" smtClean="0"/>
          </a:p>
          <a:p>
            <a:r>
              <a:rPr lang="en-US" sz="1200" dirty="0" smtClean="0"/>
              <a:t>The design mentioned above has been utilized in the GT series as shown.</a:t>
            </a:r>
          </a:p>
          <a:p>
            <a:endParaRPr lang="en-US" sz="1200" dirty="0" smtClean="0"/>
          </a:p>
          <a:p>
            <a:r>
              <a:rPr lang="en-US" sz="1200" b="1" dirty="0" smtClean="0"/>
              <a:t>Answer:  </a:t>
            </a:r>
            <a:r>
              <a:rPr lang="en-US" sz="1200" dirty="0" smtClean="0"/>
              <a:t>The picture shows exactly what the rule was written to prevent.  This arrangement is not allowed.  It would be acceptable if there was additional tubing providing triangulation and a redundant load path before the attachment to the rocker post, if the tubes are properly sized and follow the rules.</a:t>
            </a:r>
            <a:endParaRPr lang="en-US" sz="1200" b="1" dirty="0"/>
          </a:p>
        </p:txBody>
      </p:sp>
      <p:sp>
        <p:nvSpPr>
          <p:cNvPr id="3" name="Title 1"/>
          <p:cNvSpPr txBox="1">
            <a:spLocks/>
          </p:cNvSpPr>
          <p:nvPr/>
        </p:nvSpPr>
        <p:spPr>
          <a:xfrm>
            <a:off x="457200" y="457200"/>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2800" b="1" dirty="0" smtClean="0">
                <a:latin typeface="+mj-lt"/>
                <a:ea typeface="+mj-ea"/>
                <a:cs typeface="+mj-cs"/>
              </a:rPr>
              <a:t>T</a:t>
            </a:r>
            <a:r>
              <a:rPr kumimoji="0" lang="en-GB" sz="2800" b="1" i="0" u="none" strike="noStrike" kern="1200" cap="none" spc="0" normalizeH="0" baseline="0" noProof="0" dirty="0" smtClean="0">
                <a:ln>
                  <a:noFill/>
                </a:ln>
                <a:solidFill>
                  <a:schemeClr val="tx1"/>
                </a:solidFill>
                <a:effectLst/>
                <a:uLnTx/>
                <a:uFillTx/>
                <a:latin typeface="+mj-lt"/>
                <a:ea typeface="+mj-ea"/>
                <a:cs typeface="+mj-cs"/>
              </a:rPr>
              <a:t>3.13 Main Roll Hoop Brace Bar Support Options</a:t>
            </a:r>
            <a:r>
              <a:rPr kumimoji="0" lang="en-US" sz="2800" b="1" i="0" u="none" strike="noStrike" kern="1200" cap="none" spc="0" normalizeH="0" baseline="0" noProof="0" dirty="0" smtClean="0">
                <a:ln>
                  <a:noFill/>
                </a:ln>
                <a:solidFill>
                  <a:schemeClr val="tx1"/>
                </a:solidFill>
                <a:effectLst/>
                <a:uLnTx/>
                <a:uFillTx/>
                <a:latin typeface="+mj-lt"/>
                <a:ea typeface="+mj-ea"/>
                <a:cs typeface="+mj-cs"/>
              </a:rPr>
              <a:t/>
            </a:r>
            <a:br>
              <a:rPr kumimoji="0" lang="en-US" sz="2800" b="1" i="0" u="none" strike="noStrike" kern="1200" cap="none" spc="0" normalizeH="0" baseline="0" noProof="0" dirty="0" smtClean="0">
                <a:ln>
                  <a:noFill/>
                </a:ln>
                <a:solidFill>
                  <a:schemeClr val="tx1"/>
                </a:solidFill>
                <a:effectLst/>
                <a:uLnTx/>
                <a:uFillTx/>
                <a:latin typeface="+mj-lt"/>
                <a:ea typeface="+mj-ea"/>
                <a:cs typeface="+mj-cs"/>
              </a:rPr>
            </a:b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pic>
        <p:nvPicPr>
          <p:cNvPr id="30722" name="Picture 2" descr="http://mail.google.com/mail/?attid=0.1&amp;disp=emb&amp;view=att&amp;th=1246e346b2f846a6"/>
          <p:cNvPicPr>
            <a:picLocks noChangeAspect="1" noChangeArrowheads="1"/>
          </p:cNvPicPr>
          <p:nvPr/>
        </p:nvPicPr>
        <p:blipFill>
          <a:blip r:embed="rId2" cstate="print"/>
          <a:srcRect/>
          <a:stretch>
            <a:fillRect/>
          </a:stretch>
        </p:blipFill>
        <p:spPr bwMode="auto">
          <a:xfrm>
            <a:off x="4648200" y="2590800"/>
            <a:ext cx="4181475" cy="3267075"/>
          </a:xfrm>
          <a:prstGeom prst="rect">
            <a:avLst/>
          </a:prstGeom>
          <a:noFill/>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 y="1028700"/>
            <a:ext cx="7696200" cy="142247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a:t>
            </a:r>
            <a:r>
              <a:rPr lang="en-US" dirty="0" smtClean="0"/>
              <a:t>3.18.1 Frontal Impact Structure</a:t>
            </a:r>
            <a:endParaRPr lang="en-US" dirty="0"/>
          </a:p>
        </p:txBody>
      </p:sp>
      <p:cxnSp>
        <p:nvCxnSpPr>
          <p:cNvPr id="35" name="Straight Connector 34"/>
          <p:cNvCxnSpPr/>
          <p:nvPr/>
        </p:nvCxnSpPr>
        <p:spPr>
          <a:xfrm rot="5400000">
            <a:off x="912576" y="4523603"/>
            <a:ext cx="1143794" cy="79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484870" y="5095103"/>
            <a:ext cx="548640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flipH="1" flipV="1">
            <a:off x="3237470" y="3875903"/>
            <a:ext cx="243840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484870" y="3952103"/>
            <a:ext cx="3048000" cy="11430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1484870" y="2656703"/>
            <a:ext cx="2971800" cy="24384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1789670" y="3647303"/>
            <a:ext cx="228600" cy="1295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1865870" y="4790303"/>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a:off x="4456670" y="3723503"/>
            <a:ext cx="251460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4456670" y="4180703"/>
            <a:ext cx="2514600" cy="8382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Freeform 43"/>
          <p:cNvSpPr/>
          <p:nvPr/>
        </p:nvSpPr>
        <p:spPr>
          <a:xfrm>
            <a:off x="6654113" y="3433119"/>
            <a:ext cx="546443" cy="2117125"/>
          </a:xfrm>
          <a:custGeom>
            <a:avLst/>
            <a:gdLst>
              <a:gd name="connsiteX0" fmla="*/ 0 w 546443"/>
              <a:gd name="connsiteY0" fmla="*/ 2117125 h 2117125"/>
              <a:gd name="connsiteX1" fmla="*/ 337752 w 546443"/>
              <a:gd name="connsiteY1" fmla="*/ 1647568 h 2117125"/>
              <a:gd name="connsiteX2" fmla="*/ 518984 w 546443"/>
              <a:gd name="connsiteY2" fmla="*/ 1318054 h 2117125"/>
              <a:gd name="connsiteX3" fmla="*/ 172995 w 546443"/>
              <a:gd name="connsiteY3" fmla="*/ 1054443 h 2117125"/>
              <a:gd name="connsiteX4" fmla="*/ 313038 w 546443"/>
              <a:gd name="connsiteY4" fmla="*/ 749643 h 2117125"/>
              <a:gd name="connsiteX5" fmla="*/ 148281 w 546443"/>
              <a:gd name="connsiteY5" fmla="*/ 461319 h 2117125"/>
              <a:gd name="connsiteX6" fmla="*/ 387179 w 546443"/>
              <a:gd name="connsiteY6" fmla="*/ 205946 h 2117125"/>
              <a:gd name="connsiteX7" fmla="*/ 535460 w 546443"/>
              <a:gd name="connsiteY7" fmla="*/ 0 h 211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6443" h="2117125">
                <a:moveTo>
                  <a:pt x="0" y="2117125"/>
                </a:moveTo>
                <a:cubicBezTo>
                  <a:pt x="125627" y="1948936"/>
                  <a:pt x="251255" y="1780747"/>
                  <a:pt x="337752" y="1647568"/>
                </a:cubicBezTo>
                <a:cubicBezTo>
                  <a:pt x="424249" y="1514390"/>
                  <a:pt x="546443" y="1416908"/>
                  <a:pt x="518984" y="1318054"/>
                </a:cubicBezTo>
                <a:cubicBezTo>
                  <a:pt x="491525" y="1219200"/>
                  <a:pt x="207319" y="1149178"/>
                  <a:pt x="172995" y="1054443"/>
                </a:cubicBezTo>
                <a:cubicBezTo>
                  <a:pt x="138671" y="959708"/>
                  <a:pt x="317157" y="848497"/>
                  <a:pt x="313038" y="749643"/>
                </a:cubicBezTo>
                <a:cubicBezTo>
                  <a:pt x="308919" y="650789"/>
                  <a:pt x="135924" y="551935"/>
                  <a:pt x="148281" y="461319"/>
                </a:cubicBezTo>
                <a:cubicBezTo>
                  <a:pt x="160638" y="370703"/>
                  <a:pt x="322649" y="282832"/>
                  <a:pt x="387179" y="205946"/>
                </a:cubicBezTo>
                <a:cubicBezTo>
                  <a:pt x="451709" y="129060"/>
                  <a:pt x="493584" y="64530"/>
                  <a:pt x="535460" y="0"/>
                </a:cubicBezTo>
              </a:path>
            </a:pathLst>
          </a:custGeom>
          <a:ln w="508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2057400" y="3581400"/>
            <a:ext cx="3410465" cy="1318054"/>
          </a:xfrm>
          <a:custGeom>
            <a:avLst/>
            <a:gdLst>
              <a:gd name="connsiteX0" fmla="*/ 8238 w 3410465"/>
              <a:gd name="connsiteY0" fmla="*/ 1202725 h 1318054"/>
              <a:gd name="connsiteX1" fmla="*/ 8238 w 3410465"/>
              <a:gd name="connsiteY1" fmla="*/ 0 h 1318054"/>
              <a:gd name="connsiteX2" fmla="*/ 197708 w 3410465"/>
              <a:gd name="connsiteY2" fmla="*/ 0 h 1318054"/>
              <a:gd name="connsiteX3" fmla="*/ 453081 w 3410465"/>
              <a:gd name="connsiteY3" fmla="*/ 881449 h 1318054"/>
              <a:gd name="connsiteX4" fmla="*/ 1738184 w 3410465"/>
              <a:gd name="connsiteY4" fmla="*/ 337752 h 1318054"/>
              <a:gd name="connsiteX5" fmla="*/ 3410465 w 3410465"/>
              <a:gd name="connsiteY5" fmla="*/ 551935 h 1318054"/>
              <a:gd name="connsiteX6" fmla="*/ 3410465 w 3410465"/>
              <a:gd name="connsiteY6" fmla="*/ 1318054 h 1318054"/>
              <a:gd name="connsiteX7" fmla="*/ 1754659 w 3410465"/>
              <a:gd name="connsiteY7" fmla="*/ 848498 h 1318054"/>
              <a:gd name="connsiteX8" fmla="*/ 0 w 3410465"/>
              <a:gd name="connsiteY8" fmla="*/ 1318054 h 1318054"/>
              <a:gd name="connsiteX9" fmla="*/ 8238 w 3410465"/>
              <a:gd name="connsiteY9" fmla="*/ 1202725 h 1318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10465" h="1318054">
                <a:moveTo>
                  <a:pt x="8238" y="1202725"/>
                </a:moveTo>
                <a:lnTo>
                  <a:pt x="8238" y="0"/>
                </a:lnTo>
                <a:lnTo>
                  <a:pt x="197708" y="0"/>
                </a:lnTo>
                <a:lnTo>
                  <a:pt x="453081" y="881449"/>
                </a:lnTo>
                <a:lnTo>
                  <a:pt x="1738184" y="337752"/>
                </a:lnTo>
                <a:lnTo>
                  <a:pt x="3410465" y="551935"/>
                </a:lnTo>
                <a:lnTo>
                  <a:pt x="3410465" y="1318054"/>
                </a:lnTo>
                <a:lnTo>
                  <a:pt x="1754659" y="848498"/>
                </a:lnTo>
                <a:lnTo>
                  <a:pt x="0" y="1318054"/>
                </a:lnTo>
                <a:lnTo>
                  <a:pt x="8238" y="120272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p:cNvCxnSpPr/>
          <p:nvPr/>
        </p:nvCxnSpPr>
        <p:spPr>
          <a:xfrm>
            <a:off x="1524000" y="3886200"/>
            <a:ext cx="914400" cy="304800"/>
          </a:xfrm>
          <a:prstGeom prst="line">
            <a:avLst/>
          </a:prstGeom>
          <a:ln w="50800">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2438400" y="2590800"/>
            <a:ext cx="1981200" cy="1600200"/>
          </a:xfrm>
          <a:prstGeom prst="line">
            <a:avLst/>
          </a:prstGeom>
          <a:ln w="50800">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1219200" y="2514600"/>
            <a:ext cx="2133600" cy="923330"/>
          </a:xfrm>
          <a:prstGeom prst="rect">
            <a:avLst/>
          </a:prstGeom>
          <a:noFill/>
        </p:spPr>
        <p:txBody>
          <a:bodyPr wrap="square" rtlCol="0">
            <a:spAutoFit/>
          </a:bodyPr>
          <a:lstStyle/>
          <a:p>
            <a:r>
              <a:rPr lang="en-US" dirty="0" smtClean="0">
                <a:solidFill>
                  <a:srgbClr val="FF0000"/>
                </a:solidFill>
              </a:rPr>
              <a:t>Feet outside major structure of the frame </a:t>
            </a:r>
            <a:endParaRPr lang="en-US" dirty="0">
              <a:solidFill>
                <a:srgbClr val="FF0000"/>
              </a:solidFill>
            </a:endParaRPr>
          </a:p>
        </p:txBody>
      </p:sp>
      <p:pic>
        <p:nvPicPr>
          <p:cNvPr id="19" name="Picture 3" descr="MCj04325380000[1]"/>
          <p:cNvPicPr>
            <a:picLocks noChangeAspect="1" noChangeArrowheads="1"/>
          </p:cNvPicPr>
          <p:nvPr/>
        </p:nvPicPr>
        <p:blipFill>
          <a:blip r:embed="rId3" cstate="print"/>
          <a:srcRect/>
          <a:stretch>
            <a:fillRect/>
          </a:stretch>
        </p:blipFill>
        <p:spPr bwMode="auto">
          <a:xfrm>
            <a:off x="2133600" y="3657600"/>
            <a:ext cx="457200" cy="457200"/>
          </a:xfrm>
          <a:prstGeom prst="rect">
            <a:avLst/>
          </a:prstGeom>
          <a:noFill/>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796" y="1264920"/>
            <a:ext cx="7892147" cy="8382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4751520"/>
            <a:ext cx="3596125" cy="2117293"/>
          </a:xfrm>
          <a:prstGeom prst="rect">
            <a:avLst/>
          </a:prstGeom>
        </p:spPr>
      </p:pic>
      <p:sp>
        <p:nvSpPr>
          <p:cNvPr id="5" name="Title 4"/>
          <p:cNvSpPr>
            <a:spLocks noGrp="1"/>
          </p:cNvSpPr>
          <p:nvPr>
            <p:ph type="title"/>
          </p:nvPr>
        </p:nvSpPr>
        <p:spPr/>
        <p:txBody>
          <a:bodyPr/>
          <a:lstStyle/>
          <a:p>
            <a:r>
              <a:rPr lang="en-US" dirty="0"/>
              <a:t>T</a:t>
            </a:r>
            <a:r>
              <a:rPr lang="en-US" dirty="0" smtClean="0"/>
              <a:t>3.18.1 Frontal Impact Structure</a:t>
            </a:r>
            <a:endParaRPr lang="en-US" dirty="0"/>
          </a:p>
        </p:txBody>
      </p:sp>
      <p:cxnSp>
        <p:nvCxnSpPr>
          <p:cNvPr id="35" name="Straight Connector 34"/>
          <p:cNvCxnSpPr/>
          <p:nvPr/>
        </p:nvCxnSpPr>
        <p:spPr>
          <a:xfrm rot="5400000">
            <a:off x="746790" y="4318686"/>
            <a:ext cx="1514497" cy="3992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484870" y="5095103"/>
            <a:ext cx="548640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flipH="1" flipV="1">
            <a:off x="3237470" y="3875903"/>
            <a:ext cx="243840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524000" y="3581400"/>
            <a:ext cx="3008870" cy="1513703"/>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1484870" y="2656703"/>
            <a:ext cx="2971800" cy="24384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1789670" y="3647303"/>
            <a:ext cx="228600" cy="1295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1865870" y="4790303"/>
            <a:ext cx="76200" cy="76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a:off x="4456670" y="3723503"/>
            <a:ext cx="251460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4456670" y="4180703"/>
            <a:ext cx="2514600" cy="8382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Freeform 43"/>
          <p:cNvSpPr/>
          <p:nvPr/>
        </p:nvSpPr>
        <p:spPr>
          <a:xfrm>
            <a:off x="6654113" y="3433119"/>
            <a:ext cx="546443" cy="2117125"/>
          </a:xfrm>
          <a:custGeom>
            <a:avLst/>
            <a:gdLst>
              <a:gd name="connsiteX0" fmla="*/ 0 w 546443"/>
              <a:gd name="connsiteY0" fmla="*/ 2117125 h 2117125"/>
              <a:gd name="connsiteX1" fmla="*/ 337752 w 546443"/>
              <a:gd name="connsiteY1" fmla="*/ 1647568 h 2117125"/>
              <a:gd name="connsiteX2" fmla="*/ 518984 w 546443"/>
              <a:gd name="connsiteY2" fmla="*/ 1318054 h 2117125"/>
              <a:gd name="connsiteX3" fmla="*/ 172995 w 546443"/>
              <a:gd name="connsiteY3" fmla="*/ 1054443 h 2117125"/>
              <a:gd name="connsiteX4" fmla="*/ 313038 w 546443"/>
              <a:gd name="connsiteY4" fmla="*/ 749643 h 2117125"/>
              <a:gd name="connsiteX5" fmla="*/ 148281 w 546443"/>
              <a:gd name="connsiteY5" fmla="*/ 461319 h 2117125"/>
              <a:gd name="connsiteX6" fmla="*/ 387179 w 546443"/>
              <a:gd name="connsiteY6" fmla="*/ 205946 h 2117125"/>
              <a:gd name="connsiteX7" fmla="*/ 535460 w 546443"/>
              <a:gd name="connsiteY7" fmla="*/ 0 h 211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6443" h="2117125">
                <a:moveTo>
                  <a:pt x="0" y="2117125"/>
                </a:moveTo>
                <a:cubicBezTo>
                  <a:pt x="125627" y="1948936"/>
                  <a:pt x="251255" y="1780747"/>
                  <a:pt x="337752" y="1647568"/>
                </a:cubicBezTo>
                <a:cubicBezTo>
                  <a:pt x="424249" y="1514390"/>
                  <a:pt x="546443" y="1416908"/>
                  <a:pt x="518984" y="1318054"/>
                </a:cubicBezTo>
                <a:cubicBezTo>
                  <a:pt x="491525" y="1219200"/>
                  <a:pt x="207319" y="1149178"/>
                  <a:pt x="172995" y="1054443"/>
                </a:cubicBezTo>
                <a:cubicBezTo>
                  <a:pt x="138671" y="959708"/>
                  <a:pt x="317157" y="848497"/>
                  <a:pt x="313038" y="749643"/>
                </a:cubicBezTo>
                <a:cubicBezTo>
                  <a:pt x="308919" y="650789"/>
                  <a:pt x="135924" y="551935"/>
                  <a:pt x="148281" y="461319"/>
                </a:cubicBezTo>
                <a:cubicBezTo>
                  <a:pt x="160638" y="370703"/>
                  <a:pt x="322649" y="282832"/>
                  <a:pt x="387179" y="205946"/>
                </a:cubicBezTo>
                <a:cubicBezTo>
                  <a:pt x="451709" y="129060"/>
                  <a:pt x="493584" y="64530"/>
                  <a:pt x="535460" y="0"/>
                </a:cubicBezTo>
              </a:path>
            </a:pathLst>
          </a:custGeom>
          <a:ln w="508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2057400" y="3581400"/>
            <a:ext cx="3410465" cy="1318054"/>
          </a:xfrm>
          <a:custGeom>
            <a:avLst/>
            <a:gdLst>
              <a:gd name="connsiteX0" fmla="*/ 8238 w 3410465"/>
              <a:gd name="connsiteY0" fmla="*/ 1202725 h 1318054"/>
              <a:gd name="connsiteX1" fmla="*/ 8238 w 3410465"/>
              <a:gd name="connsiteY1" fmla="*/ 0 h 1318054"/>
              <a:gd name="connsiteX2" fmla="*/ 197708 w 3410465"/>
              <a:gd name="connsiteY2" fmla="*/ 0 h 1318054"/>
              <a:gd name="connsiteX3" fmla="*/ 453081 w 3410465"/>
              <a:gd name="connsiteY3" fmla="*/ 881449 h 1318054"/>
              <a:gd name="connsiteX4" fmla="*/ 1738184 w 3410465"/>
              <a:gd name="connsiteY4" fmla="*/ 337752 h 1318054"/>
              <a:gd name="connsiteX5" fmla="*/ 3410465 w 3410465"/>
              <a:gd name="connsiteY5" fmla="*/ 551935 h 1318054"/>
              <a:gd name="connsiteX6" fmla="*/ 3410465 w 3410465"/>
              <a:gd name="connsiteY6" fmla="*/ 1318054 h 1318054"/>
              <a:gd name="connsiteX7" fmla="*/ 1754659 w 3410465"/>
              <a:gd name="connsiteY7" fmla="*/ 848498 h 1318054"/>
              <a:gd name="connsiteX8" fmla="*/ 0 w 3410465"/>
              <a:gd name="connsiteY8" fmla="*/ 1318054 h 1318054"/>
              <a:gd name="connsiteX9" fmla="*/ 8238 w 3410465"/>
              <a:gd name="connsiteY9" fmla="*/ 1202725 h 1318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10465" h="1318054">
                <a:moveTo>
                  <a:pt x="8238" y="1202725"/>
                </a:moveTo>
                <a:lnTo>
                  <a:pt x="8238" y="0"/>
                </a:lnTo>
                <a:lnTo>
                  <a:pt x="197708" y="0"/>
                </a:lnTo>
                <a:lnTo>
                  <a:pt x="453081" y="881449"/>
                </a:lnTo>
                <a:lnTo>
                  <a:pt x="1738184" y="337752"/>
                </a:lnTo>
                <a:lnTo>
                  <a:pt x="3410465" y="551935"/>
                </a:lnTo>
                <a:lnTo>
                  <a:pt x="3410465" y="1318054"/>
                </a:lnTo>
                <a:lnTo>
                  <a:pt x="1754659" y="848498"/>
                </a:lnTo>
                <a:lnTo>
                  <a:pt x="0" y="1318054"/>
                </a:lnTo>
                <a:lnTo>
                  <a:pt x="8238" y="120272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p:nvPr/>
        </p:nvCxnSpPr>
        <p:spPr>
          <a:xfrm flipV="1">
            <a:off x="3657600" y="2590800"/>
            <a:ext cx="762000" cy="609600"/>
          </a:xfrm>
          <a:prstGeom prst="line">
            <a:avLst/>
          </a:prstGeom>
          <a:ln w="50800">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609600" y="2286000"/>
            <a:ext cx="2514600" cy="646331"/>
          </a:xfrm>
          <a:prstGeom prst="rect">
            <a:avLst/>
          </a:prstGeom>
          <a:noFill/>
        </p:spPr>
        <p:txBody>
          <a:bodyPr wrap="square" rtlCol="0">
            <a:spAutoFit/>
          </a:bodyPr>
          <a:lstStyle/>
          <a:p>
            <a:r>
              <a:rPr lang="en-US" dirty="0" smtClean="0">
                <a:solidFill>
                  <a:srgbClr val="00B050"/>
                </a:solidFill>
              </a:rPr>
              <a:t>Feet within major structure of the frame</a:t>
            </a:r>
            <a:endParaRPr lang="en-US" dirty="0">
              <a:solidFill>
                <a:srgbClr val="00B050"/>
              </a:solidFill>
            </a:endParaRPr>
          </a:p>
        </p:txBody>
      </p:sp>
      <p:cxnSp>
        <p:nvCxnSpPr>
          <p:cNvPr id="19" name="Straight Connector 18"/>
          <p:cNvCxnSpPr/>
          <p:nvPr/>
        </p:nvCxnSpPr>
        <p:spPr>
          <a:xfrm flipV="1">
            <a:off x="1524000" y="3276600"/>
            <a:ext cx="2133600" cy="304800"/>
          </a:xfrm>
          <a:prstGeom prst="line">
            <a:avLst/>
          </a:prstGeom>
          <a:ln w="508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524000" y="3200400"/>
            <a:ext cx="2133600" cy="304800"/>
          </a:xfrm>
          <a:prstGeom prst="line">
            <a:avLst/>
          </a:prstGeom>
          <a:ln w="50800">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2933700" y="2781300"/>
            <a:ext cx="762000" cy="2286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048000" y="2209800"/>
            <a:ext cx="5943600" cy="307777"/>
          </a:xfrm>
          <a:prstGeom prst="rect">
            <a:avLst/>
          </a:prstGeom>
          <a:noFill/>
        </p:spPr>
        <p:txBody>
          <a:bodyPr wrap="square" rtlCol="0">
            <a:spAutoFit/>
          </a:bodyPr>
          <a:lstStyle/>
          <a:p>
            <a:r>
              <a:rPr lang="en-US" sz="1400" dirty="0" smtClean="0"/>
              <a:t>New tube must meet minimum for primary structure (1.0 x 0.049 in – see B3.3)</a:t>
            </a:r>
            <a:endParaRPr lang="en-US" sz="1400" dirty="0"/>
          </a:p>
        </p:txBody>
      </p:sp>
      <p:sp>
        <p:nvSpPr>
          <p:cNvPr id="31" name="TextBox 30"/>
          <p:cNvSpPr txBox="1"/>
          <p:nvPr/>
        </p:nvSpPr>
        <p:spPr>
          <a:xfrm>
            <a:off x="381000" y="5486400"/>
            <a:ext cx="4191000" cy="923330"/>
          </a:xfrm>
          <a:prstGeom prst="rect">
            <a:avLst/>
          </a:prstGeom>
          <a:noFill/>
        </p:spPr>
        <p:txBody>
          <a:bodyPr wrap="square" rtlCol="0">
            <a:spAutoFit/>
          </a:bodyPr>
          <a:lstStyle/>
          <a:p>
            <a:r>
              <a:rPr lang="en-US" dirty="0" smtClean="0"/>
              <a:t>Other configurations possible but intent is to shown that when viewed in side, driver must be below 1.0 x 0.049 tube.</a:t>
            </a:r>
            <a:endParaRPr lang="en-US" dirty="0"/>
          </a:p>
        </p:txBody>
      </p:sp>
      <p:pic>
        <p:nvPicPr>
          <p:cNvPr id="23" name="Picture 1" descr="MCj04247540000[1]"/>
          <p:cNvPicPr>
            <a:picLocks noChangeAspect="1" noChangeArrowheads="1"/>
          </p:cNvPicPr>
          <p:nvPr/>
        </p:nvPicPr>
        <p:blipFill>
          <a:blip r:embed="rId4" cstate="print"/>
          <a:srcRect/>
          <a:stretch>
            <a:fillRect/>
          </a:stretch>
        </p:blipFill>
        <p:spPr bwMode="auto">
          <a:xfrm>
            <a:off x="2362200" y="3505200"/>
            <a:ext cx="476250" cy="495300"/>
          </a:xfrm>
          <a:prstGeom prst="rect">
            <a:avLst/>
          </a:prstGeom>
          <a:noFill/>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6796" y="1264920"/>
            <a:ext cx="7892147" cy="8382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txBox="1">
            <a:spLocks/>
          </p:cNvSpPr>
          <p:nvPr/>
        </p:nvSpPr>
        <p:spPr>
          <a:xfrm>
            <a:off x="6096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mj-lt"/>
                <a:ea typeface="+mj-ea"/>
                <a:cs typeface="+mj-cs"/>
              </a:rPr>
              <a:t>T</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3.20 Front Bulkhead</a:t>
            </a:r>
            <a:r>
              <a:rPr kumimoji="0" lang="en-US" sz="4400" b="0" i="0" u="none" strike="noStrike" kern="1200" cap="none" spc="0" normalizeH="0" noProof="0" dirty="0" smtClean="0">
                <a:ln>
                  <a:noFill/>
                </a:ln>
                <a:solidFill>
                  <a:schemeClr val="tx1"/>
                </a:solidFill>
                <a:effectLst/>
                <a:uLnTx/>
                <a:uFillTx/>
                <a:latin typeface="+mj-lt"/>
                <a:ea typeface="+mj-ea"/>
                <a:cs typeface="+mj-cs"/>
              </a:rPr>
              <a:t> Support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extBox 5"/>
          <p:cNvSpPr txBox="1"/>
          <p:nvPr/>
        </p:nvSpPr>
        <p:spPr>
          <a:xfrm>
            <a:off x="609600" y="3124200"/>
            <a:ext cx="8229600" cy="1569660"/>
          </a:xfrm>
          <a:prstGeom prst="rect">
            <a:avLst/>
          </a:prstGeom>
          <a:noFill/>
          <a:ln w="28575">
            <a:solidFill>
              <a:srgbClr val="FF0000"/>
            </a:solidFill>
          </a:ln>
        </p:spPr>
        <p:txBody>
          <a:bodyPr wrap="square" rtlCol="0">
            <a:spAutoFit/>
          </a:bodyPr>
          <a:lstStyle/>
          <a:p>
            <a:pPr algn="ctr"/>
            <a:r>
              <a:rPr lang="en-US" sz="3200" dirty="0" smtClean="0">
                <a:solidFill>
                  <a:srgbClr val="FF0000"/>
                </a:solidFill>
              </a:rPr>
              <a:t>For 2013 the front bulkhead support must extend to the front roll hoop.  </a:t>
            </a:r>
            <a:r>
              <a:rPr lang="en-US" sz="3200" b="1" dirty="0" smtClean="0">
                <a:solidFill>
                  <a:srgbClr val="FF0000"/>
                </a:solidFill>
              </a:rPr>
              <a:t>This is different than 2009 but the same as 2010, 2011 and 2012</a:t>
            </a:r>
            <a:endParaRPr lang="en-US" sz="3200" b="1" dirty="0">
              <a:solidFill>
                <a:srgbClr val="FF0000"/>
              </a:solidFill>
            </a:endParaRPr>
          </a:p>
        </p:txBody>
      </p:sp>
      <p:sp>
        <p:nvSpPr>
          <p:cNvPr id="8" name="Rounded Rectangle 7"/>
          <p:cNvSpPr/>
          <p:nvPr/>
        </p:nvSpPr>
        <p:spPr>
          <a:xfrm>
            <a:off x="838200" y="5181600"/>
            <a:ext cx="7924800" cy="1600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hlinkClick r:id="rId2"/>
              </a:rPr>
              <a:t>Examples</a:t>
            </a:r>
            <a:endParaRPr lang="en-US" sz="3200" b="1" dirty="0" smtClean="0"/>
          </a:p>
          <a:p>
            <a:pPr algn="ctr"/>
            <a:r>
              <a:rPr lang="en-US" sz="1600" b="1" dirty="0" smtClean="0">
                <a:solidFill>
                  <a:schemeClr val="tx1"/>
                </a:solidFill>
              </a:rPr>
              <a:t>Or navigate to:</a:t>
            </a:r>
          </a:p>
          <a:p>
            <a:pPr algn="ctr"/>
            <a:r>
              <a:rPr lang="en-US" sz="1600" b="1" dirty="0">
                <a:solidFill>
                  <a:schemeClr val="tx1"/>
                </a:solidFill>
              </a:rPr>
              <a:t>http://www.fsaeonline.com/content/FSAE_Front_Bulkhead_Support.xls</a:t>
            </a:r>
            <a:endParaRPr lang="en-US" dirty="0">
              <a:solidFill>
                <a:schemeClr val="tx1"/>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064" y="1143000"/>
            <a:ext cx="6344536" cy="194337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066800"/>
            <a:ext cx="8534400" cy="1615827"/>
          </a:xfrm>
          <a:prstGeom prst="rect">
            <a:avLst/>
          </a:prstGeom>
        </p:spPr>
        <p:txBody>
          <a:bodyPr wrap="square">
            <a:spAutoFit/>
          </a:bodyPr>
          <a:lstStyle/>
          <a:p>
            <a:pPr marL="914400" indent="-914400"/>
            <a:r>
              <a:rPr lang="en-US" sz="1100" b="1" dirty="0"/>
              <a:t>T</a:t>
            </a:r>
            <a:r>
              <a:rPr lang="en-US" sz="1100" b="1" dirty="0" smtClean="0"/>
              <a:t>3.20 	Front Bulkhead Support</a:t>
            </a:r>
          </a:p>
          <a:p>
            <a:pPr marL="914400" indent="-914400"/>
            <a:r>
              <a:rPr lang="en-US" sz="1100" dirty="0" smtClean="0"/>
              <a:t>T3.20.1 	The Front Bulkhead must be securely integrated into the Frame.</a:t>
            </a:r>
          </a:p>
          <a:p>
            <a:pPr marL="914400" indent="-914400"/>
            <a:r>
              <a:rPr lang="en-US" sz="1100" dirty="0" smtClean="0"/>
              <a:t>T3.20.2 	The Front Bulkhead must be supported back to the Front Roll Hoop by a minimum of three (3) Frame Members on each side of the vehicle with one at the top (within 50.8 mm (2 inches) of its top-most surface), one (1) at the bottom, and one (1) as a diagonal brace to provide triangulation.</a:t>
            </a:r>
          </a:p>
          <a:p>
            <a:pPr marL="914400" indent="-914400"/>
            <a:r>
              <a:rPr lang="en-US" sz="1100" dirty="0"/>
              <a:t>T</a:t>
            </a:r>
            <a:r>
              <a:rPr lang="en-US" sz="1100" dirty="0" smtClean="0"/>
              <a:t>3.20.3 	The triangulation must be node-to-node, with triangles being formed by the Front Bulkhead, the diagonal and one of the other two required Front Bulkhead Support Frame Members.</a:t>
            </a:r>
          </a:p>
          <a:p>
            <a:pPr marL="914400" indent="-914400"/>
            <a:r>
              <a:rPr lang="en-US" sz="1100" dirty="0" smtClean="0"/>
              <a:t>T3.20.4 	All the Frame Members of the Front Bulkhead Support system listed above must be constructed of closed section tubing per Section T3.4.1.</a:t>
            </a:r>
            <a:endParaRPr lang="en-US" sz="1100" dirty="0"/>
          </a:p>
        </p:txBody>
      </p:sp>
      <p:sp>
        <p:nvSpPr>
          <p:cNvPr id="4" name="Title 1"/>
          <p:cNvSpPr>
            <a:spLocks noGrp="1"/>
          </p:cNvSpPr>
          <p:nvPr>
            <p:ph type="title"/>
          </p:nvPr>
        </p:nvSpPr>
        <p:spPr>
          <a:xfrm>
            <a:off x="457200" y="274638"/>
            <a:ext cx="8229600" cy="1143000"/>
          </a:xfrm>
        </p:spPr>
        <p:txBody>
          <a:bodyPr>
            <a:normAutofit/>
          </a:bodyPr>
          <a:lstStyle/>
          <a:p>
            <a:r>
              <a:rPr lang="en-US" sz="2800" b="1" dirty="0" smtClean="0"/>
              <a:t>T3.20 Front Bulkhead Support</a:t>
            </a:r>
          </a:p>
        </p:txBody>
      </p:sp>
      <p:sp>
        <p:nvSpPr>
          <p:cNvPr id="5" name="Rectangle 4"/>
          <p:cNvSpPr/>
          <p:nvPr/>
        </p:nvSpPr>
        <p:spPr>
          <a:xfrm>
            <a:off x="299357" y="3005029"/>
            <a:ext cx="3810000" cy="3539430"/>
          </a:xfrm>
          <a:prstGeom prst="rect">
            <a:avLst/>
          </a:prstGeom>
        </p:spPr>
        <p:txBody>
          <a:bodyPr wrap="square">
            <a:spAutoFit/>
          </a:bodyPr>
          <a:lstStyle/>
          <a:p>
            <a:r>
              <a:rPr lang="en-US" sz="1400" b="1" dirty="0" smtClean="0"/>
              <a:t>Question:  </a:t>
            </a:r>
            <a:r>
              <a:rPr lang="en-US" sz="1400" dirty="0" smtClean="0"/>
              <a:t>Is it permitted to use multiple tubes to make up each of the required front bulkhead support members if they are not in a straight line?  What about bent tubes?</a:t>
            </a:r>
          </a:p>
          <a:p>
            <a:endParaRPr lang="en-US" sz="1400" dirty="0" smtClean="0"/>
          </a:p>
          <a:p>
            <a:r>
              <a:rPr lang="en-US" sz="1400" b="1" dirty="0" smtClean="0"/>
              <a:t>Answer: </a:t>
            </a:r>
            <a:r>
              <a:rPr lang="en-US" sz="1400" dirty="0" smtClean="0"/>
              <a:t> Yes, but the minimum sizes given in the rules are for single straight tubes.  </a:t>
            </a:r>
            <a:r>
              <a:rPr lang="en-US" sz="1400" dirty="0" smtClean="0">
                <a:solidFill>
                  <a:srgbClr val="FF0000"/>
                </a:solidFill>
              </a:rPr>
              <a:t>Having non straight tubes (either multiple mitered tubes or bent tubes) reduces the strength.  </a:t>
            </a:r>
            <a:r>
              <a:rPr lang="en-US" sz="1400" dirty="0" smtClean="0"/>
              <a:t>A 3</a:t>
            </a:r>
            <a:r>
              <a:rPr lang="en-US" sz="1400" baseline="30000" dirty="0" smtClean="0"/>
              <a:t>rd</a:t>
            </a:r>
            <a:r>
              <a:rPr lang="en-US" sz="1400" dirty="0" smtClean="0"/>
              <a:t> tube is required in this case per B3.4.5 to carry the additional load, and it must meet the minimum structural requirements (1.0” x 0.049”).  Other arrangements and configurations may be submitted for review through an SEF.  Increasing the tube size for non-straight tubes may also be submitted as an SEF to avoid additional tubes.</a:t>
            </a:r>
          </a:p>
        </p:txBody>
      </p:sp>
      <p:cxnSp>
        <p:nvCxnSpPr>
          <p:cNvPr id="19" name="Straight Connector 18"/>
          <p:cNvCxnSpPr/>
          <p:nvPr/>
        </p:nvCxnSpPr>
        <p:spPr>
          <a:xfrm rot="5400000">
            <a:off x="5224577" y="6001343"/>
            <a:ext cx="829035" cy="589"/>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639389" y="6415580"/>
            <a:ext cx="3107285" cy="5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flipH="1" flipV="1">
            <a:off x="6959464" y="5531877"/>
            <a:ext cx="1767380" cy="117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5639389" y="5421429"/>
            <a:ext cx="2203765" cy="16569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826031" y="4648200"/>
            <a:ext cx="1017122" cy="828459"/>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5921923" y="6194657"/>
            <a:ext cx="56507" cy="5523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endCxn id="29" idx="6"/>
          </p:cNvCxnSpPr>
          <p:nvPr/>
        </p:nvCxnSpPr>
        <p:spPr>
          <a:xfrm>
            <a:off x="7843154" y="5421429"/>
            <a:ext cx="954937" cy="5132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7843154" y="6140002"/>
            <a:ext cx="847013" cy="27557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Freeform 28"/>
          <p:cNvSpPr/>
          <p:nvPr/>
        </p:nvSpPr>
        <p:spPr>
          <a:xfrm>
            <a:off x="8510974" y="5323484"/>
            <a:ext cx="405220" cy="1534516"/>
          </a:xfrm>
          <a:custGeom>
            <a:avLst/>
            <a:gdLst>
              <a:gd name="connsiteX0" fmla="*/ 0 w 546443"/>
              <a:gd name="connsiteY0" fmla="*/ 2117125 h 2117125"/>
              <a:gd name="connsiteX1" fmla="*/ 337752 w 546443"/>
              <a:gd name="connsiteY1" fmla="*/ 1647568 h 2117125"/>
              <a:gd name="connsiteX2" fmla="*/ 518984 w 546443"/>
              <a:gd name="connsiteY2" fmla="*/ 1318054 h 2117125"/>
              <a:gd name="connsiteX3" fmla="*/ 172995 w 546443"/>
              <a:gd name="connsiteY3" fmla="*/ 1054443 h 2117125"/>
              <a:gd name="connsiteX4" fmla="*/ 313038 w 546443"/>
              <a:gd name="connsiteY4" fmla="*/ 749643 h 2117125"/>
              <a:gd name="connsiteX5" fmla="*/ 148281 w 546443"/>
              <a:gd name="connsiteY5" fmla="*/ 461319 h 2117125"/>
              <a:gd name="connsiteX6" fmla="*/ 387179 w 546443"/>
              <a:gd name="connsiteY6" fmla="*/ 205946 h 2117125"/>
              <a:gd name="connsiteX7" fmla="*/ 535460 w 546443"/>
              <a:gd name="connsiteY7" fmla="*/ 0 h 211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6443" h="2117125">
                <a:moveTo>
                  <a:pt x="0" y="2117125"/>
                </a:moveTo>
                <a:cubicBezTo>
                  <a:pt x="125627" y="1948936"/>
                  <a:pt x="251255" y="1780747"/>
                  <a:pt x="337752" y="1647568"/>
                </a:cubicBezTo>
                <a:cubicBezTo>
                  <a:pt x="424249" y="1514390"/>
                  <a:pt x="546443" y="1416908"/>
                  <a:pt x="518984" y="1318054"/>
                </a:cubicBezTo>
                <a:cubicBezTo>
                  <a:pt x="491525" y="1219200"/>
                  <a:pt x="207319" y="1149178"/>
                  <a:pt x="172995" y="1054443"/>
                </a:cubicBezTo>
                <a:cubicBezTo>
                  <a:pt x="138671" y="959708"/>
                  <a:pt x="317157" y="848497"/>
                  <a:pt x="313038" y="749643"/>
                </a:cubicBezTo>
                <a:cubicBezTo>
                  <a:pt x="308919" y="650789"/>
                  <a:pt x="135924" y="551935"/>
                  <a:pt x="148281" y="461319"/>
                </a:cubicBezTo>
                <a:cubicBezTo>
                  <a:pt x="160638" y="370703"/>
                  <a:pt x="322649" y="282832"/>
                  <a:pt x="387179" y="205946"/>
                </a:cubicBezTo>
                <a:cubicBezTo>
                  <a:pt x="451709" y="129060"/>
                  <a:pt x="493584" y="64530"/>
                  <a:pt x="535460" y="0"/>
                </a:cubicBezTo>
              </a:path>
            </a:pathLst>
          </a:custGeom>
          <a:ln w="508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0" name="Straight Connector 29"/>
          <p:cNvCxnSpPr/>
          <p:nvPr/>
        </p:nvCxnSpPr>
        <p:spPr>
          <a:xfrm>
            <a:off x="5639389" y="5587120"/>
            <a:ext cx="761411" cy="50888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400800" y="6096000"/>
            <a:ext cx="1442353" cy="31958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639389" y="5587120"/>
            <a:ext cx="2203765" cy="828459"/>
          </a:xfrm>
          <a:prstGeom prst="line">
            <a:avLst/>
          </a:prstGeom>
          <a:ln w="508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5224577" y="3943943"/>
            <a:ext cx="829035" cy="589"/>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639389" y="4358180"/>
            <a:ext cx="3107285" cy="57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flipH="1" flipV="1">
            <a:off x="6959464" y="3474477"/>
            <a:ext cx="1767380" cy="117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5639389" y="3364029"/>
            <a:ext cx="2203765" cy="16569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6826031" y="2590800"/>
            <a:ext cx="1017122" cy="828459"/>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5921923" y="4137257"/>
            <a:ext cx="56507" cy="5523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p:cNvCxnSpPr>
            <a:endCxn id="46" idx="6"/>
          </p:cNvCxnSpPr>
          <p:nvPr/>
        </p:nvCxnSpPr>
        <p:spPr>
          <a:xfrm>
            <a:off x="7843154" y="3364029"/>
            <a:ext cx="954937" cy="5132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7843154" y="4082602"/>
            <a:ext cx="847013" cy="27557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Freeform 45"/>
          <p:cNvSpPr/>
          <p:nvPr/>
        </p:nvSpPr>
        <p:spPr>
          <a:xfrm>
            <a:off x="8510974" y="3266084"/>
            <a:ext cx="405220" cy="1534516"/>
          </a:xfrm>
          <a:custGeom>
            <a:avLst/>
            <a:gdLst>
              <a:gd name="connsiteX0" fmla="*/ 0 w 546443"/>
              <a:gd name="connsiteY0" fmla="*/ 2117125 h 2117125"/>
              <a:gd name="connsiteX1" fmla="*/ 337752 w 546443"/>
              <a:gd name="connsiteY1" fmla="*/ 1647568 h 2117125"/>
              <a:gd name="connsiteX2" fmla="*/ 518984 w 546443"/>
              <a:gd name="connsiteY2" fmla="*/ 1318054 h 2117125"/>
              <a:gd name="connsiteX3" fmla="*/ 172995 w 546443"/>
              <a:gd name="connsiteY3" fmla="*/ 1054443 h 2117125"/>
              <a:gd name="connsiteX4" fmla="*/ 313038 w 546443"/>
              <a:gd name="connsiteY4" fmla="*/ 749643 h 2117125"/>
              <a:gd name="connsiteX5" fmla="*/ 148281 w 546443"/>
              <a:gd name="connsiteY5" fmla="*/ 461319 h 2117125"/>
              <a:gd name="connsiteX6" fmla="*/ 387179 w 546443"/>
              <a:gd name="connsiteY6" fmla="*/ 205946 h 2117125"/>
              <a:gd name="connsiteX7" fmla="*/ 535460 w 546443"/>
              <a:gd name="connsiteY7" fmla="*/ 0 h 2117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6443" h="2117125">
                <a:moveTo>
                  <a:pt x="0" y="2117125"/>
                </a:moveTo>
                <a:cubicBezTo>
                  <a:pt x="125627" y="1948936"/>
                  <a:pt x="251255" y="1780747"/>
                  <a:pt x="337752" y="1647568"/>
                </a:cubicBezTo>
                <a:cubicBezTo>
                  <a:pt x="424249" y="1514390"/>
                  <a:pt x="546443" y="1416908"/>
                  <a:pt x="518984" y="1318054"/>
                </a:cubicBezTo>
                <a:cubicBezTo>
                  <a:pt x="491525" y="1219200"/>
                  <a:pt x="207319" y="1149178"/>
                  <a:pt x="172995" y="1054443"/>
                </a:cubicBezTo>
                <a:cubicBezTo>
                  <a:pt x="138671" y="959708"/>
                  <a:pt x="317157" y="848497"/>
                  <a:pt x="313038" y="749643"/>
                </a:cubicBezTo>
                <a:cubicBezTo>
                  <a:pt x="308919" y="650789"/>
                  <a:pt x="135924" y="551935"/>
                  <a:pt x="148281" y="461319"/>
                </a:cubicBezTo>
                <a:cubicBezTo>
                  <a:pt x="160638" y="370703"/>
                  <a:pt x="322649" y="282832"/>
                  <a:pt x="387179" y="205946"/>
                </a:cubicBezTo>
                <a:cubicBezTo>
                  <a:pt x="451709" y="129060"/>
                  <a:pt x="493584" y="64530"/>
                  <a:pt x="535460" y="0"/>
                </a:cubicBezTo>
              </a:path>
            </a:pathLst>
          </a:custGeom>
          <a:ln w="508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8" name="Straight Connector 47"/>
          <p:cNvCxnSpPr/>
          <p:nvPr/>
        </p:nvCxnSpPr>
        <p:spPr>
          <a:xfrm>
            <a:off x="5639389" y="3529720"/>
            <a:ext cx="678082" cy="55288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6317470" y="4082602"/>
            <a:ext cx="1525683" cy="27557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639389" y="3529720"/>
            <a:ext cx="2203765" cy="828459"/>
          </a:xfrm>
          <a:prstGeom prst="line">
            <a:avLst/>
          </a:prstGeom>
          <a:ln w="508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flipH="1" flipV="1">
            <a:off x="6243318" y="3891282"/>
            <a:ext cx="275578" cy="113014"/>
          </a:xfrm>
          <a:prstGeom prst="straightConnector1">
            <a:avLst/>
          </a:prstGeom>
          <a:ln w="25400">
            <a:solidFill>
              <a:srgbClr val="FF0000"/>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0800000" flipV="1">
            <a:off x="5638800" y="6096000"/>
            <a:ext cx="762000" cy="3048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pic>
        <p:nvPicPr>
          <p:cNvPr id="63" name="Picture 3" descr="MCj04325380000[1]"/>
          <p:cNvPicPr>
            <a:picLocks noChangeAspect="1" noChangeArrowheads="1"/>
          </p:cNvPicPr>
          <p:nvPr/>
        </p:nvPicPr>
        <p:blipFill>
          <a:blip r:embed="rId2" cstate="print"/>
          <a:srcRect/>
          <a:stretch>
            <a:fillRect/>
          </a:stretch>
        </p:blipFill>
        <p:spPr bwMode="auto">
          <a:xfrm>
            <a:off x="5638800" y="2667000"/>
            <a:ext cx="466725" cy="466725"/>
          </a:xfrm>
          <a:prstGeom prst="rect">
            <a:avLst/>
          </a:prstGeom>
          <a:noFill/>
        </p:spPr>
      </p:pic>
      <p:pic>
        <p:nvPicPr>
          <p:cNvPr id="64" name="Picture 1" descr="MCj04247540000[1]"/>
          <p:cNvPicPr>
            <a:picLocks noChangeAspect="1" noChangeArrowheads="1"/>
          </p:cNvPicPr>
          <p:nvPr/>
        </p:nvPicPr>
        <p:blipFill>
          <a:blip r:embed="rId3" cstate="print"/>
          <a:srcRect/>
          <a:stretch>
            <a:fillRect/>
          </a:stretch>
        </p:blipFill>
        <p:spPr bwMode="auto">
          <a:xfrm>
            <a:off x="5715000" y="4648200"/>
            <a:ext cx="476250" cy="4953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50800">
          <a:solidFill>
            <a:srgbClr val="FF0000"/>
          </a:solidFill>
          <a:prstDash val="soli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2713</TotalTime>
  <Words>1691</Words>
  <Application>Microsoft Office PowerPoint</Application>
  <PresentationFormat>On-screen Show (4:3)</PresentationFormat>
  <Paragraphs>146</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2013 Formula SAE Rule Clarifications and Examples</vt:lpstr>
      <vt:lpstr>PowerPoint Presentation</vt:lpstr>
      <vt:lpstr>T3.13.6 Main Roll Hoop Brace Bar Support Options </vt:lpstr>
      <vt:lpstr>T3.13 Main Roll Hoop Brace Bar Support Options </vt:lpstr>
      <vt:lpstr>PowerPoint Presentation</vt:lpstr>
      <vt:lpstr>T3.18.1 Frontal Impact Structure</vt:lpstr>
      <vt:lpstr>T3.18.1 Frontal Impact Structure</vt:lpstr>
      <vt:lpstr>PowerPoint Presentation</vt:lpstr>
      <vt:lpstr>T3.20 Front Bulkhead Support</vt:lpstr>
      <vt:lpstr>T3.21 Impact Attenuator </vt:lpstr>
      <vt:lpstr>T3.21 Impact Attenuator </vt:lpstr>
      <vt:lpstr>T3.22 Impact Attenuator Data Requirement </vt:lpstr>
      <vt:lpstr>T3.22 Impact Attenuator Data Requirement </vt:lpstr>
      <vt:lpstr>T3.22 Impact Attenuator Data Requirement </vt:lpstr>
      <vt:lpstr>T3.34 Monocoque Front Hoop</vt:lpstr>
      <vt:lpstr>IC2.4.5 Fuel Tank Emptying</vt:lpstr>
      <vt:lpstr>B13.2 High Pressure Hydraulic Pumps and Lines</vt:lpstr>
      <vt:lpstr>Supercharger Bypass</vt:lpstr>
      <vt:lpstr>IC1.1.1</vt:lpstr>
      <vt:lpstr>Idle Air Control</vt:lpstr>
      <vt:lpstr>EV5.6 Brake System Plausibility  Device Reset</vt:lpstr>
      <vt:lpstr>EV4.2 Positioning of the Tractive System</vt:lpstr>
    </vt:vector>
  </TitlesOfParts>
  <Company>GM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B3.17 Frontal Impact Structure</dc:title>
  <dc:creator>William Riley</dc:creator>
  <cp:lastModifiedBy>Andrew Deakin</cp:lastModifiedBy>
  <cp:revision>124</cp:revision>
  <dcterms:created xsi:type="dcterms:W3CDTF">2009-10-01T13:02:38Z</dcterms:created>
  <dcterms:modified xsi:type="dcterms:W3CDTF">2013-01-29T09:07:43Z</dcterms:modified>
</cp:coreProperties>
</file>